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66"/>
  </p:notesMasterIdLst>
  <p:sldIdLst>
    <p:sldId id="256" r:id="rId2"/>
    <p:sldId id="265" r:id="rId3"/>
    <p:sldId id="371" r:id="rId4"/>
    <p:sldId id="323" r:id="rId5"/>
    <p:sldId id="286" r:id="rId6"/>
    <p:sldId id="287" r:id="rId7"/>
    <p:sldId id="288" r:id="rId8"/>
    <p:sldId id="289" r:id="rId9"/>
    <p:sldId id="290" r:id="rId10"/>
    <p:sldId id="291" r:id="rId11"/>
    <p:sldId id="292" r:id="rId12"/>
    <p:sldId id="293" r:id="rId13"/>
    <p:sldId id="294" r:id="rId14"/>
    <p:sldId id="295" r:id="rId15"/>
    <p:sldId id="299" r:id="rId16"/>
    <p:sldId id="327" r:id="rId17"/>
    <p:sldId id="328" r:id="rId18"/>
    <p:sldId id="329" r:id="rId19"/>
    <p:sldId id="330" r:id="rId20"/>
    <p:sldId id="331" r:id="rId21"/>
    <p:sldId id="332" r:id="rId22"/>
    <p:sldId id="314" r:id="rId23"/>
    <p:sldId id="315" r:id="rId24"/>
    <p:sldId id="316" r:id="rId25"/>
    <p:sldId id="333" r:id="rId26"/>
    <p:sldId id="334" r:id="rId27"/>
    <p:sldId id="335" r:id="rId28"/>
    <p:sldId id="336" r:id="rId29"/>
    <p:sldId id="337" r:id="rId30"/>
    <p:sldId id="338" r:id="rId31"/>
    <p:sldId id="339" r:id="rId32"/>
    <p:sldId id="340" r:id="rId33"/>
    <p:sldId id="341" r:id="rId34"/>
    <p:sldId id="342" r:id="rId35"/>
    <p:sldId id="343" r:id="rId36"/>
    <p:sldId id="344" r:id="rId37"/>
    <p:sldId id="345" r:id="rId38"/>
    <p:sldId id="346" r:id="rId39"/>
    <p:sldId id="347" r:id="rId40"/>
    <p:sldId id="348" r:id="rId41"/>
    <p:sldId id="349" r:id="rId42"/>
    <p:sldId id="350" r:id="rId43"/>
    <p:sldId id="351" r:id="rId44"/>
    <p:sldId id="352" r:id="rId45"/>
    <p:sldId id="353" r:id="rId46"/>
    <p:sldId id="354" r:id="rId47"/>
    <p:sldId id="355" r:id="rId48"/>
    <p:sldId id="356" r:id="rId49"/>
    <p:sldId id="357" r:id="rId50"/>
    <p:sldId id="358" r:id="rId51"/>
    <p:sldId id="359" r:id="rId52"/>
    <p:sldId id="360" r:id="rId53"/>
    <p:sldId id="361" r:id="rId54"/>
    <p:sldId id="362" r:id="rId55"/>
    <p:sldId id="363" r:id="rId56"/>
    <p:sldId id="364" r:id="rId57"/>
    <p:sldId id="365" r:id="rId58"/>
    <p:sldId id="366" r:id="rId59"/>
    <p:sldId id="367" r:id="rId60"/>
    <p:sldId id="368" r:id="rId61"/>
    <p:sldId id="369" r:id="rId62"/>
    <p:sldId id="370" r:id="rId63"/>
    <p:sldId id="285" r:id="rId64"/>
    <p:sldId id="284" r:id="rId65"/>
  </p:sldIdLst>
  <p:sldSz cx="24384000" cy="13716000"/>
  <p:notesSz cx="6858000" cy="9144000"/>
  <p:embeddedFontLst>
    <p:embeddedFont>
      <p:font typeface="Avenir Book" panose="02000503020000020003" pitchFamily="2" charset="0"/>
      <p:regular r:id="rId67"/>
      <p:italic r:id="rId68"/>
    </p:embeddedFont>
    <p:embeddedFont>
      <p:font typeface="Calibri" panose="020F0502020204030204" pitchFamily="34" charset="0"/>
      <p:regular r:id="rId69"/>
      <p:bold r:id="rId70"/>
      <p:italic r:id="rId71"/>
      <p:boldItalic r:id="rId72"/>
    </p:embeddedFont>
    <p:embeddedFont>
      <p:font typeface="Lucida Console" panose="020B0609040504020204" pitchFamily="49" charset="0"/>
      <p:regular r:id="rId73"/>
    </p:embeddedFont>
    <p:embeddedFont>
      <p:font typeface="OCRB" panose="020B0609020202020204" pitchFamily="49" charset="77"/>
      <p:regular r:id="rId74"/>
    </p:embeddedFont>
    <p:embeddedFont>
      <p:font typeface="Open Sans" panose="020B0606030504020204" pitchFamily="34" charset="0"/>
      <p:regular r:id="rId75"/>
      <p:bold r:id="rId76"/>
      <p:italic r:id="rId77"/>
      <p:boldItalic r:id="rId78"/>
    </p:embeddedFont>
    <p:embeddedFont>
      <p:font typeface="Open Sans ExtraBold" panose="020B0606030504020204" pitchFamily="34" charset="0"/>
      <p:bold r:id="rId79"/>
      <p:italic r:id="rId80"/>
      <p:boldItalic r:id="rId81"/>
    </p:embeddedFont>
    <p:embeddedFont>
      <p:font typeface="Open Sans Light" panose="020B0306030504020204" pitchFamily="34" charset="0"/>
      <p:regular r:id="rId82"/>
      <p:italic r:id="rId83"/>
    </p:embeddedFont>
    <p:embeddedFont>
      <p:font typeface="Open Sans Semibold" panose="020B0606030504020204" pitchFamily="34" charset="0"/>
      <p:regular r:id="rId84"/>
      <p:bold r:id="rId85"/>
      <p:italic r:id="rId86"/>
      <p:boldItalic r:id="rId87"/>
    </p:embeddedFont>
    <p:embeddedFont>
      <p:font typeface="Tahoma" panose="020B0604030504040204" pitchFamily="34" charset="0"/>
      <p:regular r:id="rId88"/>
      <p:bold r:id="rId89"/>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REFERENCE" id="{82098E28-DACF-4424-86A1-E861B2DCC6FF}">
          <p14:sldIdLst/>
        </p14:section>
        <p14:section name="Default Section" id="{431A465E-9DFA-0347-B314-027986220582}">
          <p14:sldIdLst>
            <p14:sldId id="256"/>
            <p14:sldId id="265"/>
            <p14:sldId id="371"/>
            <p14:sldId id="323"/>
            <p14:sldId id="286"/>
            <p14:sldId id="287"/>
            <p14:sldId id="288"/>
            <p14:sldId id="289"/>
            <p14:sldId id="290"/>
            <p14:sldId id="291"/>
            <p14:sldId id="292"/>
            <p14:sldId id="293"/>
            <p14:sldId id="294"/>
            <p14:sldId id="295"/>
            <p14:sldId id="299"/>
            <p14:sldId id="327"/>
            <p14:sldId id="328"/>
            <p14:sldId id="329"/>
            <p14:sldId id="330"/>
            <p14:sldId id="331"/>
            <p14:sldId id="332"/>
            <p14:sldId id="314"/>
            <p14:sldId id="315"/>
            <p14:sldId id="316"/>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370"/>
            <p14:sldId id="285"/>
            <p14:sldId id="284"/>
          </p14:sldIdLst>
        </p14:section>
      </p14:sectionLst>
    </p:ex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gry Ronald" initials="AR"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AF36"/>
    <a:srgbClr val="314F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73" autoAdjust="0"/>
    <p:restoredTop sz="91641"/>
  </p:normalViewPr>
  <p:slideViewPr>
    <p:cSldViewPr snapToGrid="0" snapToObjects="1">
      <p:cViewPr varScale="1">
        <p:scale>
          <a:sx n="50" d="100"/>
          <a:sy n="50" d="100"/>
        </p:scale>
        <p:origin x="920" y="184"/>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84" Type="http://schemas.openxmlformats.org/officeDocument/2006/relationships/font" Target="fonts/font18.fntdata"/><Relationship Id="rId89" Type="http://schemas.openxmlformats.org/officeDocument/2006/relationships/font" Target="fonts/font23.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8.fntdata"/><Relationship Id="rId79" Type="http://schemas.openxmlformats.org/officeDocument/2006/relationships/font" Target="fonts/font13.fntdata"/><Relationship Id="rId5" Type="http://schemas.openxmlformats.org/officeDocument/2006/relationships/slide" Target="slides/slide4.xml"/><Relationship Id="rId90"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80" Type="http://schemas.openxmlformats.org/officeDocument/2006/relationships/font" Target="fonts/font14.fntdata"/><Relationship Id="rId85" Type="http://schemas.openxmlformats.org/officeDocument/2006/relationships/font" Target="fonts/font19.fntdata"/><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font" Target="fonts/font17.fntdata"/><Relationship Id="rId88" Type="http://schemas.openxmlformats.org/officeDocument/2006/relationships/font" Target="fonts/font22.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font" Target="fonts/font15.fntdata"/><Relationship Id="rId86" Type="http://schemas.openxmlformats.org/officeDocument/2006/relationships/font" Target="fonts/font20.fntdata"/><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font" Target="fonts/font5.fntdata"/><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notesMaster" Target="notesMasters/notesMaster1.xml"/><Relationship Id="rId87" Type="http://schemas.openxmlformats.org/officeDocument/2006/relationships/font" Target="fonts/font21.fntdata"/><Relationship Id="rId61" Type="http://schemas.openxmlformats.org/officeDocument/2006/relationships/slide" Target="slides/slide60.xml"/><Relationship Id="rId82" Type="http://schemas.openxmlformats.org/officeDocument/2006/relationships/font" Target="fonts/font16.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11.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16-06-08T09:41:57.401" idx="1">
    <p:pos x="5164" y="3789"/>
    <p:text>A - C - E - F</p:text>
    <p:extLst>
      <p:ext uri="{C676402C-5697-4E1C-873F-D02D1690AC5C}">
        <p15:threadingInfo xmlns:p15="http://schemas.microsoft.com/office/powerpoint/2012/main" timeZoneBias="-420"/>
      </p:ext>
    </p:extLst>
  </p:cm>
  <p:cm authorId="1" dt="2016-06-08T09:42:08.947" idx="2">
    <p:pos x="5146" y="2669"/>
    <p:text>A - C - F</p:text>
    <p:extLst>
      <p:ext uri="{C676402C-5697-4E1C-873F-D02D1690AC5C}">
        <p15:threadingInfo xmlns:p15="http://schemas.microsoft.com/office/powerpoint/2012/main" timeZoneBias="-420"/>
      </p:ext>
    </p:extLst>
  </p:cm>
  <p:cm authorId="1" dt="2016-06-08T09:42:16.595" idx="3">
    <p:pos x="5146" y="2150"/>
    <p:text>A - F</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0" name="Shape 170"/>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171" name="Shape 17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b="0" i="0">
        <a:latin typeface="Open Sans Light" pitchFamily="2" charset="0"/>
        <a:ea typeface="Open Sans Light" pitchFamily="2" charset="0"/>
        <a:cs typeface="Open Sans Light" pitchFamily="2" charset="0"/>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Heap is implementation of priority queue.</a:t>
            </a:r>
          </a:p>
        </p:txBody>
      </p:sp>
      <p:sp>
        <p:nvSpPr>
          <p:cNvPr id="4" name="Slide Number Placeholder 3"/>
          <p:cNvSpPr>
            <a:spLocks noGrp="1"/>
          </p:cNvSpPr>
          <p:nvPr>
            <p:ph type="sldNum" sz="quarter" idx="10"/>
          </p:nvPr>
        </p:nvSpPr>
        <p:spPr/>
        <p:txBody>
          <a:bodyPr/>
          <a:lstStyle/>
          <a:p>
            <a:pPr>
              <a:defRPr/>
            </a:pPr>
            <a:fld id="{091DD15E-88B9-420E-986E-99CF8E28E376}" type="slidenum">
              <a:rPr lang="en-US" smtClean="0"/>
              <a:pPr>
                <a:defRPr/>
              </a:pPr>
              <a:t>27</a:t>
            </a:fld>
            <a:endParaRPr lang="en-US"/>
          </a:p>
        </p:txBody>
      </p:sp>
    </p:spTree>
    <p:extLst>
      <p:ext uri="{BB962C8B-B14F-4D97-AF65-F5344CB8AC3E}">
        <p14:creationId xmlns:p14="http://schemas.microsoft.com/office/powerpoint/2010/main" val="14185273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this example</a:t>
            </a:r>
            <a:r>
              <a:rPr lang="en-US" baseline="0" dirty="0"/>
              <a:t> the T will be shown the track, the V will be shown the MST. To make student easier to understand the concept.</a:t>
            </a:r>
          </a:p>
          <a:p>
            <a:r>
              <a:rPr lang="en-US" baseline="0" dirty="0"/>
              <a:t>The actual algorithm will only focusing on T, and the remains value will define the MST form. So, the process either insert or remove will only focusing on T and remaining items will shown the MST form.</a:t>
            </a:r>
            <a:endParaRPr lang="en-US" dirty="0"/>
          </a:p>
        </p:txBody>
      </p:sp>
      <p:sp>
        <p:nvSpPr>
          <p:cNvPr id="4" name="Slide Number Placeholder 3"/>
          <p:cNvSpPr>
            <a:spLocks noGrp="1"/>
          </p:cNvSpPr>
          <p:nvPr>
            <p:ph type="sldNum" sz="quarter" idx="10"/>
          </p:nvPr>
        </p:nvSpPr>
        <p:spPr/>
        <p:txBody>
          <a:bodyPr/>
          <a:lstStyle/>
          <a:p>
            <a:pPr>
              <a:defRPr/>
            </a:pPr>
            <a:fld id="{091DD15E-88B9-420E-986E-99CF8E28E376}" type="slidenum">
              <a:rPr lang="en-US" smtClean="0"/>
              <a:pPr>
                <a:defRPr/>
              </a:pPr>
              <a:t>36</a:t>
            </a:fld>
            <a:endParaRPr lang="en-US"/>
          </a:p>
        </p:txBody>
      </p:sp>
    </p:spTree>
    <p:extLst>
      <p:ext uri="{BB962C8B-B14F-4D97-AF65-F5344CB8AC3E}">
        <p14:creationId xmlns:p14="http://schemas.microsoft.com/office/powerpoint/2010/main" val="2195898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this example</a:t>
            </a:r>
            <a:r>
              <a:rPr lang="en-US" baseline="0" dirty="0"/>
              <a:t> the T will be shown the track, the V will be shown the MST. To make student easier to understand the concept.</a:t>
            </a:r>
          </a:p>
          <a:p>
            <a:r>
              <a:rPr lang="en-US" baseline="0" dirty="0"/>
              <a:t>The actual algorithm will only focusing on T, and the remains value will define the MST form. So, the process either insert or remove will only focusing on T and remaining items will shown the MST form.</a:t>
            </a:r>
            <a:endParaRPr lang="en-US" dirty="0"/>
          </a:p>
        </p:txBody>
      </p:sp>
      <p:sp>
        <p:nvSpPr>
          <p:cNvPr id="4" name="Slide Number Placeholder 3"/>
          <p:cNvSpPr>
            <a:spLocks noGrp="1"/>
          </p:cNvSpPr>
          <p:nvPr>
            <p:ph type="sldNum" sz="quarter" idx="10"/>
          </p:nvPr>
        </p:nvSpPr>
        <p:spPr/>
        <p:txBody>
          <a:bodyPr/>
          <a:lstStyle/>
          <a:p>
            <a:pPr>
              <a:defRPr/>
            </a:pPr>
            <a:fld id="{091DD15E-88B9-420E-986E-99CF8E28E376}" type="slidenum">
              <a:rPr lang="en-US" smtClean="0"/>
              <a:pPr>
                <a:defRPr/>
              </a:pPr>
              <a:t>37</a:t>
            </a:fld>
            <a:endParaRPr lang="en-US"/>
          </a:p>
        </p:txBody>
      </p:sp>
    </p:spTree>
    <p:extLst>
      <p:ext uri="{BB962C8B-B14F-4D97-AF65-F5344CB8AC3E}">
        <p14:creationId xmlns:p14="http://schemas.microsoft.com/office/powerpoint/2010/main" val="4249171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1DD15E-88B9-420E-986E-99CF8E28E376}" type="slidenum">
              <a:rPr lang="en-US" smtClean="0"/>
              <a:pPr>
                <a:defRPr/>
              </a:pPr>
              <a:t>40</a:t>
            </a:fld>
            <a:endParaRPr lang="en-US"/>
          </a:p>
        </p:txBody>
      </p:sp>
    </p:spTree>
    <p:extLst>
      <p:ext uri="{BB962C8B-B14F-4D97-AF65-F5344CB8AC3E}">
        <p14:creationId xmlns:p14="http://schemas.microsoft.com/office/powerpoint/2010/main" val="21568921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this example</a:t>
            </a:r>
            <a:r>
              <a:rPr lang="en-US" baseline="0" dirty="0"/>
              <a:t> the T will be shown the track, the V will be shown the MST. To make student easier to understand the concept.</a:t>
            </a:r>
          </a:p>
          <a:p>
            <a:r>
              <a:rPr lang="en-US" baseline="0" dirty="0"/>
              <a:t>The actual algorithm will only focusing on T, and the remains value will define the MST form. So, the process either insert or remove will only focusing on T and remaining items will shown the MST form.</a:t>
            </a:r>
            <a:endParaRPr lang="en-US" dirty="0"/>
          </a:p>
        </p:txBody>
      </p:sp>
      <p:sp>
        <p:nvSpPr>
          <p:cNvPr id="4" name="Slide Number Placeholder 3"/>
          <p:cNvSpPr>
            <a:spLocks noGrp="1"/>
          </p:cNvSpPr>
          <p:nvPr>
            <p:ph type="sldNum" sz="quarter" idx="10"/>
          </p:nvPr>
        </p:nvSpPr>
        <p:spPr/>
        <p:txBody>
          <a:bodyPr/>
          <a:lstStyle/>
          <a:p>
            <a:pPr>
              <a:defRPr/>
            </a:pPr>
            <a:fld id="{091DD15E-88B9-420E-986E-99CF8E28E376}" type="slidenum">
              <a:rPr lang="en-US" smtClean="0"/>
              <a:pPr>
                <a:defRPr/>
              </a:pPr>
              <a:t>41</a:t>
            </a:fld>
            <a:endParaRPr lang="en-US"/>
          </a:p>
        </p:txBody>
      </p:sp>
    </p:spTree>
    <p:extLst>
      <p:ext uri="{BB962C8B-B14F-4D97-AF65-F5344CB8AC3E}">
        <p14:creationId xmlns:p14="http://schemas.microsoft.com/office/powerpoint/2010/main" val="30093605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this example</a:t>
            </a:r>
            <a:r>
              <a:rPr lang="en-US" baseline="0" dirty="0"/>
              <a:t> the T will be shown the track, the V will be shown the MST. To make student easier to understand the concept.</a:t>
            </a:r>
          </a:p>
          <a:p>
            <a:r>
              <a:rPr lang="en-US" baseline="0" dirty="0"/>
              <a:t>The actual algorithm will only focusing on T, and the remains value will define the MST form. So, the process either insert or remove will only focusing on T and remaining items will shown the MST form.</a:t>
            </a:r>
            <a:endParaRPr lang="en-US" dirty="0"/>
          </a:p>
        </p:txBody>
      </p:sp>
      <p:sp>
        <p:nvSpPr>
          <p:cNvPr id="4" name="Slide Number Placeholder 3"/>
          <p:cNvSpPr>
            <a:spLocks noGrp="1"/>
          </p:cNvSpPr>
          <p:nvPr>
            <p:ph type="sldNum" sz="quarter" idx="10"/>
          </p:nvPr>
        </p:nvSpPr>
        <p:spPr/>
        <p:txBody>
          <a:bodyPr/>
          <a:lstStyle/>
          <a:p>
            <a:pPr>
              <a:defRPr/>
            </a:pPr>
            <a:fld id="{091DD15E-88B9-420E-986E-99CF8E28E376}" type="slidenum">
              <a:rPr lang="en-US" smtClean="0"/>
              <a:pPr>
                <a:defRPr/>
              </a:pPr>
              <a:t>42</a:t>
            </a:fld>
            <a:endParaRPr lang="en-US"/>
          </a:p>
        </p:txBody>
      </p:sp>
    </p:spTree>
    <p:extLst>
      <p:ext uri="{BB962C8B-B14F-4D97-AF65-F5344CB8AC3E}">
        <p14:creationId xmlns:p14="http://schemas.microsoft.com/office/powerpoint/2010/main" val="3009360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this example</a:t>
            </a:r>
            <a:r>
              <a:rPr lang="en-US" baseline="0" dirty="0"/>
              <a:t> the T will be shown the track, the V will be shown the MST. To make student easier to understand the concept.</a:t>
            </a:r>
          </a:p>
          <a:p>
            <a:r>
              <a:rPr lang="en-US" baseline="0" dirty="0"/>
              <a:t>The actual algorithm will only focusing on T, and the remains value will define the MST form. So, the process either insert or remove will only focusing on T and remaining items will shown the MST form.</a:t>
            </a:r>
            <a:endParaRPr lang="en-US" dirty="0"/>
          </a:p>
        </p:txBody>
      </p:sp>
      <p:sp>
        <p:nvSpPr>
          <p:cNvPr id="4" name="Slide Number Placeholder 3"/>
          <p:cNvSpPr>
            <a:spLocks noGrp="1"/>
          </p:cNvSpPr>
          <p:nvPr>
            <p:ph type="sldNum" sz="quarter" idx="10"/>
          </p:nvPr>
        </p:nvSpPr>
        <p:spPr/>
        <p:txBody>
          <a:bodyPr/>
          <a:lstStyle/>
          <a:p>
            <a:pPr>
              <a:defRPr/>
            </a:pPr>
            <a:fld id="{091DD15E-88B9-420E-986E-99CF8E28E376}" type="slidenum">
              <a:rPr lang="en-US" smtClean="0"/>
              <a:pPr>
                <a:defRPr/>
              </a:pPr>
              <a:t>43</a:t>
            </a:fld>
            <a:endParaRPr lang="en-US"/>
          </a:p>
        </p:txBody>
      </p:sp>
    </p:spTree>
    <p:extLst>
      <p:ext uri="{BB962C8B-B14F-4D97-AF65-F5344CB8AC3E}">
        <p14:creationId xmlns:p14="http://schemas.microsoft.com/office/powerpoint/2010/main" val="3009360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this example</a:t>
            </a:r>
            <a:r>
              <a:rPr lang="en-US" baseline="0" dirty="0"/>
              <a:t> the T will be shown the track, the V will be shown the MST. To make student easier to understand the concept.</a:t>
            </a:r>
          </a:p>
          <a:p>
            <a:r>
              <a:rPr lang="en-US" baseline="0" dirty="0"/>
              <a:t>The actual algorithm will only focusing on T, and the remains value will define the MST form. So, the process either insert or remove will only focusing on T and remaining items will shown the MST form.</a:t>
            </a:r>
            <a:endParaRPr lang="en-US" dirty="0"/>
          </a:p>
        </p:txBody>
      </p:sp>
      <p:sp>
        <p:nvSpPr>
          <p:cNvPr id="4" name="Slide Number Placeholder 3"/>
          <p:cNvSpPr>
            <a:spLocks noGrp="1"/>
          </p:cNvSpPr>
          <p:nvPr>
            <p:ph type="sldNum" sz="quarter" idx="10"/>
          </p:nvPr>
        </p:nvSpPr>
        <p:spPr/>
        <p:txBody>
          <a:bodyPr/>
          <a:lstStyle/>
          <a:p>
            <a:pPr>
              <a:defRPr/>
            </a:pPr>
            <a:fld id="{091DD15E-88B9-420E-986E-99CF8E28E376}" type="slidenum">
              <a:rPr lang="en-US" smtClean="0"/>
              <a:pPr>
                <a:defRPr/>
              </a:pPr>
              <a:t>44</a:t>
            </a:fld>
            <a:endParaRPr lang="en-US"/>
          </a:p>
        </p:txBody>
      </p:sp>
    </p:spTree>
    <p:extLst>
      <p:ext uri="{BB962C8B-B14F-4D97-AF65-F5344CB8AC3E}">
        <p14:creationId xmlns:p14="http://schemas.microsoft.com/office/powerpoint/2010/main" val="3009360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this example</a:t>
            </a:r>
            <a:r>
              <a:rPr lang="en-US" baseline="0" dirty="0"/>
              <a:t> the T will be shown the track, the V will be shown the MST. To make student easier to understand the concept.</a:t>
            </a:r>
          </a:p>
          <a:p>
            <a:r>
              <a:rPr lang="en-US" baseline="0" dirty="0"/>
              <a:t>The actual algorithm will only focusing on T, and the remains value will define the MST form. So, the process either insert or remove will only focusing on T and remaining items will shown the MST form.</a:t>
            </a:r>
            <a:endParaRPr lang="en-US" dirty="0"/>
          </a:p>
        </p:txBody>
      </p:sp>
      <p:sp>
        <p:nvSpPr>
          <p:cNvPr id="4" name="Slide Number Placeholder 3"/>
          <p:cNvSpPr>
            <a:spLocks noGrp="1"/>
          </p:cNvSpPr>
          <p:nvPr>
            <p:ph type="sldNum" sz="quarter" idx="10"/>
          </p:nvPr>
        </p:nvSpPr>
        <p:spPr/>
        <p:txBody>
          <a:bodyPr/>
          <a:lstStyle/>
          <a:p>
            <a:pPr>
              <a:defRPr/>
            </a:pPr>
            <a:fld id="{091DD15E-88B9-420E-986E-99CF8E28E376}" type="slidenum">
              <a:rPr lang="en-US" smtClean="0"/>
              <a:pPr>
                <a:defRPr/>
              </a:pPr>
              <a:t>45</a:t>
            </a:fld>
            <a:endParaRPr lang="en-US"/>
          </a:p>
        </p:txBody>
      </p:sp>
    </p:spTree>
    <p:extLst>
      <p:ext uri="{BB962C8B-B14F-4D97-AF65-F5344CB8AC3E}">
        <p14:creationId xmlns:p14="http://schemas.microsoft.com/office/powerpoint/2010/main" val="30093605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this example</a:t>
            </a:r>
            <a:r>
              <a:rPr lang="en-US" baseline="0" dirty="0"/>
              <a:t> the T will be shown the track, the V will be shown the MST. To make student easier to understand the concept.</a:t>
            </a:r>
          </a:p>
          <a:p>
            <a:r>
              <a:rPr lang="en-US" baseline="0" dirty="0"/>
              <a:t>The actual algorithm will only focusing on T, and the remains value will define the MST form. So, the process either insert or remove will only focusing on T and remaining items will shown the MST form.</a:t>
            </a:r>
            <a:endParaRPr lang="en-US" dirty="0"/>
          </a:p>
        </p:txBody>
      </p:sp>
      <p:sp>
        <p:nvSpPr>
          <p:cNvPr id="4" name="Slide Number Placeholder 3"/>
          <p:cNvSpPr>
            <a:spLocks noGrp="1"/>
          </p:cNvSpPr>
          <p:nvPr>
            <p:ph type="sldNum" sz="quarter" idx="10"/>
          </p:nvPr>
        </p:nvSpPr>
        <p:spPr/>
        <p:txBody>
          <a:bodyPr/>
          <a:lstStyle/>
          <a:p>
            <a:pPr>
              <a:defRPr/>
            </a:pPr>
            <a:fld id="{091DD15E-88B9-420E-986E-99CF8E28E376}" type="slidenum">
              <a:rPr lang="en-US" smtClean="0"/>
              <a:pPr>
                <a:defRPr/>
              </a:pPr>
              <a:t>46</a:t>
            </a:fld>
            <a:endParaRPr lang="en-US"/>
          </a:p>
        </p:txBody>
      </p:sp>
    </p:spTree>
    <p:extLst>
      <p:ext uri="{BB962C8B-B14F-4D97-AF65-F5344CB8AC3E}">
        <p14:creationId xmlns:p14="http://schemas.microsoft.com/office/powerpoint/2010/main" val="3009360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this example</a:t>
            </a:r>
            <a:r>
              <a:rPr lang="en-US" baseline="0" dirty="0"/>
              <a:t> the T will be shown the track, the V will be shown the MST. To make student easier to understand the concept.</a:t>
            </a:r>
          </a:p>
          <a:p>
            <a:r>
              <a:rPr lang="en-US" baseline="0" dirty="0"/>
              <a:t>The actual algorithm will only focusing on T, and the remains value will define the MST form. So, the process either insert or remove will only focusing on T and remaining items will shown the MST form.</a:t>
            </a:r>
            <a:endParaRPr lang="en-US" dirty="0"/>
          </a:p>
        </p:txBody>
      </p:sp>
      <p:sp>
        <p:nvSpPr>
          <p:cNvPr id="4" name="Slide Number Placeholder 3"/>
          <p:cNvSpPr>
            <a:spLocks noGrp="1"/>
          </p:cNvSpPr>
          <p:nvPr>
            <p:ph type="sldNum" sz="quarter" idx="10"/>
          </p:nvPr>
        </p:nvSpPr>
        <p:spPr/>
        <p:txBody>
          <a:bodyPr/>
          <a:lstStyle/>
          <a:p>
            <a:pPr>
              <a:defRPr/>
            </a:pPr>
            <a:fld id="{091DD15E-88B9-420E-986E-99CF8E28E376}" type="slidenum">
              <a:rPr lang="en-US" smtClean="0"/>
              <a:pPr>
                <a:defRPr/>
              </a:pPr>
              <a:t>47</a:t>
            </a:fld>
            <a:endParaRPr lang="en-US"/>
          </a:p>
        </p:txBody>
      </p:sp>
    </p:spTree>
    <p:extLst>
      <p:ext uri="{BB962C8B-B14F-4D97-AF65-F5344CB8AC3E}">
        <p14:creationId xmlns:p14="http://schemas.microsoft.com/office/powerpoint/2010/main" val="3009360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1DD15E-88B9-420E-986E-99CF8E28E376}" type="slidenum">
              <a:rPr lang="en-US" smtClean="0"/>
              <a:pPr>
                <a:defRPr/>
              </a:pPr>
              <a:t>28</a:t>
            </a:fld>
            <a:endParaRPr lang="en-US"/>
          </a:p>
        </p:txBody>
      </p:sp>
    </p:spTree>
    <p:extLst>
      <p:ext uri="{BB962C8B-B14F-4D97-AF65-F5344CB8AC3E}">
        <p14:creationId xmlns:p14="http://schemas.microsoft.com/office/powerpoint/2010/main" val="23138196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this example</a:t>
            </a:r>
            <a:r>
              <a:rPr lang="en-US" baseline="0" dirty="0"/>
              <a:t> the T will be shown the track, the V will be shown the MST. To make student easier to understand the concept.</a:t>
            </a:r>
          </a:p>
          <a:p>
            <a:r>
              <a:rPr lang="en-US" baseline="0" dirty="0"/>
              <a:t>The actual algorithm will only focusing on T, and the remains value will define the MST form. So, the process either insert or remove will only focusing on T and remaining items will shown the MST form.</a:t>
            </a:r>
            <a:endParaRPr lang="en-US" dirty="0"/>
          </a:p>
        </p:txBody>
      </p:sp>
      <p:sp>
        <p:nvSpPr>
          <p:cNvPr id="4" name="Slide Number Placeholder 3"/>
          <p:cNvSpPr>
            <a:spLocks noGrp="1"/>
          </p:cNvSpPr>
          <p:nvPr>
            <p:ph type="sldNum" sz="quarter" idx="10"/>
          </p:nvPr>
        </p:nvSpPr>
        <p:spPr/>
        <p:txBody>
          <a:bodyPr/>
          <a:lstStyle/>
          <a:p>
            <a:pPr>
              <a:defRPr/>
            </a:pPr>
            <a:fld id="{091DD15E-88B9-420E-986E-99CF8E28E376}" type="slidenum">
              <a:rPr lang="en-US" smtClean="0"/>
              <a:pPr>
                <a:defRPr/>
              </a:pPr>
              <a:t>48</a:t>
            </a:fld>
            <a:endParaRPr lang="en-US"/>
          </a:p>
        </p:txBody>
      </p:sp>
    </p:spTree>
    <p:extLst>
      <p:ext uri="{BB962C8B-B14F-4D97-AF65-F5344CB8AC3E}">
        <p14:creationId xmlns:p14="http://schemas.microsoft.com/office/powerpoint/2010/main" val="30093605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this example</a:t>
            </a:r>
            <a:r>
              <a:rPr lang="en-US" baseline="0" dirty="0"/>
              <a:t> the T will be shown the track, the V will be shown the MST. To make student easier to understand the concept.</a:t>
            </a:r>
          </a:p>
          <a:p>
            <a:r>
              <a:rPr lang="en-US" baseline="0" dirty="0"/>
              <a:t>The actual algorithm will only focusing on T, and the remains value will define the MST form. So, the process either insert or remove will only focusing on T and remaining items will shown the MST form.</a:t>
            </a:r>
            <a:endParaRPr lang="en-US" dirty="0"/>
          </a:p>
        </p:txBody>
      </p:sp>
      <p:sp>
        <p:nvSpPr>
          <p:cNvPr id="4" name="Slide Number Placeholder 3"/>
          <p:cNvSpPr>
            <a:spLocks noGrp="1"/>
          </p:cNvSpPr>
          <p:nvPr>
            <p:ph type="sldNum" sz="quarter" idx="10"/>
          </p:nvPr>
        </p:nvSpPr>
        <p:spPr/>
        <p:txBody>
          <a:bodyPr/>
          <a:lstStyle/>
          <a:p>
            <a:pPr>
              <a:defRPr/>
            </a:pPr>
            <a:fld id="{091DD15E-88B9-420E-986E-99CF8E28E376}" type="slidenum">
              <a:rPr lang="en-US" smtClean="0"/>
              <a:pPr>
                <a:defRPr/>
              </a:pPr>
              <a:t>49</a:t>
            </a:fld>
            <a:endParaRPr lang="en-US"/>
          </a:p>
        </p:txBody>
      </p:sp>
    </p:spTree>
    <p:extLst>
      <p:ext uri="{BB962C8B-B14F-4D97-AF65-F5344CB8AC3E}">
        <p14:creationId xmlns:p14="http://schemas.microsoft.com/office/powerpoint/2010/main" val="30093605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this example</a:t>
            </a:r>
            <a:r>
              <a:rPr lang="en-US" baseline="0" dirty="0"/>
              <a:t> the T will be shown the track, the V will be shown the MST. To make student easier to understand the concept.</a:t>
            </a:r>
          </a:p>
          <a:p>
            <a:r>
              <a:rPr lang="en-US" baseline="0" dirty="0"/>
              <a:t>The actual algorithm will only focusing on T, and the remains value will define the MST form. So, the process either insert or remove will only focusing on T and remaining items will shown the MST form.</a:t>
            </a:r>
            <a:endParaRPr lang="en-US" dirty="0"/>
          </a:p>
        </p:txBody>
      </p:sp>
      <p:sp>
        <p:nvSpPr>
          <p:cNvPr id="4" name="Slide Number Placeholder 3"/>
          <p:cNvSpPr>
            <a:spLocks noGrp="1"/>
          </p:cNvSpPr>
          <p:nvPr>
            <p:ph type="sldNum" sz="quarter" idx="10"/>
          </p:nvPr>
        </p:nvSpPr>
        <p:spPr/>
        <p:txBody>
          <a:bodyPr/>
          <a:lstStyle/>
          <a:p>
            <a:pPr>
              <a:defRPr/>
            </a:pPr>
            <a:fld id="{091DD15E-88B9-420E-986E-99CF8E28E376}" type="slidenum">
              <a:rPr lang="en-US" smtClean="0"/>
              <a:pPr>
                <a:defRPr/>
              </a:pPr>
              <a:t>50</a:t>
            </a:fld>
            <a:endParaRPr lang="en-US"/>
          </a:p>
        </p:txBody>
      </p:sp>
    </p:spTree>
    <p:extLst>
      <p:ext uri="{BB962C8B-B14F-4D97-AF65-F5344CB8AC3E}">
        <p14:creationId xmlns:p14="http://schemas.microsoft.com/office/powerpoint/2010/main" val="30093605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this example</a:t>
            </a:r>
            <a:r>
              <a:rPr lang="en-US" baseline="0" dirty="0"/>
              <a:t> the T will be shown the track, the V will be shown the MST. To make student easier to understand the concept.</a:t>
            </a:r>
          </a:p>
          <a:p>
            <a:r>
              <a:rPr lang="en-US" baseline="0" dirty="0"/>
              <a:t>The actual algorithm will only focusing on T, and the remains value will define the MST form. So, the process either insert or remove will only focusing on T and remaining items will shown the MST form.</a:t>
            </a:r>
            <a:endParaRPr lang="en-US" dirty="0"/>
          </a:p>
        </p:txBody>
      </p:sp>
      <p:sp>
        <p:nvSpPr>
          <p:cNvPr id="4" name="Slide Number Placeholder 3"/>
          <p:cNvSpPr>
            <a:spLocks noGrp="1"/>
          </p:cNvSpPr>
          <p:nvPr>
            <p:ph type="sldNum" sz="quarter" idx="10"/>
          </p:nvPr>
        </p:nvSpPr>
        <p:spPr/>
        <p:txBody>
          <a:bodyPr/>
          <a:lstStyle/>
          <a:p>
            <a:pPr>
              <a:defRPr/>
            </a:pPr>
            <a:fld id="{091DD15E-88B9-420E-986E-99CF8E28E376}" type="slidenum">
              <a:rPr lang="en-US" smtClean="0"/>
              <a:pPr>
                <a:defRPr/>
              </a:pPr>
              <a:t>51</a:t>
            </a:fld>
            <a:endParaRPr lang="en-US"/>
          </a:p>
        </p:txBody>
      </p:sp>
    </p:spTree>
    <p:extLst>
      <p:ext uri="{BB962C8B-B14F-4D97-AF65-F5344CB8AC3E}">
        <p14:creationId xmlns:p14="http://schemas.microsoft.com/office/powerpoint/2010/main" val="30093605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this example</a:t>
            </a:r>
            <a:r>
              <a:rPr lang="en-US" baseline="0" dirty="0"/>
              <a:t> the T will be shown the track, the V will be shown the MST. To make student easier to understand the concept.</a:t>
            </a:r>
          </a:p>
          <a:p>
            <a:r>
              <a:rPr lang="en-US" baseline="0" dirty="0"/>
              <a:t>The actual algorithm will only focusing on T, and the remains value will define the MST form. So, the process either insert or remove will only focusing on T and remaining items will shown the MST form.</a:t>
            </a:r>
            <a:endParaRPr lang="en-US" dirty="0"/>
          </a:p>
        </p:txBody>
      </p:sp>
      <p:sp>
        <p:nvSpPr>
          <p:cNvPr id="4" name="Slide Number Placeholder 3"/>
          <p:cNvSpPr>
            <a:spLocks noGrp="1"/>
          </p:cNvSpPr>
          <p:nvPr>
            <p:ph type="sldNum" sz="quarter" idx="10"/>
          </p:nvPr>
        </p:nvSpPr>
        <p:spPr/>
        <p:txBody>
          <a:bodyPr/>
          <a:lstStyle/>
          <a:p>
            <a:pPr>
              <a:defRPr/>
            </a:pPr>
            <a:fld id="{091DD15E-88B9-420E-986E-99CF8E28E376}" type="slidenum">
              <a:rPr lang="en-US" smtClean="0"/>
              <a:pPr>
                <a:defRPr/>
              </a:pPr>
              <a:t>52</a:t>
            </a:fld>
            <a:endParaRPr lang="en-US"/>
          </a:p>
        </p:txBody>
      </p:sp>
    </p:spTree>
    <p:extLst>
      <p:ext uri="{BB962C8B-B14F-4D97-AF65-F5344CB8AC3E}">
        <p14:creationId xmlns:p14="http://schemas.microsoft.com/office/powerpoint/2010/main" val="30093605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this example</a:t>
            </a:r>
            <a:r>
              <a:rPr lang="en-US" baseline="0" dirty="0"/>
              <a:t> the T will be shown the track, the V will be shown the MST. To make student easier to understand the concept.</a:t>
            </a:r>
          </a:p>
          <a:p>
            <a:r>
              <a:rPr lang="en-US" baseline="0" dirty="0"/>
              <a:t>The actual algorithm will only focusing on T, and the remains value will define the MST form. So, the process either insert or remove will only focusing on T and remaining items will shown the MST form.</a:t>
            </a:r>
            <a:endParaRPr lang="en-US" dirty="0"/>
          </a:p>
        </p:txBody>
      </p:sp>
      <p:sp>
        <p:nvSpPr>
          <p:cNvPr id="4" name="Slide Number Placeholder 3"/>
          <p:cNvSpPr>
            <a:spLocks noGrp="1"/>
          </p:cNvSpPr>
          <p:nvPr>
            <p:ph type="sldNum" sz="quarter" idx="10"/>
          </p:nvPr>
        </p:nvSpPr>
        <p:spPr/>
        <p:txBody>
          <a:bodyPr/>
          <a:lstStyle/>
          <a:p>
            <a:pPr>
              <a:defRPr/>
            </a:pPr>
            <a:fld id="{091DD15E-88B9-420E-986E-99CF8E28E376}" type="slidenum">
              <a:rPr lang="en-US" smtClean="0"/>
              <a:pPr>
                <a:defRPr/>
              </a:pPr>
              <a:t>53</a:t>
            </a:fld>
            <a:endParaRPr lang="en-US"/>
          </a:p>
        </p:txBody>
      </p:sp>
    </p:spTree>
    <p:extLst>
      <p:ext uri="{BB962C8B-B14F-4D97-AF65-F5344CB8AC3E}">
        <p14:creationId xmlns:p14="http://schemas.microsoft.com/office/powerpoint/2010/main" val="30093605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this example</a:t>
            </a:r>
            <a:r>
              <a:rPr lang="en-US" baseline="0" dirty="0"/>
              <a:t> the T will be shown the track, the V will be shown the MST. To make student easier to understand the concept.</a:t>
            </a:r>
          </a:p>
          <a:p>
            <a:r>
              <a:rPr lang="en-US" baseline="0" dirty="0"/>
              <a:t>The actual algorithm will only focusing on T, and the remains value will define the MST form. So, the process either insert or remove will only focusing on T and remaining items will shown the MST form.</a:t>
            </a:r>
            <a:endParaRPr lang="en-US" dirty="0"/>
          </a:p>
        </p:txBody>
      </p:sp>
      <p:sp>
        <p:nvSpPr>
          <p:cNvPr id="4" name="Slide Number Placeholder 3"/>
          <p:cNvSpPr>
            <a:spLocks noGrp="1"/>
          </p:cNvSpPr>
          <p:nvPr>
            <p:ph type="sldNum" sz="quarter" idx="10"/>
          </p:nvPr>
        </p:nvSpPr>
        <p:spPr/>
        <p:txBody>
          <a:bodyPr/>
          <a:lstStyle/>
          <a:p>
            <a:pPr>
              <a:defRPr/>
            </a:pPr>
            <a:fld id="{091DD15E-88B9-420E-986E-99CF8E28E376}" type="slidenum">
              <a:rPr lang="en-US" smtClean="0"/>
              <a:pPr>
                <a:defRPr/>
              </a:pPr>
              <a:t>54</a:t>
            </a:fld>
            <a:endParaRPr lang="en-US"/>
          </a:p>
        </p:txBody>
      </p:sp>
    </p:spTree>
    <p:extLst>
      <p:ext uri="{BB962C8B-B14F-4D97-AF65-F5344CB8AC3E}">
        <p14:creationId xmlns:p14="http://schemas.microsoft.com/office/powerpoint/2010/main" val="30093605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this example</a:t>
            </a:r>
            <a:r>
              <a:rPr lang="en-US" baseline="0" dirty="0"/>
              <a:t> the T will be shown the track, the V will be shown the MST. To make student easier to understand the concept.</a:t>
            </a:r>
          </a:p>
          <a:p>
            <a:r>
              <a:rPr lang="en-US" baseline="0" dirty="0"/>
              <a:t>The actual algorithm will only focusing on T, and the remains value will define the MST form. So, the process either insert or remove will only focusing on T and remaining items will shown the MST form.</a:t>
            </a:r>
            <a:endParaRPr lang="en-US" dirty="0"/>
          </a:p>
        </p:txBody>
      </p:sp>
      <p:sp>
        <p:nvSpPr>
          <p:cNvPr id="4" name="Slide Number Placeholder 3"/>
          <p:cNvSpPr>
            <a:spLocks noGrp="1"/>
          </p:cNvSpPr>
          <p:nvPr>
            <p:ph type="sldNum" sz="quarter" idx="10"/>
          </p:nvPr>
        </p:nvSpPr>
        <p:spPr/>
        <p:txBody>
          <a:bodyPr/>
          <a:lstStyle/>
          <a:p>
            <a:pPr>
              <a:defRPr/>
            </a:pPr>
            <a:fld id="{091DD15E-88B9-420E-986E-99CF8E28E376}" type="slidenum">
              <a:rPr lang="en-US" smtClean="0"/>
              <a:pPr>
                <a:defRPr/>
              </a:pPr>
              <a:t>55</a:t>
            </a:fld>
            <a:endParaRPr lang="en-US"/>
          </a:p>
        </p:txBody>
      </p:sp>
    </p:spTree>
    <p:extLst>
      <p:ext uri="{BB962C8B-B14F-4D97-AF65-F5344CB8AC3E}">
        <p14:creationId xmlns:p14="http://schemas.microsoft.com/office/powerpoint/2010/main" val="30093605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1DD15E-88B9-420E-986E-99CF8E28E376}" type="slidenum">
              <a:rPr lang="en-US" smtClean="0"/>
              <a:pPr>
                <a:defRPr/>
              </a:pPr>
              <a:t>60</a:t>
            </a:fld>
            <a:endParaRPr lang="en-US"/>
          </a:p>
        </p:txBody>
      </p:sp>
    </p:spTree>
    <p:extLst>
      <p:ext uri="{BB962C8B-B14F-4D97-AF65-F5344CB8AC3E}">
        <p14:creationId xmlns:p14="http://schemas.microsoft.com/office/powerpoint/2010/main" val="10986293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1DD15E-88B9-420E-986E-99CF8E28E376}" type="slidenum">
              <a:rPr lang="en-US" smtClean="0"/>
              <a:pPr>
                <a:defRPr/>
              </a:pPr>
              <a:t>61</a:t>
            </a:fld>
            <a:endParaRPr lang="en-US"/>
          </a:p>
        </p:txBody>
      </p:sp>
    </p:spTree>
    <p:extLst>
      <p:ext uri="{BB962C8B-B14F-4D97-AF65-F5344CB8AC3E}">
        <p14:creationId xmlns:p14="http://schemas.microsoft.com/office/powerpoint/2010/main" val="3895073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this example</a:t>
            </a:r>
            <a:r>
              <a:rPr lang="en-US" baseline="0" dirty="0"/>
              <a:t> the T will be shown the track, the V will be shown the MST. To make student easier to understand the concept.</a:t>
            </a:r>
          </a:p>
          <a:p>
            <a:r>
              <a:rPr lang="en-US" baseline="0" dirty="0"/>
              <a:t>The actual algorithm will only focusing on T, and the remains value will define the MST form. So, the process either insert or remove will only focusing on T and remaining items will shown the MST form.</a:t>
            </a:r>
            <a:endParaRPr lang="en-US" dirty="0"/>
          </a:p>
        </p:txBody>
      </p:sp>
      <p:sp>
        <p:nvSpPr>
          <p:cNvPr id="4" name="Slide Number Placeholder 3"/>
          <p:cNvSpPr>
            <a:spLocks noGrp="1"/>
          </p:cNvSpPr>
          <p:nvPr>
            <p:ph type="sldNum" sz="quarter" idx="10"/>
          </p:nvPr>
        </p:nvSpPr>
        <p:spPr/>
        <p:txBody>
          <a:bodyPr/>
          <a:lstStyle/>
          <a:p>
            <a:pPr>
              <a:defRPr/>
            </a:pPr>
            <a:fld id="{091DD15E-88B9-420E-986E-99CF8E28E376}" type="slidenum">
              <a:rPr lang="en-US" smtClean="0"/>
              <a:pPr>
                <a:defRPr/>
              </a:pPr>
              <a:t>29</a:t>
            </a:fld>
            <a:endParaRPr lang="en-US"/>
          </a:p>
        </p:txBody>
      </p:sp>
    </p:spTree>
    <p:extLst>
      <p:ext uri="{BB962C8B-B14F-4D97-AF65-F5344CB8AC3E}">
        <p14:creationId xmlns:p14="http://schemas.microsoft.com/office/powerpoint/2010/main" val="30093605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91DD15E-88B9-420E-986E-99CF8E28E376}" type="slidenum">
              <a:rPr lang="en-US" smtClean="0"/>
              <a:pPr>
                <a:defRPr/>
              </a:pPr>
              <a:t>62</a:t>
            </a:fld>
            <a:endParaRPr lang="en-US"/>
          </a:p>
        </p:txBody>
      </p:sp>
    </p:spTree>
    <p:extLst>
      <p:ext uri="{BB962C8B-B14F-4D97-AF65-F5344CB8AC3E}">
        <p14:creationId xmlns:p14="http://schemas.microsoft.com/office/powerpoint/2010/main" val="3895073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this example</a:t>
            </a:r>
            <a:r>
              <a:rPr lang="en-US" baseline="0" dirty="0"/>
              <a:t> the T will be shown the track, the V will be shown the MST. To make student easier to understand the concept.</a:t>
            </a:r>
          </a:p>
          <a:p>
            <a:r>
              <a:rPr lang="en-US" baseline="0" dirty="0"/>
              <a:t>The actual algorithm will only focusing on T, and the remains value will define the MST form. So, the process either insert or remove will only focusing on T and remaining items will shown the MST form.</a:t>
            </a:r>
            <a:endParaRPr lang="en-US" dirty="0"/>
          </a:p>
        </p:txBody>
      </p:sp>
      <p:sp>
        <p:nvSpPr>
          <p:cNvPr id="4" name="Slide Number Placeholder 3"/>
          <p:cNvSpPr>
            <a:spLocks noGrp="1"/>
          </p:cNvSpPr>
          <p:nvPr>
            <p:ph type="sldNum" sz="quarter" idx="10"/>
          </p:nvPr>
        </p:nvSpPr>
        <p:spPr/>
        <p:txBody>
          <a:bodyPr/>
          <a:lstStyle/>
          <a:p>
            <a:pPr>
              <a:defRPr/>
            </a:pPr>
            <a:fld id="{091DD15E-88B9-420E-986E-99CF8E28E376}" type="slidenum">
              <a:rPr lang="en-US" smtClean="0"/>
              <a:pPr>
                <a:defRPr/>
              </a:pPr>
              <a:t>30</a:t>
            </a:fld>
            <a:endParaRPr lang="en-US"/>
          </a:p>
        </p:txBody>
      </p:sp>
    </p:spTree>
    <p:extLst>
      <p:ext uri="{BB962C8B-B14F-4D97-AF65-F5344CB8AC3E}">
        <p14:creationId xmlns:p14="http://schemas.microsoft.com/office/powerpoint/2010/main" val="180877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this example</a:t>
            </a:r>
            <a:r>
              <a:rPr lang="en-US" baseline="0" dirty="0"/>
              <a:t> the T will be shown the track, the V will be shown the MST. To make student easier to understand the concept.</a:t>
            </a:r>
          </a:p>
          <a:p>
            <a:r>
              <a:rPr lang="en-US" baseline="0" dirty="0"/>
              <a:t>The actual algorithm will only focusing on T, and the remains value will define the MST form. So, the process either insert or remove will only focusing on T and remaining items will shown the MST form.</a:t>
            </a:r>
            <a:endParaRPr lang="en-US" dirty="0"/>
          </a:p>
        </p:txBody>
      </p:sp>
      <p:sp>
        <p:nvSpPr>
          <p:cNvPr id="4" name="Slide Number Placeholder 3"/>
          <p:cNvSpPr>
            <a:spLocks noGrp="1"/>
          </p:cNvSpPr>
          <p:nvPr>
            <p:ph type="sldNum" sz="quarter" idx="10"/>
          </p:nvPr>
        </p:nvSpPr>
        <p:spPr/>
        <p:txBody>
          <a:bodyPr/>
          <a:lstStyle/>
          <a:p>
            <a:pPr>
              <a:defRPr/>
            </a:pPr>
            <a:fld id="{091DD15E-88B9-420E-986E-99CF8E28E376}" type="slidenum">
              <a:rPr lang="en-US" smtClean="0"/>
              <a:pPr>
                <a:defRPr/>
              </a:pPr>
              <a:t>31</a:t>
            </a:fld>
            <a:endParaRPr lang="en-US"/>
          </a:p>
        </p:txBody>
      </p:sp>
    </p:spTree>
    <p:extLst>
      <p:ext uri="{BB962C8B-B14F-4D97-AF65-F5344CB8AC3E}">
        <p14:creationId xmlns:p14="http://schemas.microsoft.com/office/powerpoint/2010/main" val="2577701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this example</a:t>
            </a:r>
            <a:r>
              <a:rPr lang="en-US" baseline="0" dirty="0"/>
              <a:t> the T will be shown the track, the V will be shown the MST. To make student easier to understand the concept.</a:t>
            </a:r>
          </a:p>
          <a:p>
            <a:r>
              <a:rPr lang="en-US" baseline="0" dirty="0"/>
              <a:t>The actual algorithm will only focusing on T, and the remains value will define the MST form. So, the process either insert or remove will only focusing on T and remaining items will shown the MST form.</a:t>
            </a:r>
            <a:endParaRPr lang="en-US" dirty="0"/>
          </a:p>
        </p:txBody>
      </p:sp>
      <p:sp>
        <p:nvSpPr>
          <p:cNvPr id="4" name="Slide Number Placeholder 3"/>
          <p:cNvSpPr>
            <a:spLocks noGrp="1"/>
          </p:cNvSpPr>
          <p:nvPr>
            <p:ph type="sldNum" sz="quarter" idx="10"/>
          </p:nvPr>
        </p:nvSpPr>
        <p:spPr/>
        <p:txBody>
          <a:bodyPr/>
          <a:lstStyle/>
          <a:p>
            <a:pPr>
              <a:defRPr/>
            </a:pPr>
            <a:fld id="{091DD15E-88B9-420E-986E-99CF8E28E376}" type="slidenum">
              <a:rPr lang="en-US" smtClean="0"/>
              <a:pPr>
                <a:defRPr/>
              </a:pPr>
              <a:t>32</a:t>
            </a:fld>
            <a:endParaRPr lang="en-US"/>
          </a:p>
        </p:txBody>
      </p:sp>
    </p:spTree>
    <p:extLst>
      <p:ext uri="{BB962C8B-B14F-4D97-AF65-F5344CB8AC3E}">
        <p14:creationId xmlns:p14="http://schemas.microsoft.com/office/powerpoint/2010/main" val="1914400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this example</a:t>
            </a:r>
            <a:r>
              <a:rPr lang="en-US" baseline="0" dirty="0"/>
              <a:t> the T will be shown the track, the V will be shown the MST. To make student easier to understand the concept.</a:t>
            </a:r>
          </a:p>
          <a:p>
            <a:r>
              <a:rPr lang="en-US" baseline="0" dirty="0"/>
              <a:t>The actual algorithm will only focusing on T, and the remains value will define the MST form. So, the process either insert or remove will only focusing on T and remaining items will shown the MST form.</a:t>
            </a:r>
            <a:endParaRPr lang="en-US" dirty="0"/>
          </a:p>
        </p:txBody>
      </p:sp>
      <p:sp>
        <p:nvSpPr>
          <p:cNvPr id="4" name="Slide Number Placeholder 3"/>
          <p:cNvSpPr>
            <a:spLocks noGrp="1"/>
          </p:cNvSpPr>
          <p:nvPr>
            <p:ph type="sldNum" sz="quarter" idx="10"/>
          </p:nvPr>
        </p:nvSpPr>
        <p:spPr/>
        <p:txBody>
          <a:bodyPr/>
          <a:lstStyle/>
          <a:p>
            <a:pPr>
              <a:defRPr/>
            </a:pPr>
            <a:fld id="{091DD15E-88B9-420E-986E-99CF8E28E376}" type="slidenum">
              <a:rPr lang="en-US" smtClean="0"/>
              <a:pPr>
                <a:defRPr/>
              </a:pPr>
              <a:t>33</a:t>
            </a:fld>
            <a:endParaRPr lang="en-US"/>
          </a:p>
        </p:txBody>
      </p:sp>
    </p:spTree>
    <p:extLst>
      <p:ext uri="{BB962C8B-B14F-4D97-AF65-F5344CB8AC3E}">
        <p14:creationId xmlns:p14="http://schemas.microsoft.com/office/powerpoint/2010/main" val="806848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this example</a:t>
            </a:r>
            <a:r>
              <a:rPr lang="en-US" baseline="0" dirty="0"/>
              <a:t> the T will be shown the track, the V will be shown the MST. To make student easier to understand the concept.</a:t>
            </a:r>
          </a:p>
          <a:p>
            <a:r>
              <a:rPr lang="en-US" baseline="0" dirty="0"/>
              <a:t>The actual algorithm will only focusing on T, and the remains value will define the MST form. So, the process either insert or remove will only focusing on T and remaining items will shown the MST form.</a:t>
            </a:r>
            <a:endParaRPr lang="en-US" dirty="0"/>
          </a:p>
        </p:txBody>
      </p:sp>
      <p:sp>
        <p:nvSpPr>
          <p:cNvPr id="4" name="Slide Number Placeholder 3"/>
          <p:cNvSpPr>
            <a:spLocks noGrp="1"/>
          </p:cNvSpPr>
          <p:nvPr>
            <p:ph type="sldNum" sz="quarter" idx="10"/>
          </p:nvPr>
        </p:nvSpPr>
        <p:spPr/>
        <p:txBody>
          <a:bodyPr/>
          <a:lstStyle/>
          <a:p>
            <a:pPr>
              <a:defRPr/>
            </a:pPr>
            <a:fld id="{091DD15E-88B9-420E-986E-99CF8E28E376}" type="slidenum">
              <a:rPr lang="en-US" smtClean="0"/>
              <a:pPr>
                <a:defRPr/>
              </a:pPr>
              <a:t>34</a:t>
            </a:fld>
            <a:endParaRPr lang="en-US"/>
          </a:p>
        </p:txBody>
      </p:sp>
    </p:spTree>
    <p:extLst>
      <p:ext uri="{BB962C8B-B14F-4D97-AF65-F5344CB8AC3E}">
        <p14:creationId xmlns:p14="http://schemas.microsoft.com/office/powerpoint/2010/main" val="591927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this example</a:t>
            </a:r>
            <a:r>
              <a:rPr lang="en-US" baseline="0" dirty="0"/>
              <a:t> the T will be shown the track, the V will be shown the MST. To make student easier to understand the concept.</a:t>
            </a:r>
          </a:p>
          <a:p>
            <a:r>
              <a:rPr lang="en-US" baseline="0" dirty="0"/>
              <a:t>The actual algorithm will only focusing on T, and the remains value will define the MST form. So, the process either insert or remove will only focusing on T and remaining items will shown the MST form.</a:t>
            </a:r>
            <a:endParaRPr lang="en-US" dirty="0"/>
          </a:p>
        </p:txBody>
      </p:sp>
      <p:sp>
        <p:nvSpPr>
          <p:cNvPr id="4" name="Slide Number Placeholder 3"/>
          <p:cNvSpPr>
            <a:spLocks noGrp="1"/>
          </p:cNvSpPr>
          <p:nvPr>
            <p:ph type="sldNum" sz="quarter" idx="10"/>
          </p:nvPr>
        </p:nvSpPr>
        <p:spPr/>
        <p:txBody>
          <a:bodyPr/>
          <a:lstStyle/>
          <a:p>
            <a:pPr>
              <a:defRPr/>
            </a:pPr>
            <a:fld id="{091DD15E-88B9-420E-986E-99CF8E28E376}" type="slidenum">
              <a:rPr lang="en-US" smtClean="0"/>
              <a:pPr>
                <a:defRPr/>
              </a:pPr>
              <a:t>35</a:t>
            </a:fld>
            <a:endParaRPr lang="en-US"/>
          </a:p>
        </p:txBody>
      </p:sp>
    </p:spTree>
    <p:extLst>
      <p:ext uri="{BB962C8B-B14F-4D97-AF65-F5344CB8AC3E}">
        <p14:creationId xmlns:p14="http://schemas.microsoft.com/office/powerpoint/2010/main" val="13839726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10"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image" Target="../media/image11.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7.svg"/><Relationship Id="rId4"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type 1">
    <p:spTree>
      <p:nvGrpSpPr>
        <p:cNvPr id="1" name=""/>
        <p:cNvGrpSpPr/>
        <p:nvPr/>
      </p:nvGrpSpPr>
      <p:grpSpPr>
        <a:xfrm>
          <a:off x="0" y="0"/>
          <a:ext cx="0" cy="0"/>
          <a:chOff x="0" y="0"/>
          <a:chExt cx="0" cy="0"/>
        </a:xfrm>
      </p:grpSpPr>
      <p:pic>
        <p:nvPicPr>
          <p:cNvPr id="26" name="BG Slide-01.jpg" descr="BG Slide-01.jpg">
            <a:extLst>
              <a:ext uri="{FF2B5EF4-FFF2-40B4-BE49-F238E27FC236}">
                <a16:creationId xmlns:a16="http://schemas.microsoft.com/office/drawing/2014/main" id="{2AB02847-5A77-D04F-9022-6161AA94A369}"/>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20" name="Rounded Rectangle">
            <a:extLst>
              <a:ext uri="{FF2B5EF4-FFF2-40B4-BE49-F238E27FC236}">
                <a16:creationId xmlns:a16="http://schemas.microsoft.com/office/drawing/2014/main" id="{2610CD5C-942F-BF48-875B-42FFCE146C9A}"/>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b="0" i="0"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3" name="Body Level One…">
            <a:extLst>
              <a:ext uri="{FF2B5EF4-FFF2-40B4-BE49-F238E27FC236}">
                <a16:creationId xmlns:a16="http://schemas.microsoft.com/office/drawing/2014/main" id="{DC9E4D2B-1303-D647-ADF8-BD63A36C3CA0}"/>
              </a:ext>
            </a:extLst>
          </p:cNvPr>
          <p:cNvSpPr txBox="1">
            <a:spLocks noGrp="1"/>
          </p:cNvSpPr>
          <p:nvPr>
            <p:ph type="body" sz="quarter" idx="1" hasCustomPrompt="1"/>
          </p:nvPr>
        </p:nvSpPr>
        <p:spPr>
          <a:xfrm>
            <a:off x="1201342" y="7415248"/>
            <a:ext cx="21971001" cy="1905001"/>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Subtitle</a:t>
            </a:r>
          </a:p>
          <a:p>
            <a:pPr lvl="4"/>
            <a:endParaRPr dirty="0"/>
          </a:p>
        </p:txBody>
      </p:sp>
      <p:sp>
        <p:nvSpPr>
          <p:cNvPr id="24" name="Presentation Title">
            <a:extLst>
              <a:ext uri="{FF2B5EF4-FFF2-40B4-BE49-F238E27FC236}">
                <a16:creationId xmlns:a16="http://schemas.microsoft.com/office/drawing/2014/main" id="{1323A2FB-C06C-AA47-AA40-00FC9E490C61}"/>
              </a:ext>
            </a:extLst>
          </p:cNvPr>
          <p:cNvSpPr txBox="1">
            <a:spLocks noGrp="1"/>
          </p:cNvSpPr>
          <p:nvPr>
            <p:ph type="title" hasCustomPrompt="1"/>
          </p:nvPr>
        </p:nvSpPr>
        <p:spPr>
          <a:xfrm>
            <a:off x="1206496" y="3235391"/>
            <a:ext cx="21971004" cy="3917819"/>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Presentation</a:t>
            </a:r>
            <a:r>
              <a:rPr dirty="0"/>
              <a:t> </a:t>
            </a:r>
            <a:r>
              <a:rPr lang="en-US" dirty="0"/>
              <a:t>Title</a:t>
            </a:r>
            <a:endParaRPr dirty="0"/>
          </a:p>
        </p:txBody>
      </p:sp>
      <p:sp>
        <p:nvSpPr>
          <p:cNvPr id="2" name="Text Placeholder 2">
            <a:extLst>
              <a:ext uri="{FF2B5EF4-FFF2-40B4-BE49-F238E27FC236}">
                <a16:creationId xmlns:a16="http://schemas.microsoft.com/office/drawing/2014/main" id="{D6474C2C-5958-6F6B-1482-E67DED339DDC}"/>
              </a:ext>
            </a:extLst>
          </p:cNvPr>
          <p:cNvSpPr>
            <a:spLocks noGrp="1"/>
          </p:cNvSpPr>
          <p:nvPr>
            <p:ph type="body" sz="quarter" idx="11" hasCustomPrompt="1"/>
          </p:nvPr>
        </p:nvSpPr>
        <p:spPr>
          <a:xfrm>
            <a:off x="10058192" y="11538583"/>
            <a:ext cx="4212692" cy="74588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lang="en-US" dirty="0"/>
              <a:t>Type your name</a:t>
            </a:r>
          </a:p>
        </p:txBody>
      </p:sp>
      <p:sp>
        <p:nvSpPr>
          <p:cNvPr id="4" name="UNIVERSITAS BINA NUSANTARA">
            <a:extLst>
              <a:ext uri="{FF2B5EF4-FFF2-40B4-BE49-F238E27FC236}">
                <a16:creationId xmlns:a16="http://schemas.microsoft.com/office/drawing/2014/main" id="{5DC7F27E-9CB9-099F-4DA7-367C6ADB411B}"/>
              </a:ext>
            </a:extLst>
          </p:cNvPr>
          <p:cNvSpPr txBox="1"/>
          <p:nvPr userDrawn="1"/>
        </p:nvSpPr>
        <p:spPr>
          <a:xfrm>
            <a:off x="10058192" y="11100823"/>
            <a:ext cx="4212692" cy="3512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lang="en-US" sz="2800" dirty="0"/>
              <a:t>SUBJECT MATTER EXPERT</a:t>
            </a:r>
            <a:endParaRPr sz="2800" b="1" dirty="0"/>
          </a:p>
        </p:txBody>
      </p:sp>
      <p:pic>
        <p:nvPicPr>
          <p:cNvPr id="5" name="Picture 4">
            <a:extLst>
              <a:ext uri="{FF2B5EF4-FFF2-40B4-BE49-F238E27FC236}">
                <a16:creationId xmlns:a16="http://schemas.microsoft.com/office/drawing/2014/main" id="{7D72B8CD-2B60-168D-460C-3FFD38B69D8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4094124863"/>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Section type 7">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3B0134B8-92DD-5A47-83ED-ED2B1DC0A2FA}"/>
              </a:ext>
            </a:extLst>
          </p:cNvPr>
          <p:cNvSpPr/>
          <p:nvPr userDrawn="1"/>
        </p:nvSpPr>
        <p:spPr>
          <a:xfrm>
            <a:off x="-56844" y="-25400"/>
            <a:ext cx="24497688" cy="13766800"/>
          </a:xfrm>
          <a:prstGeom prst="rect">
            <a:avLst/>
          </a:prstGeom>
          <a:gradFill>
            <a:gsLst>
              <a:gs pos="0">
                <a:srgbClr val="797979"/>
              </a:gs>
              <a:gs pos="100000">
                <a:srgbClr val="A9A9A9"/>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40722D20-F203-A321-C13A-3A85A24C3C3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3579463584"/>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t type 1">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0CE21BA8-841F-EE46-90AB-358900DBBA45}"/>
              </a:ext>
            </a:extLst>
          </p:cNvPr>
          <p:cNvSpPr/>
          <p:nvPr userDrawn="1"/>
        </p:nvSpPr>
        <p:spPr>
          <a:xfrm>
            <a:off x="0" y="2363008"/>
            <a:ext cx="24384000" cy="11436178"/>
          </a:xfrm>
          <a:prstGeom prst="rect">
            <a:avLst/>
          </a:prstGeom>
          <a:solidFill>
            <a:srgbClr val="EBEBE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1" name="Rounded Rectangle 20">
            <a:extLst>
              <a:ext uri="{FF2B5EF4-FFF2-40B4-BE49-F238E27FC236}">
                <a16:creationId xmlns:a16="http://schemas.microsoft.com/office/drawing/2014/main" id="{86AB40C6-E41E-9F54-5391-1B969D0CD911}"/>
              </a:ext>
            </a:extLst>
          </p:cNvPr>
          <p:cNvSpPr/>
          <p:nvPr userDrawn="1"/>
        </p:nvSpPr>
        <p:spPr>
          <a:xfrm>
            <a:off x="6181816" y="4686855"/>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4" name="Rounded Rectangle 13">
            <a:extLst>
              <a:ext uri="{FF2B5EF4-FFF2-40B4-BE49-F238E27FC236}">
                <a16:creationId xmlns:a16="http://schemas.microsoft.com/office/drawing/2014/main" id="{080221CE-1DAF-B881-9928-5F7152658A68}"/>
              </a:ext>
            </a:extLst>
          </p:cNvPr>
          <p:cNvSpPr/>
          <p:nvPr userDrawn="1"/>
        </p:nvSpPr>
        <p:spPr>
          <a:xfrm>
            <a:off x="2167377" y="4686855"/>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6" name="Text Placeholder 5">
            <a:extLst>
              <a:ext uri="{FF2B5EF4-FFF2-40B4-BE49-F238E27FC236}">
                <a16:creationId xmlns:a16="http://schemas.microsoft.com/office/drawing/2014/main" id="{769ADC5F-7856-93FC-73B6-D0FD6CF171F7}"/>
              </a:ext>
            </a:extLst>
          </p:cNvPr>
          <p:cNvSpPr>
            <a:spLocks noGrp="1"/>
          </p:cNvSpPr>
          <p:nvPr>
            <p:ph type="body" sz="quarter" idx="15"/>
          </p:nvPr>
        </p:nvSpPr>
        <p:spPr>
          <a:xfrm>
            <a:off x="7051814" y="4995800"/>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9" name="Text Placeholder 5">
            <a:extLst>
              <a:ext uri="{FF2B5EF4-FFF2-40B4-BE49-F238E27FC236}">
                <a16:creationId xmlns:a16="http://schemas.microsoft.com/office/drawing/2014/main" id="{00A99FD3-8026-DED8-6415-E6F86A722F09}"/>
              </a:ext>
            </a:extLst>
          </p:cNvPr>
          <p:cNvSpPr>
            <a:spLocks noGrp="1"/>
          </p:cNvSpPr>
          <p:nvPr>
            <p:ph type="body" sz="quarter" idx="18" hasCustomPrompt="1"/>
          </p:nvPr>
        </p:nvSpPr>
        <p:spPr>
          <a:xfrm>
            <a:off x="2754063" y="4995800"/>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5" name="Rounded Rectangle 4">
            <a:extLst>
              <a:ext uri="{FF2B5EF4-FFF2-40B4-BE49-F238E27FC236}">
                <a16:creationId xmlns:a16="http://schemas.microsoft.com/office/drawing/2014/main" id="{E247E1DC-6698-D91F-6E0F-EE6AA5A0EE44}"/>
              </a:ext>
            </a:extLst>
          </p:cNvPr>
          <p:cNvSpPr/>
          <p:nvPr userDrawn="1"/>
        </p:nvSpPr>
        <p:spPr>
          <a:xfrm>
            <a:off x="6181816" y="7440664"/>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6" name="Rounded Rectangle 5">
            <a:extLst>
              <a:ext uri="{FF2B5EF4-FFF2-40B4-BE49-F238E27FC236}">
                <a16:creationId xmlns:a16="http://schemas.microsoft.com/office/drawing/2014/main" id="{E4546BDD-E691-E2BA-47E5-B549A7229C89}"/>
              </a:ext>
            </a:extLst>
          </p:cNvPr>
          <p:cNvSpPr/>
          <p:nvPr userDrawn="1"/>
        </p:nvSpPr>
        <p:spPr>
          <a:xfrm>
            <a:off x="2167377" y="7440664"/>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8" name="Text Placeholder 5">
            <a:extLst>
              <a:ext uri="{FF2B5EF4-FFF2-40B4-BE49-F238E27FC236}">
                <a16:creationId xmlns:a16="http://schemas.microsoft.com/office/drawing/2014/main" id="{260AF2BE-EDAA-B7C2-8580-AB1ACF70EF35}"/>
              </a:ext>
            </a:extLst>
          </p:cNvPr>
          <p:cNvSpPr>
            <a:spLocks noGrp="1"/>
          </p:cNvSpPr>
          <p:nvPr>
            <p:ph type="body" sz="quarter" idx="19"/>
          </p:nvPr>
        </p:nvSpPr>
        <p:spPr>
          <a:xfrm>
            <a:off x="7051814" y="7749609"/>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9" name="Text Placeholder 5">
            <a:extLst>
              <a:ext uri="{FF2B5EF4-FFF2-40B4-BE49-F238E27FC236}">
                <a16:creationId xmlns:a16="http://schemas.microsoft.com/office/drawing/2014/main" id="{0EC36AFE-3A01-B3EC-7E28-B8F97B900365}"/>
              </a:ext>
            </a:extLst>
          </p:cNvPr>
          <p:cNvSpPr>
            <a:spLocks noGrp="1"/>
          </p:cNvSpPr>
          <p:nvPr>
            <p:ph type="body" sz="quarter" idx="20" hasCustomPrompt="1"/>
          </p:nvPr>
        </p:nvSpPr>
        <p:spPr>
          <a:xfrm>
            <a:off x="2754063" y="7749609"/>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11" name="Rounded Rectangle 10">
            <a:extLst>
              <a:ext uri="{FF2B5EF4-FFF2-40B4-BE49-F238E27FC236}">
                <a16:creationId xmlns:a16="http://schemas.microsoft.com/office/drawing/2014/main" id="{CE84B4FD-950C-7E7E-B32E-0106A01D53C4}"/>
              </a:ext>
            </a:extLst>
          </p:cNvPr>
          <p:cNvSpPr/>
          <p:nvPr userDrawn="1"/>
        </p:nvSpPr>
        <p:spPr>
          <a:xfrm>
            <a:off x="6181816" y="10194473"/>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2" name="Rounded Rectangle 11">
            <a:extLst>
              <a:ext uri="{FF2B5EF4-FFF2-40B4-BE49-F238E27FC236}">
                <a16:creationId xmlns:a16="http://schemas.microsoft.com/office/drawing/2014/main" id="{3B266147-1D67-88E4-9FE7-F833346E464A}"/>
              </a:ext>
            </a:extLst>
          </p:cNvPr>
          <p:cNvSpPr/>
          <p:nvPr userDrawn="1"/>
        </p:nvSpPr>
        <p:spPr>
          <a:xfrm>
            <a:off x="2167377" y="10194473"/>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5" name="Text Placeholder 5">
            <a:extLst>
              <a:ext uri="{FF2B5EF4-FFF2-40B4-BE49-F238E27FC236}">
                <a16:creationId xmlns:a16="http://schemas.microsoft.com/office/drawing/2014/main" id="{6248EF39-489B-0AB6-1C39-97964F6585CC}"/>
              </a:ext>
            </a:extLst>
          </p:cNvPr>
          <p:cNvSpPr>
            <a:spLocks noGrp="1"/>
          </p:cNvSpPr>
          <p:nvPr>
            <p:ph type="body" sz="quarter" idx="21"/>
          </p:nvPr>
        </p:nvSpPr>
        <p:spPr>
          <a:xfrm>
            <a:off x="7051814" y="10503418"/>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16" name="Text Placeholder 5">
            <a:extLst>
              <a:ext uri="{FF2B5EF4-FFF2-40B4-BE49-F238E27FC236}">
                <a16:creationId xmlns:a16="http://schemas.microsoft.com/office/drawing/2014/main" id="{E37917F2-61C0-8B23-0D87-2AA3EEB8377A}"/>
              </a:ext>
            </a:extLst>
          </p:cNvPr>
          <p:cNvSpPr>
            <a:spLocks noGrp="1"/>
          </p:cNvSpPr>
          <p:nvPr>
            <p:ph type="body" sz="quarter" idx="22" hasCustomPrompt="1"/>
          </p:nvPr>
        </p:nvSpPr>
        <p:spPr>
          <a:xfrm>
            <a:off x="2754063" y="10503418"/>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17" name="Title 2">
            <a:extLst>
              <a:ext uri="{FF2B5EF4-FFF2-40B4-BE49-F238E27FC236}">
                <a16:creationId xmlns:a16="http://schemas.microsoft.com/office/drawing/2014/main" id="{3F0C4EB7-81AE-6D10-33F3-83A99AC2F3BA}"/>
              </a:ext>
            </a:extLst>
          </p:cNvPr>
          <p:cNvSpPr>
            <a:spLocks noGrp="1"/>
          </p:cNvSpPr>
          <p:nvPr>
            <p:ph type="title" hasCustomPrompt="1"/>
          </p:nvPr>
        </p:nvSpPr>
        <p:spPr>
          <a:xfrm>
            <a:off x="2167377" y="1872058"/>
            <a:ext cx="14715569" cy="510281"/>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8" name="Text Placeholder 4">
            <a:extLst>
              <a:ext uri="{FF2B5EF4-FFF2-40B4-BE49-F238E27FC236}">
                <a16:creationId xmlns:a16="http://schemas.microsoft.com/office/drawing/2014/main" id="{043113C8-679B-440C-38CF-27CC1A6FF3A6}"/>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rgbClr val="424242"/>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pic>
        <p:nvPicPr>
          <p:cNvPr id="2" name="Picture 1">
            <a:extLst>
              <a:ext uri="{FF2B5EF4-FFF2-40B4-BE49-F238E27FC236}">
                <a16:creationId xmlns:a16="http://schemas.microsoft.com/office/drawing/2014/main" id="{A7BDDA7B-8679-2A96-DA58-9B50735EAFF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3998102712"/>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ype 3">
    <p:spTree>
      <p:nvGrpSpPr>
        <p:cNvPr id="1" name=""/>
        <p:cNvGrpSpPr/>
        <p:nvPr/>
      </p:nvGrpSpPr>
      <p:grpSpPr>
        <a:xfrm>
          <a:off x="0" y="0"/>
          <a:ext cx="0" cy="0"/>
          <a:chOff x="0" y="0"/>
          <a:chExt cx="0" cy="0"/>
        </a:xfrm>
      </p:grpSpPr>
      <p:sp>
        <p:nvSpPr>
          <p:cNvPr id="99" name="Rectangle">
            <a:extLst>
              <a:ext uri="{FF2B5EF4-FFF2-40B4-BE49-F238E27FC236}">
                <a16:creationId xmlns:a16="http://schemas.microsoft.com/office/drawing/2014/main" id="{5B500D99-BCA8-5A47-AC2D-7A5DFB585C9A}"/>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104" name="Content Placeholder 7">
            <a:extLst>
              <a:ext uri="{FF2B5EF4-FFF2-40B4-BE49-F238E27FC236}">
                <a16:creationId xmlns:a16="http://schemas.microsoft.com/office/drawing/2014/main" id="{A238D5AC-1068-5240-9AFA-91BA1250D945}"/>
              </a:ext>
            </a:extLst>
          </p:cNvPr>
          <p:cNvSpPr>
            <a:spLocks noGrp="1"/>
          </p:cNvSpPr>
          <p:nvPr>
            <p:ph sz="quarter" idx="11"/>
          </p:nvPr>
        </p:nvSpPr>
        <p:spPr>
          <a:xfrm>
            <a:off x="2167377" y="4125886"/>
            <a:ext cx="20057623" cy="8523314"/>
          </a:xfrm>
        </p:spPr>
        <p:txBody>
          <a:bodyPr>
            <a:normAutofit/>
          </a:bodyPr>
          <a:lstStyle>
            <a:lvl1pPr marL="457200" indent="-457200">
              <a:lnSpc>
                <a:spcPct val="100000"/>
              </a:lnSpc>
              <a:spcBef>
                <a:spcPts val="600"/>
              </a:spcBef>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1pPr>
            <a:lvl2pPr marL="1066800" indent="-457200">
              <a:lnSpc>
                <a:spcPct val="100000"/>
              </a:lnSpc>
              <a:spcBef>
                <a:spcPts val="600"/>
              </a:spcBef>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2pPr>
            <a:lvl3pPr marL="1676400" indent="-457200">
              <a:lnSpc>
                <a:spcPct val="100000"/>
              </a:lnSpc>
              <a:spcBef>
                <a:spcPts val="600"/>
              </a:spcBef>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3pPr>
            <a:lvl4pPr marL="2286000" indent="-457200">
              <a:lnSpc>
                <a:spcPct val="100000"/>
              </a:lnSpc>
              <a:spcBef>
                <a:spcPts val="600"/>
              </a:spcBef>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4pPr>
            <a:lvl5pPr marL="2895600" indent="-457200">
              <a:lnSpc>
                <a:spcPct val="100000"/>
              </a:lnSpc>
              <a:spcBef>
                <a:spcPts val="600"/>
              </a:spcBef>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Picture 1">
            <a:extLst>
              <a:ext uri="{FF2B5EF4-FFF2-40B4-BE49-F238E27FC236}">
                <a16:creationId xmlns:a16="http://schemas.microsoft.com/office/drawing/2014/main" id="{F2C79DE9-4AFD-C17C-6D01-10CB5913C7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4134051035"/>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type 4">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D2A636C9-947E-150D-EB07-22919761FA60}"/>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2167377"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25FCA52D-C087-3347-A5F3-54D623B2115B}"/>
              </a:ext>
            </a:extLst>
          </p:cNvPr>
          <p:cNvSpPr>
            <a:spLocks noGrp="1"/>
          </p:cNvSpPr>
          <p:nvPr>
            <p:ph type="body" sz="quarter" idx="15"/>
          </p:nvPr>
        </p:nvSpPr>
        <p:spPr>
          <a:xfrm>
            <a:off x="9405342"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7" name="Text Placeholder 5">
            <a:extLst>
              <a:ext uri="{FF2B5EF4-FFF2-40B4-BE49-F238E27FC236}">
                <a16:creationId xmlns:a16="http://schemas.microsoft.com/office/drawing/2014/main" id="{F4A212B9-DBD9-E746-BAFB-9234B89096E8}"/>
              </a:ext>
            </a:extLst>
          </p:cNvPr>
          <p:cNvSpPr>
            <a:spLocks noGrp="1"/>
          </p:cNvSpPr>
          <p:nvPr>
            <p:ph type="body" sz="quarter" idx="16"/>
          </p:nvPr>
        </p:nvSpPr>
        <p:spPr>
          <a:xfrm>
            <a:off x="16643307"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8" name="Picture Placeholder 3">
            <a:extLst>
              <a:ext uri="{FF2B5EF4-FFF2-40B4-BE49-F238E27FC236}">
                <a16:creationId xmlns:a16="http://schemas.microsoft.com/office/drawing/2014/main" id="{3A552A97-F867-374E-B40D-BD84D808047E}"/>
              </a:ext>
            </a:extLst>
          </p:cNvPr>
          <p:cNvSpPr>
            <a:spLocks noGrp="1"/>
          </p:cNvSpPr>
          <p:nvPr>
            <p:ph type="pic" sz="quarter" idx="11"/>
          </p:nvPr>
        </p:nvSpPr>
        <p:spPr>
          <a:xfrm>
            <a:off x="2167377" y="4297293"/>
            <a:ext cx="4759266" cy="4172342"/>
          </a:xfrm>
        </p:spPr>
        <p:txBody>
          <a:bodyPr/>
          <a:lstStyle>
            <a:lvl1pPr marL="0" indent="0">
              <a:buNone/>
              <a:defRPr>
                <a:solidFill>
                  <a:schemeClr val="bg1"/>
                </a:solidFill>
              </a:defRPr>
            </a:lvl1pPr>
          </a:lstStyle>
          <a:p>
            <a:r>
              <a:rPr lang="en-US"/>
              <a:t>Click icon to add picture</a:t>
            </a:r>
            <a:endParaRPr lang="en-US" dirty="0"/>
          </a:p>
        </p:txBody>
      </p:sp>
      <p:sp>
        <p:nvSpPr>
          <p:cNvPr id="29" name="Picture Placeholder 3">
            <a:extLst>
              <a:ext uri="{FF2B5EF4-FFF2-40B4-BE49-F238E27FC236}">
                <a16:creationId xmlns:a16="http://schemas.microsoft.com/office/drawing/2014/main" id="{DB283EA2-01A0-334D-8038-2E3190C1B2B9}"/>
              </a:ext>
            </a:extLst>
          </p:cNvPr>
          <p:cNvSpPr>
            <a:spLocks noGrp="1"/>
          </p:cNvSpPr>
          <p:nvPr>
            <p:ph type="pic" sz="quarter" idx="12"/>
          </p:nvPr>
        </p:nvSpPr>
        <p:spPr>
          <a:xfrm>
            <a:off x="9405342" y="4297293"/>
            <a:ext cx="4759266" cy="4172342"/>
          </a:xfrm>
        </p:spPr>
        <p:txBody>
          <a:bodyPr/>
          <a:lstStyle>
            <a:lvl1pPr marL="0" indent="0">
              <a:buNone/>
              <a:defRPr>
                <a:solidFill>
                  <a:schemeClr val="bg1"/>
                </a:solidFill>
              </a:defRPr>
            </a:lvl1pPr>
          </a:lstStyle>
          <a:p>
            <a:r>
              <a:rPr lang="en-US"/>
              <a:t>Click icon to add picture</a:t>
            </a:r>
            <a:endParaRPr lang="en-US" dirty="0"/>
          </a:p>
        </p:txBody>
      </p:sp>
      <p:sp>
        <p:nvSpPr>
          <p:cNvPr id="30" name="Picture Placeholder 3">
            <a:extLst>
              <a:ext uri="{FF2B5EF4-FFF2-40B4-BE49-F238E27FC236}">
                <a16:creationId xmlns:a16="http://schemas.microsoft.com/office/drawing/2014/main" id="{B5710E30-F50B-2E47-A284-AB9A73F6AB8F}"/>
              </a:ext>
            </a:extLst>
          </p:cNvPr>
          <p:cNvSpPr>
            <a:spLocks noGrp="1"/>
          </p:cNvSpPr>
          <p:nvPr>
            <p:ph type="pic" sz="quarter" idx="13"/>
          </p:nvPr>
        </p:nvSpPr>
        <p:spPr>
          <a:xfrm>
            <a:off x="16643307" y="4297293"/>
            <a:ext cx="4759266" cy="4172342"/>
          </a:xfrm>
        </p:spPr>
        <p:txBody>
          <a:bodyPr/>
          <a:lstStyle>
            <a:lvl1pPr marL="0" indent="0">
              <a:buNone/>
              <a:defRPr>
                <a:solidFill>
                  <a:schemeClr val="bg1"/>
                </a:solidFill>
              </a:defRPr>
            </a:lvl1pPr>
          </a:lstStyle>
          <a:p>
            <a:r>
              <a:rPr lang="en-US"/>
              <a:t>Click icon to add picture</a:t>
            </a:r>
            <a:endParaRPr lang="en-US" dirty="0"/>
          </a:p>
        </p:txBody>
      </p:sp>
      <p:pic>
        <p:nvPicPr>
          <p:cNvPr id="2" name="Picture 1">
            <a:extLst>
              <a:ext uri="{FF2B5EF4-FFF2-40B4-BE49-F238E27FC236}">
                <a16:creationId xmlns:a16="http://schemas.microsoft.com/office/drawing/2014/main" id="{07CBA874-2A87-342A-D528-C2660A034B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350518920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ontent type 4">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3A325C97-8FC1-69A4-76A6-9BFCCE62D08F}"/>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Right Arrow 3">
            <a:extLst>
              <a:ext uri="{FF2B5EF4-FFF2-40B4-BE49-F238E27FC236}">
                <a16:creationId xmlns:a16="http://schemas.microsoft.com/office/drawing/2014/main" id="{8F28C692-0EE9-7D99-17B4-3313049F0A01}"/>
              </a:ext>
            </a:extLst>
          </p:cNvPr>
          <p:cNvSpPr/>
          <p:nvPr userDrawn="1"/>
        </p:nvSpPr>
        <p:spPr>
          <a:xfrm>
            <a:off x="7398337" y="6690612"/>
            <a:ext cx="1573640" cy="1182013"/>
          </a:xfrm>
          <a:prstGeom prst="rightArrow">
            <a:avLst/>
          </a:prstGeom>
          <a:solidFill>
            <a:schemeClr val="accent1">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 name="Rounded Rectangle 1">
            <a:extLst>
              <a:ext uri="{FF2B5EF4-FFF2-40B4-BE49-F238E27FC236}">
                <a16:creationId xmlns:a16="http://schemas.microsoft.com/office/drawing/2014/main" id="{01B89336-F494-2062-ED79-0A44623AD4C4}"/>
              </a:ext>
            </a:extLst>
          </p:cNvPr>
          <p:cNvSpPr/>
          <p:nvPr userDrawn="1"/>
        </p:nvSpPr>
        <p:spPr>
          <a:xfrm>
            <a:off x="2167377"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2594247"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17" name="Rounded Rectangle 16">
            <a:extLst>
              <a:ext uri="{FF2B5EF4-FFF2-40B4-BE49-F238E27FC236}">
                <a16:creationId xmlns:a16="http://schemas.microsoft.com/office/drawing/2014/main" id="{651AEE51-4476-0347-EE71-4727AC7D90CC}"/>
              </a:ext>
            </a:extLst>
          </p:cNvPr>
          <p:cNvSpPr/>
          <p:nvPr userDrawn="1"/>
        </p:nvSpPr>
        <p:spPr>
          <a:xfrm>
            <a:off x="9278138"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9" name="Rounded Rectangle 18">
            <a:extLst>
              <a:ext uri="{FF2B5EF4-FFF2-40B4-BE49-F238E27FC236}">
                <a16:creationId xmlns:a16="http://schemas.microsoft.com/office/drawing/2014/main" id="{C8DF8073-7CBE-78F8-385D-33EC70507F81}"/>
              </a:ext>
            </a:extLst>
          </p:cNvPr>
          <p:cNvSpPr/>
          <p:nvPr userDrawn="1"/>
        </p:nvSpPr>
        <p:spPr>
          <a:xfrm>
            <a:off x="16388899"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3" name="Text Placeholder 5">
            <a:extLst>
              <a:ext uri="{FF2B5EF4-FFF2-40B4-BE49-F238E27FC236}">
                <a16:creationId xmlns:a16="http://schemas.microsoft.com/office/drawing/2014/main" id="{5D06E93C-E9EF-DAD7-BDE3-8DDAB05CDF90}"/>
              </a:ext>
            </a:extLst>
          </p:cNvPr>
          <p:cNvSpPr>
            <a:spLocks noGrp="1"/>
          </p:cNvSpPr>
          <p:nvPr>
            <p:ph type="body" sz="quarter" idx="15"/>
          </p:nvPr>
        </p:nvSpPr>
        <p:spPr>
          <a:xfrm>
            <a:off x="9719708"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4" name="Text Placeholder 5">
            <a:extLst>
              <a:ext uri="{FF2B5EF4-FFF2-40B4-BE49-F238E27FC236}">
                <a16:creationId xmlns:a16="http://schemas.microsoft.com/office/drawing/2014/main" id="{AB64C3FA-E7EC-73CE-DEC9-E0D1DACCC92F}"/>
              </a:ext>
            </a:extLst>
          </p:cNvPr>
          <p:cNvSpPr>
            <a:spLocks noGrp="1"/>
          </p:cNvSpPr>
          <p:nvPr>
            <p:ph type="body" sz="quarter" idx="16"/>
          </p:nvPr>
        </p:nvSpPr>
        <p:spPr>
          <a:xfrm>
            <a:off x="16882946"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1" name="Text Placeholder 5">
            <a:extLst>
              <a:ext uri="{FF2B5EF4-FFF2-40B4-BE49-F238E27FC236}">
                <a16:creationId xmlns:a16="http://schemas.microsoft.com/office/drawing/2014/main" id="{1B745795-7EE3-42BF-EDBE-49D4FAD835F5}"/>
              </a:ext>
            </a:extLst>
          </p:cNvPr>
          <p:cNvSpPr>
            <a:spLocks noGrp="1"/>
          </p:cNvSpPr>
          <p:nvPr>
            <p:ph type="body" sz="quarter" idx="17"/>
          </p:nvPr>
        </p:nvSpPr>
        <p:spPr>
          <a:xfrm>
            <a:off x="2349891" y="10445295"/>
            <a:ext cx="19038148" cy="1701954"/>
          </a:xfrm>
        </p:spPr>
        <p:txBody>
          <a:bodyPr>
            <a:noAutofit/>
          </a:bodyPr>
          <a:lstStyle>
            <a:lvl1pPr marL="0" indent="0">
              <a:buNone/>
              <a:defRPr kumimoji="0" lang="en-US" sz="2800" b="0" i="0" u="none" strike="noStrike" cap="none" spc="0" normalizeH="0" baseline="0">
                <a:ln>
                  <a:noFill/>
                </a:ln>
                <a:solidFill>
                  <a:schemeClr val="bg1"/>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3" name="Right Arrow 32">
            <a:extLst>
              <a:ext uri="{FF2B5EF4-FFF2-40B4-BE49-F238E27FC236}">
                <a16:creationId xmlns:a16="http://schemas.microsoft.com/office/drawing/2014/main" id="{0AE76436-839B-BF36-E19E-893653562EA3}"/>
              </a:ext>
            </a:extLst>
          </p:cNvPr>
          <p:cNvSpPr/>
          <p:nvPr userDrawn="1"/>
        </p:nvSpPr>
        <p:spPr>
          <a:xfrm>
            <a:off x="14509098" y="6690612"/>
            <a:ext cx="1573640" cy="1182013"/>
          </a:xfrm>
          <a:prstGeom prst="rightArrow">
            <a:avLst/>
          </a:prstGeom>
          <a:solidFill>
            <a:schemeClr val="accent1">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8" name="Oval 7">
            <a:extLst>
              <a:ext uri="{FF2B5EF4-FFF2-40B4-BE49-F238E27FC236}">
                <a16:creationId xmlns:a16="http://schemas.microsoft.com/office/drawing/2014/main" id="{DCFF0438-821D-3C18-6D61-1BD73A4DC167}"/>
              </a:ext>
            </a:extLst>
          </p:cNvPr>
          <p:cNvSpPr/>
          <p:nvPr userDrawn="1"/>
        </p:nvSpPr>
        <p:spPr>
          <a:xfrm>
            <a:off x="4241849"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1</a:t>
            </a:r>
          </a:p>
        </p:txBody>
      </p:sp>
      <p:sp>
        <p:nvSpPr>
          <p:cNvPr id="10" name="Oval 9">
            <a:extLst>
              <a:ext uri="{FF2B5EF4-FFF2-40B4-BE49-F238E27FC236}">
                <a16:creationId xmlns:a16="http://schemas.microsoft.com/office/drawing/2014/main" id="{1BC35716-81E4-A54F-3272-89DAA37CF79D}"/>
              </a:ext>
            </a:extLst>
          </p:cNvPr>
          <p:cNvSpPr/>
          <p:nvPr userDrawn="1"/>
        </p:nvSpPr>
        <p:spPr>
          <a:xfrm>
            <a:off x="11279661"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2</a:t>
            </a:r>
          </a:p>
        </p:txBody>
      </p:sp>
      <p:sp>
        <p:nvSpPr>
          <p:cNvPr id="14" name="Oval 13">
            <a:extLst>
              <a:ext uri="{FF2B5EF4-FFF2-40B4-BE49-F238E27FC236}">
                <a16:creationId xmlns:a16="http://schemas.microsoft.com/office/drawing/2014/main" id="{6D587B62-738C-1BE8-E775-FC6EC9D2556E}"/>
              </a:ext>
            </a:extLst>
          </p:cNvPr>
          <p:cNvSpPr/>
          <p:nvPr userDrawn="1"/>
        </p:nvSpPr>
        <p:spPr>
          <a:xfrm>
            <a:off x="18463370"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3</a:t>
            </a:r>
          </a:p>
        </p:txBody>
      </p:sp>
      <p:pic>
        <p:nvPicPr>
          <p:cNvPr id="6" name="Picture 5">
            <a:extLst>
              <a:ext uri="{FF2B5EF4-FFF2-40B4-BE49-F238E27FC236}">
                <a16:creationId xmlns:a16="http://schemas.microsoft.com/office/drawing/2014/main" id="{9A703794-B39A-7A69-54AC-AFD888C8CB4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1809284995"/>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95F33489-AE64-A520-339D-37FA55DCDDCD}"/>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7" name="Text Placeholder 5">
            <a:extLst>
              <a:ext uri="{FF2B5EF4-FFF2-40B4-BE49-F238E27FC236}">
                <a16:creationId xmlns:a16="http://schemas.microsoft.com/office/drawing/2014/main" id="{F4A212B9-DBD9-E746-BAFB-9234B89096E8}"/>
              </a:ext>
            </a:extLst>
          </p:cNvPr>
          <p:cNvSpPr>
            <a:spLocks noGrp="1"/>
          </p:cNvSpPr>
          <p:nvPr>
            <p:ph type="body" sz="quarter" idx="16"/>
          </p:nvPr>
        </p:nvSpPr>
        <p:spPr>
          <a:xfrm>
            <a:off x="2167377" y="6556917"/>
            <a:ext cx="9768906" cy="5575610"/>
          </a:xfrm>
        </p:spPr>
        <p:txBody>
          <a:bodyPr>
            <a:noAutofit/>
          </a:bodyPr>
          <a:lstStyle>
            <a:lvl1pPr marL="0" indent="0">
              <a:spcBef>
                <a:spcPts val="0"/>
              </a:spcBef>
              <a:buNone/>
              <a:defRPr kumimoji="0" lang="en-US" sz="26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edit Master text styles</a:t>
            </a:r>
          </a:p>
        </p:txBody>
      </p:sp>
      <p:sp>
        <p:nvSpPr>
          <p:cNvPr id="34" name="Picture Placeholder 3">
            <a:extLst>
              <a:ext uri="{FF2B5EF4-FFF2-40B4-BE49-F238E27FC236}">
                <a16:creationId xmlns:a16="http://schemas.microsoft.com/office/drawing/2014/main" id="{199BEEEC-0D44-544B-A30D-8F854BF4A1E2}"/>
              </a:ext>
            </a:extLst>
          </p:cNvPr>
          <p:cNvSpPr>
            <a:spLocks noGrp="1"/>
          </p:cNvSpPr>
          <p:nvPr>
            <p:ph type="pic" sz="quarter" idx="13"/>
          </p:nvPr>
        </p:nvSpPr>
        <p:spPr>
          <a:xfrm>
            <a:off x="12339930" y="4210629"/>
            <a:ext cx="9099057" cy="7921898"/>
          </a:xfrm>
        </p:spPr>
        <p:txBody>
          <a:bodyPr/>
          <a:lstStyle>
            <a:lvl1pPr marL="0" indent="0">
              <a:buNone/>
              <a:defRPr b="0">
                <a:solidFill>
                  <a:schemeClr val="bg1"/>
                </a:solidFill>
              </a:defRPr>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313C6146-DC72-7FB3-6375-B120A24C107F}"/>
              </a:ext>
            </a:extLst>
          </p:cNvPr>
          <p:cNvSpPr>
            <a:spLocks noGrp="1"/>
          </p:cNvSpPr>
          <p:nvPr>
            <p:ph type="body" sz="quarter" idx="17" hasCustomPrompt="1"/>
          </p:nvPr>
        </p:nvSpPr>
        <p:spPr>
          <a:xfrm>
            <a:off x="2166938" y="4210049"/>
            <a:ext cx="9768874" cy="2039112"/>
          </a:xfrm>
        </p:spPr>
        <p:txBody>
          <a:bodyPr>
            <a:normAutofit/>
          </a:bodyPr>
          <a:lstStyle>
            <a:lvl1pPr marL="0" indent="0">
              <a:spcBef>
                <a:spcPts val="0"/>
              </a:spcBef>
              <a:buNone/>
              <a:defRPr sz="4400">
                <a:solidFill>
                  <a:schemeClr val="bg1"/>
                </a:solidFill>
              </a:defRPr>
            </a:lvl1pPr>
            <a:lvl5pPr marL="2438400" indent="0" algn="l">
              <a:buFont typeface="Arial" panose="020B0604020202020204" pitchFamily="34" charset="0"/>
              <a:buNone/>
              <a:defRPr sz="4400">
                <a:solidFill>
                  <a:schemeClr val="bg1"/>
                </a:solidFill>
              </a:defRPr>
            </a:lvl5pPr>
          </a:lstStyle>
          <a:p>
            <a:pPr lvl="0"/>
            <a:r>
              <a:rPr lang="en-US" dirty="0"/>
              <a:t>Click to add text</a:t>
            </a:r>
          </a:p>
        </p:txBody>
      </p:sp>
      <p:pic>
        <p:nvPicPr>
          <p:cNvPr id="4" name="Picture 3">
            <a:extLst>
              <a:ext uri="{FF2B5EF4-FFF2-40B4-BE49-F238E27FC236}">
                <a16:creationId xmlns:a16="http://schemas.microsoft.com/office/drawing/2014/main" id="{64D25C93-1B77-566C-CD32-E4AC841F19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2085329813"/>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28F252AD-5DE4-7070-6059-31CB6E8E15CC}"/>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Or 3">
            <a:extLst>
              <a:ext uri="{FF2B5EF4-FFF2-40B4-BE49-F238E27FC236}">
                <a16:creationId xmlns:a16="http://schemas.microsoft.com/office/drawing/2014/main" id="{E68A1B27-C10C-399D-6C52-E0B8F062FF6D}"/>
              </a:ext>
            </a:extLst>
          </p:cNvPr>
          <p:cNvSpPr/>
          <p:nvPr userDrawn="1"/>
        </p:nvSpPr>
        <p:spPr>
          <a:xfrm>
            <a:off x="7481303" y="3712458"/>
            <a:ext cx="9144000" cy="9144000"/>
          </a:xfrm>
          <a:prstGeom prst="flowChartOr">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cxnSp>
        <p:nvCxnSpPr>
          <p:cNvPr id="8" name="Straight Connector 7">
            <a:extLst>
              <a:ext uri="{FF2B5EF4-FFF2-40B4-BE49-F238E27FC236}">
                <a16:creationId xmlns:a16="http://schemas.microsoft.com/office/drawing/2014/main" id="{9AE1FE12-D6E7-CC76-3FE4-BC8F0EC78DF0}"/>
              </a:ext>
            </a:extLst>
          </p:cNvPr>
          <p:cNvCxnSpPr>
            <a:cxnSpLocks/>
            <a:stCxn id="4" idx="0"/>
          </p:cNvCxnSpPr>
          <p:nvPr userDrawn="1"/>
        </p:nvCxnSpPr>
        <p:spPr>
          <a:xfrm>
            <a:off x="12053303" y="3712458"/>
            <a:ext cx="22098" cy="9144000"/>
          </a:xfrm>
          <a:prstGeom prst="line">
            <a:avLst/>
          </a:prstGeom>
          <a:noFill/>
          <a:ln w="76200" cap="flat">
            <a:solidFill>
              <a:srgbClr val="314F93"/>
            </a:solidFill>
            <a:prstDash val="solid"/>
            <a:miter lim="400000"/>
          </a:ln>
          <a:effectLst/>
          <a:sp3d/>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4945EE12-0322-D3C6-8589-1B9554503365}"/>
              </a:ext>
            </a:extLst>
          </p:cNvPr>
          <p:cNvCxnSpPr>
            <a:cxnSpLocks/>
            <a:endCxn id="4" idx="2"/>
          </p:cNvCxnSpPr>
          <p:nvPr userDrawn="1"/>
        </p:nvCxnSpPr>
        <p:spPr>
          <a:xfrm flipH="1">
            <a:off x="7481303" y="8284458"/>
            <a:ext cx="9144000" cy="0"/>
          </a:xfrm>
          <a:prstGeom prst="line">
            <a:avLst/>
          </a:prstGeom>
          <a:noFill/>
          <a:ln w="76200" cap="flat">
            <a:solidFill>
              <a:srgbClr val="314F93"/>
            </a:solidFill>
            <a:prstDash val="solid"/>
            <a:miter lim="400000"/>
          </a:ln>
          <a:effectLst/>
          <a:sp3d/>
        </p:spPr>
        <p:style>
          <a:lnRef idx="0">
            <a:scrgbClr r="0" g="0" b="0"/>
          </a:lnRef>
          <a:fillRef idx="0">
            <a:scrgbClr r="0" g="0" b="0"/>
          </a:fillRef>
          <a:effectRef idx="0">
            <a:scrgbClr r="0" g="0" b="0"/>
          </a:effectRef>
          <a:fontRef idx="none"/>
        </p:style>
      </p:cxnSp>
      <p:sp>
        <p:nvSpPr>
          <p:cNvPr id="16" name="Text Placeholder 15">
            <a:extLst>
              <a:ext uri="{FF2B5EF4-FFF2-40B4-BE49-F238E27FC236}">
                <a16:creationId xmlns:a16="http://schemas.microsoft.com/office/drawing/2014/main" id="{9B267469-4390-8C92-5D06-4DA338A102E6}"/>
              </a:ext>
            </a:extLst>
          </p:cNvPr>
          <p:cNvSpPr>
            <a:spLocks noGrp="1"/>
          </p:cNvSpPr>
          <p:nvPr>
            <p:ph type="body" sz="quarter" idx="11" hasCustomPrompt="1"/>
          </p:nvPr>
        </p:nvSpPr>
        <p:spPr>
          <a:xfrm>
            <a:off x="2166939" y="4018728"/>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25" name="Text Placeholder 15">
            <a:extLst>
              <a:ext uri="{FF2B5EF4-FFF2-40B4-BE49-F238E27FC236}">
                <a16:creationId xmlns:a16="http://schemas.microsoft.com/office/drawing/2014/main" id="{FC4F9637-2BA1-E3F7-1599-2295EF076CCC}"/>
              </a:ext>
            </a:extLst>
          </p:cNvPr>
          <p:cNvSpPr>
            <a:spLocks noGrp="1"/>
          </p:cNvSpPr>
          <p:nvPr>
            <p:ph type="body" sz="quarter" idx="12" hasCustomPrompt="1"/>
          </p:nvPr>
        </p:nvSpPr>
        <p:spPr>
          <a:xfrm>
            <a:off x="8056949" y="7294814"/>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6" name="Text Placeholder 15">
            <a:extLst>
              <a:ext uri="{FF2B5EF4-FFF2-40B4-BE49-F238E27FC236}">
                <a16:creationId xmlns:a16="http://schemas.microsoft.com/office/drawing/2014/main" id="{47270689-CD03-86EE-AD4E-701F61CD37A1}"/>
              </a:ext>
            </a:extLst>
          </p:cNvPr>
          <p:cNvSpPr>
            <a:spLocks noGrp="1"/>
          </p:cNvSpPr>
          <p:nvPr>
            <p:ph type="body" sz="quarter" idx="13" hasCustomPrompt="1"/>
          </p:nvPr>
        </p:nvSpPr>
        <p:spPr>
          <a:xfrm>
            <a:off x="8056949" y="8617313"/>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8" name="Text Placeholder 15">
            <a:extLst>
              <a:ext uri="{FF2B5EF4-FFF2-40B4-BE49-F238E27FC236}">
                <a16:creationId xmlns:a16="http://schemas.microsoft.com/office/drawing/2014/main" id="{B5939A4B-8504-2C32-E90E-9DA4843EF0EF}"/>
              </a:ext>
            </a:extLst>
          </p:cNvPr>
          <p:cNvSpPr>
            <a:spLocks noGrp="1"/>
          </p:cNvSpPr>
          <p:nvPr>
            <p:ph type="body" sz="quarter" idx="14" hasCustomPrompt="1"/>
          </p:nvPr>
        </p:nvSpPr>
        <p:spPr>
          <a:xfrm>
            <a:off x="12365741" y="7298299"/>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9" name="Text Placeholder 15">
            <a:extLst>
              <a:ext uri="{FF2B5EF4-FFF2-40B4-BE49-F238E27FC236}">
                <a16:creationId xmlns:a16="http://schemas.microsoft.com/office/drawing/2014/main" id="{44D6C0A8-7DC7-6F84-E472-8E0CA423C51E}"/>
              </a:ext>
            </a:extLst>
          </p:cNvPr>
          <p:cNvSpPr>
            <a:spLocks noGrp="1"/>
          </p:cNvSpPr>
          <p:nvPr>
            <p:ph type="body" sz="quarter" idx="15" hasCustomPrompt="1"/>
          </p:nvPr>
        </p:nvSpPr>
        <p:spPr>
          <a:xfrm>
            <a:off x="12427997" y="8595891"/>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30" name="Text Placeholder 15">
            <a:extLst>
              <a:ext uri="{FF2B5EF4-FFF2-40B4-BE49-F238E27FC236}">
                <a16:creationId xmlns:a16="http://schemas.microsoft.com/office/drawing/2014/main" id="{F6BCDD7A-9667-FF15-DEDB-20C0D431E0A3}"/>
              </a:ext>
            </a:extLst>
          </p:cNvPr>
          <p:cNvSpPr>
            <a:spLocks noGrp="1"/>
          </p:cNvSpPr>
          <p:nvPr>
            <p:ph type="body" sz="quarter" idx="16" hasCustomPrompt="1"/>
          </p:nvPr>
        </p:nvSpPr>
        <p:spPr>
          <a:xfrm>
            <a:off x="2166939" y="8938684"/>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31" name="Text Placeholder 15">
            <a:extLst>
              <a:ext uri="{FF2B5EF4-FFF2-40B4-BE49-F238E27FC236}">
                <a16:creationId xmlns:a16="http://schemas.microsoft.com/office/drawing/2014/main" id="{6ADBE3FB-D313-E2BC-715C-D8600CF8BD21}"/>
              </a:ext>
            </a:extLst>
          </p:cNvPr>
          <p:cNvSpPr>
            <a:spLocks noGrp="1"/>
          </p:cNvSpPr>
          <p:nvPr>
            <p:ph type="body" sz="quarter" idx="17" hasCustomPrompt="1"/>
          </p:nvPr>
        </p:nvSpPr>
        <p:spPr>
          <a:xfrm>
            <a:off x="17255744" y="4018728"/>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32" name="Text Placeholder 15">
            <a:extLst>
              <a:ext uri="{FF2B5EF4-FFF2-40B4-BE49-F238E27FC236}">
                <a16:creationId xmlns:a16="http://schemas.microsoft.com/office/drawing/2014/main" id="{A79FD328-17AF-2BB2-5730-3D5CA0EE9704}"/>
              </a:ext>
            </a:extLst>
          </p:cNvPr>
          <p:cNvSpPr>
            <a:spLocks noGrp="1"/>
          </p:cNvSpPr>
          <p:nvPr>
            <p:ph type="body" sz="quarter" idx="18" hasCustomPrompt="1"/>
          </p:nvPr>
        </p:nvSpPr>
        <p:spPr>
          <a:xfrm>
            <a:off x="17255744" y="8938684"/>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pic>
        <p:nvPicPr>
          <p:cNvPr id="20" name="Graphic 19" descr="Artificial Intelligence with solid fill">
            <a:extLst>
              <a:ext uri="{FF2B5EF4-FFF2-40B4-BE49-F238E27FC236}">
                <a16:creationId xmlns:a16="http://schemas.microsoft.com/office/drawing/2014/main" id="{717E632E-7C2D-8BE2-BA0D-FBA56ED592A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28162" y="4999921"/>
            <a:ext cx="1936946" cy="1936946"/>
          </a:xfrm>
          <a:prstGeom prst="rect">
            <a:avLst/>
          </a:prstGeom>
        </p:spPr>
      </p:pic>
      <p:pic>
        <p:nvPicPr>
          <p:cNvPr id="22" name="Graphic 21" descr="Atom with solid fill">
            <a:extLst>
              <a:ext uri="{FF2B5EF4-FFF2-40B4-BE49-F238E27FC236}">
                <a16:creationId xmlns:a16="http://schemas.microsoft.com/office/drawing/2014/main" id="{CCE4C43E-15B3-15EB-CF11-EB3378A3CEF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837038" y="4968699"/>
            <a:ext cx="1958731" cy="1958731"/>
          </a:xfrm>
          <a:prstGeom prst="rect">
            <a:avLst/>
          </a:prstGeom>
        </p:spPr>
      </p:pic>
      <p:pic>
        <p:nvPicPr>
          <p:cNvPr id="24" name="Graphic 23" descr="Bar chart with solid fill">
            <a:extLst>
              <a:ext uri="{FF2B5EF4-FFF2-40B4-BE49-F238E27FC236}">
                <a16:creationId xmlns:a16="http://schemas.microsoft.com/office/drawing/2014/main" id="{0445AAA4-0C9A-80AB-86CE-F91A16FFC29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135" y="9715514"/>
            <a:ext cx="1696410" cy="1696410"/>
          </a:xfrm>
          <a:prstGeom prst="rect">
            <a:avLst/>
          </a:prstGeom>
        </p:spPr>
      </p:pic>
      <p:pic>
        <p:nvPicPr>
          <p:cNvPr id="35" name="Graphic 34" descr="Blockchain with solid fill">
            <a:extLst>
              <a:ext uri="{FF2B5EF4-FFF2-40B4-BE49-F238E27FC236}">
                <a16:creationId xmlns:a16="http://schemas.microsoft.com/office/drawing/2014/main" id="{CB7D00AA-1C33-1508-6057-E10BDF964F0D}"/>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37038" y="9711819"/>
            <a:ext cx="1700105" cy="1700105"/>
          </a:xfrm>
          <a:prstGeom prst="rect">
            <a:avLst/>
          </a:prstGeom>
        </p:spPr>
      </p:pic>
      <p:pic>
        <p:nvPicPr>
          <p:cNvPr id="7" name="Picture 6">
            <a:extLst>
              <a:ext uri="{FF2B5EF4-FFF2-40B4-BE49-F238E27FC236}">
                <a16:creationId xmlns:a16="http://schemas.microsoft.com/office/drawing/2014/main" id="{08A923CA-0AF7-7160-B581-2CACED786620}"/>
              </a:ext>
              <a:ext uri="{C183D7F6-B498-43B3-948B-1728B52AA6E4}">
                <adec:decorative xmlns:adec="http://schemas.microsoft.com/office/drawing/2017/decorative" val="1"/>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1070102926"/>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F55631E8-C878-10B3-37B6-B446CE8244F9}"/>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b="0" i="0" dirty="0">
              <a:latin typeface="OCRB" panose="020F0502020204030204" pitchFamily="34" charset="0"/>
              <a:ea typeface="Open Sans Light" pitchFamily="2" charset="0"/>
              <a:cs typeface="OCRB" panose="020F0502020204030204" pitchFamily="34"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16" name="Text Placeholder 15">
            <a:extLst>
              <a:ext uri="{FF2B5EF4-FFF2-40B4-BE49-F238E27FC236}">
                <a16:creationId xmlns:a16="http://schemas.microsoft.com/office/drawing/2014/main" id="{9B267469-4390-8C92-5D06-4DA338A102E6}"/>
              </a:ext>
            </a:extLst>
          </p:cNvPr>
          <p:cNvSpPr>
            <a:spLocks noGrp="1"/>
          </p:cNvSpPr>
          <p:nvPr>
            <p:ph type="body" sz="quarter" idx="11" hasCustomPrompt="1"/>
          </p:nvPr>
        </p:nvSpPr>
        <p:spPr>
          <a:xfrm>
            <a:off x="2166938" y="4349750"/>
            <a:ext cx="12097701" cy="3462458"/>
          </a:xfrm>
        </p:spPr>
        <p:txBody>
          <a:bodyPr>
            <a:normAutofit/>
          </a:bodyPr>
          <a:lstStyle>
            <a:lvl1pPr marL="0" indent="0">
              <a:spcBef>
                <a:spcPts val="0"/>
              </a:spcBef>
              <a:buNone/>
              <a:defRPr sz="4000">
                <a:solidFill>
                  <a:schemeClr val="bg1"/>
                </a:solidFill>
              </a:defRPr>
            </a:lvl1pPr>
            <a:lvl5pPr marL="2438400" indent="0">
              <a:buNone/>
              <a:defRPr/>
            </a:lvl5pPr>
          </a:lstStyle>
          <a:p>
            <a:pPr lvl="0"/>
            <a:r>
              <a:rPr lang="en-US" dirty="0"/>
              <a:t>Click to add text</a:t>
            </a:r>
          </a:p>
        </p:txBody>
      </p:sp>
      <p:sp>
        <p:nvSpPr>
          <p:cNvPr id="30" name="Text Placeholder 15">
            <a:extLst>
              <a:ext uri="{FF2B5EF4-FFF2-40B4-BE49-F238E27FC236}">
                <a16:creationId xmlns:a16="http://schemas.microsoft.com/office/drawing/2014/main" id="{F6BCDD7A-9667-FF15-DEDB-20C0D431E0A3}"/>
              </a:ext>
            </a:extLst>
          </p:cNvPr>
          <p:cNvSpPr>
            <a:spLocks noGrp="1"/>
          </p:cNvSpPr>
          <p:nvPr>
            <p:ph type="body" sz="quarter" idx="16" hasCustomPrompt="1"/>
          </p:nvPr>
        </p:nvSpPr>
        <p:spPr>
          <a:xfrm>
            <a:off x="2166938" y="8938684"/>
            <a:ext cx="19839621" cy="3676241"/>
          </a:xfrm>
        </p:spPr>
        <p:txBody>
          <a:bodyPr>
            <a:normAutofit/>
          </a:bodyPr>
          <a:lstStyle>
            <a:lvl1pPr marL="0" indent="0">
              <a:spcBef>
                <a:spcPts val="0"/>
              </a:spcBef>
              <a:buNone/>
              <a:defRPr sz="3600">
                <a:solidFill>
                  <a:schemeClr val="bg1"/>
                </a:solidFill>
              </a:defRPr>
            </a:lvl1pPr>
            <a:lvl5pPr marL="2438400" indent="0">
              <a:buNone/>
              <a:defRPr/>
            </a:lvl5pPr>
          </a:lstStyle>
          <a:p>
            <a:pPr lvl="0"/>
            <a:r>
              <a:rPr lang="en-US" dirty="0"/>
              <a:t>Click to add text</a:t>
            </a:r>
          </a:p>
        </p:txBody>
      </p:sp>
      <p:pic>
        <p:nvPicPr>
          <p:cNvPr id="5" name="Graphic 4" descr="Checklist with solid fill">
            <a:extLst>
              <a:ext uri="{FF2B5EF4-FFF2-40B4-BE49-F238E27FC236}">
                <a16:creationId xmlns:a16="http://schemas.microsoft.com/office/drawing/2014/main" id="{EEEA3E7D-43D1-BB41-8C28-FEDBD7273D0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40000" y="4320116"/>
            <a:ext cx="3535680" cy="3535680"/>
          </a:xfrm>
          <a:prstGeom prst="rect">
            <a:avLst/>
          </a:prstGeom>
        </p:spPr>
      </p:pic>
      <p:pic>
        <p:nvPicPr>
          <p:cNvPr id="4" name="Picture 3">
            <a:extLst>
              <a:ext uri="{FF2B5EF4-FFF2-40B4-BE49-F238E27FC236}">
                <a16:creationId xmlns:a16="http://schemas.microsoft.com/office/drawing/2014/main" id="{CE62FAA5-6C99-7043-5D20-4F0B7F8633F3}"/>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222704086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ntent type 4">
    <p:spTree>
      <p:nvGrpSpPr>
        <p:cNvPr id="1" name=""/>
        <p:cNvGrpSpPr/>
        <p:nvPr/>
      </p:nvGrpSpPr>
      <p:grpSpPr>
        <a:xfrm>
          <a:off x="0" y="0"/>
          <a:ext cx="0" cy="0"/>
          <a:chOff x="0" y="0"/>
          <a:chExt cx="0" cy="0"/>
        </a:xfrm>
      </p:grpSpPr>
      <p:sp>
        <p:nvSpPr>
          <p:cNvPr id="17" name="Rectangle">
            <a:extLst>
              <a:ext uri="{FF2B5EF4-FFF2-40B4-BE49-F238E27FC236}">
                <a16:creationId xmlns:a16="http://schemas.microsoft.com/office/drawing/2014/main" id="{57D6C136-B186-B244-9E34-B1B3CC503956}"/>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3176751" y="10942822"/>
            <a:ext cx="8523218" cy="1444847"/>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25FCA52D-C087-3347-A5F3-54D623B2115B}"/>
              </a:ext>
            </a:extLst>
          </p:cNvPr>
          <p:cNvSpPr>
            <a:spLocks noGrp="1"/>
          </p:cNvSpPr>
          <p:nvPr>
            <p:ph type="body" sz="quarter" idx="15"/>
          </p:nvPr>
        </p:nvSpPr>
        <p:spPr>
          <a:xfrm>
            <a:off x="12684029" y="10972442"/>
            <a:ext cx="8523218" cy="1444848"/>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3" name="Picture Placeholder 3">
            <a:extLst>
              <a:ext uri="{FF2B5EF4-FFF2-40B4-BE49-F238E27FC236}">
                <a16:creationId xmlns:a16="http://schemas.microsoft.com/office/drawing/2014/main" id="{3520A367-5826-4047-8F6E-214336795336}"/>
              </a:ext>
            </a:extLst>
          </p:cNvPr>
          <p:cNvSpPr>
            <a:spLocks noGrp="1"/>
          </p:cNvSpPr>
          <p:nvPr>
            <p:ph type="pic" sz="quarter" idx="11"/>
          </p:nvPr>
        </p:nvSpPr>
        <p:spPr>
          <a:xfrm>
            <a:off x="3176751" y="4582010"/>
            <a:ext cx="8523218" cy="5555977"/>
          </a:xfrm>
        </p:spPr>
        <p:txBody>
          <a:bodyPr/>
          <a:lstStyle>
            <a:lvl1pPr marL="0" indent="0">
              <a:buNone/>
              <a:defRPr>
                <a:solidFill>
                  <a:schemeClr val="bg1"/>
                </a:solidFill>
              </a:defRPr>
            </a:lvl1pPr>
          </a:lstStyle>
          <a:p>
            <a:r>
              <a:rPr lang="en-US"/>
              <a:t>Click icon to add picture</a:t>
            </a:r>
            <a:endParaRPr lang="en-US" dirty="0"/>
          </a:p>
        </p:txBody>
      </p:sp>
      <p:sp>
        <p:nvSpPr>
          <p:cNvPr id="34" name="Picture Placeholder 3">
            <a:extLst>
              <a:ext uri="{FF2B5EF4-FFF2-40B4-BE49-F238E27FC236}">
                <a16:creationId xmlns:a16="http://schemas.microsoft.com/office/drawing/2014/main" id="{09A473F0-3B7E-704A-AA89-F4277FCB9971}"/>
              </a:ext>
            </a:extLst>
          </p:cNvPr>
          <p:cNvSpPr>
            <a:spLocks noGrp="1"/>
          </p:cNvSpPr>
          <p:nvPr>
            <p:ph type="pic" sz="quarter" idx="12"/>
          </p:nvPr>
        </p:nvSpPr>
        <p:spPr>
          <a:xfrm>
            <a:off x="12684029" y="4582010"/>
            <a:ext cx="8523218" cy="5577461"/>
          </a:xfrm>
        </p:spPr>
        <p:txBody>
          <a:bodyPr/>
          <a:lstStyle>
            <a:lvl1pPr marL="0" indent="0">
              <a:buNone/>
              <a:defRPr>
                <a:solidFill>
                  <a:schemeClr val="bg1"/>
                </a:solidFill>
              </a:defRPr>
            </a:lvl1pPr>
          </a:lstStyle>
          <a:p>
            <a:r>
              <a:rPr lang="en-US"/>
              <a:t>Click icon to add picture</a:t>
            </a:r>
            <a:endParaRPr lang="en-US" dirty="0"/>
          </a:p>
        </p:txBody>
      </p:sp>
      <p:pic>
        <p:nvPicPr>
          <p:cNvPr id="2" name="Picture 1">
            <a:extLst>
              <a:ext uri="{FF2B5EF4-FFF2-40B4-BE49-F238E27FC236}">
                <a16:creationId xmlns:a16="http://schemas.microsoft.com/office/drawing/2014/main" id="{7BD28E23-B05B-27F7-5B39-9129277EE1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779245570"/>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450F1BD6-0F15-C34E-9F74-50970B5378D2}"/>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Chart Placeholder 3">
            <a:extLst>
              <a:ext uri="{FF2B5EF4-FFF2-40B4-BE49-F238E27FC236}">
                <a16:creationId xmlns:a16="http://schemas.microsoft.com/office/drawing/2014/main" id="{64D80AC6-9CFD-09B5-1CEF-F695884CCD02}"/>
              </a:ext>
            </a:extLst>
          </p:cNvPr>
          <p:cNvSpPr>
            <a:spLocks noGrp="1"/>
          </p:cNvSpPr>
          <p:nvPr>
            <p:ph type="chart" sz="quarter" idx="11" hasCustomPrompt="1"/>
          </p:nvPr>
        </p:nvSpPr>
        <p:spPr>
          <a:xfrm>
            <a:off x="11460163" y="3962400"/>
            <a:ext cx="12118975" cy="9083675"/>
          </a:xfrm>
        </p:spPr>
        <p:txBody>
          <a:bodyPr>
            <a:normAutofit/>
          </a:bodyPr>
          <a:lstStyle>
            <a:lvl1pPr marL="0" indent="0">
              <a:buNone/>
              <a:defRPr sz="4000">
                <a:solidFill>
                  <a:schemeClr val="bg1"/>
                </a:solidFill>
              </a:defRPr>
            </a:lvl1pPr>
          </a:lstStyle>
          <a:p>
            <a:r>
              <a:rPr lang="en-US" dirty="0"/>
              <a:t>Click to insert chart</a:t>
            </a:r>
          </a:p>
        </p:txBody>
      </p:sp>
      <p:sp>
        <p:nvSpPr>
          <p:cNvPr id="6" name="Text Placeholder 5">
            <a:extLst>
              <a:ext uri="{FF2B5EF4-FFF2-40B4-BE49-F238E27FC236}">
                <a16:creationId xmlns:a16="http://schemas.microsoft.com/office/drawing/2014/main" id="{DEA6CC15-DCB9-9ABD-A03B-8B586BD05B11}"/>
              </a:ext>
            </a:extLst>
          </p:cNvPr>
          <p:cNvSpPr>
            <a:spLocks noGrp="1"/>
          </p:cNvSpPr>
          <p:nvPr>
            <p:ph type="body" sz="quarter" idx="12"/>
          </p:nvPr>
        </p:nvSpPr>
        <p:spPr>
          <a:xfrm>
            <a:off x="3902075" y="3962399"/>
            <a:ext cx="7010400" cy="4058049"/>
          </a:xfrm>
        </p:spPr>
        <p:txBody>
          <a:bodyPr>
            <a:normAutofit/>
          </a:bodyPr>
          <a:lstStyle>
            <a:lvl1pPr marL="0" indent="0">
              <a:spcBef>
                <a:spcPts val="0"/>
              </a:spcBef>
              <a:buNone/>
              <a:defRPr sz="3600">
                <a:solidFill>
                  <a:schemeClr val="bg1"/>
                </a:solidFill>
              </a:defRPr>
            </a:lvl1pPr>
          </a:lstStyle>
          <a:p>
            <a:pPr lvl="0"/>
            <a:r>
              <a:rPr lang="en-US" dirty="0"/>
              <a:t>Click to edit Master text styles</a:t>
            </a:r>
          </a:p>
        </p:txBody>
      </p:sp>
      <p:pic>
        <p:nvPicPr>
          <p:cNvPr id="9" name="Graphic 8" descr="Blockchain with solid fill">
            <a:extLst>
              <a:ext uri="{FF2B5EF4-FFF2-40B4-BE49-F238E27FC236}">
                <a16:creationId xmlns:a16="http://schemas.microsoft.com/office/drawing/2014/main" id="{C6F9FEE2-3F55-6EBA-4F92-F43ABD638BA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37047" y="3962400"/>
            <a:ext cx="1403522" cy="1403522"/>
          </a:xfrm>
          <a:prstGeom prst="rect">
            <a:avLst/>
          </a:prstGeom>
        </p:spPr>
      </p:pic>
      <p:sp>
        <p:nvSpPr>
          <p:cNvPr id="20" name="Text Placeholder 5">
            <a:extLst>
              <a:ext uri="{FF2B5EF4-FFF2-40B4-BE49-F238E27FC236}">
                <a16:creationId xmlns:a16="http://schemas.microsoft.com/office/drawing/2014/main" id="{8597BD3B-4478-8A1D-BD26-1D9EFAA7FCF2}"/>
              </a:ext>
            </a:extLst>
          </p:cNvPr>
          <p:cNvSpPr>
            <a:spLocks noGrp="1"/>
          </p:cNvSpPr>
          <p:nvPr>
            <p:ph type="body" sz="quarter" idx="13"/>
          </p:nvPr>
        </p:nvSpPr>
        <p:spPr>
          <a:xfrm>
            <a:off x="3902075" y="8861383"/>
            <a:ext cx="7010400" cy="4058049"/>
          </a:xfrm>
        </p:spPr>
        <p:txBody>
          <a:bodyPr>
            <a:normAutofit/>
          </a:bodyPr>
          <a:lstStyle>
            <a:lvl1pPr marL="0" indent="0">
              <a:spcBef>
                <a:spcPts val="0"/>
              </a:spcBef>
              <a:buNone/>
              <a:defRPr sz="3600">
                <a:solidFill>
                  <a:schemeClr val="bg1"/>
                </a:solidFill>
              </a:defRPr>
            </a:lvl1pPr>
          </a:lstStyle>
          <a:p>
            <a:pPr lvl="0"/>
            <a:r>
              <a:rPr lang="en-US" dirty="0"/>
              <a:t>Click to edit Master text styles</a:t>
            </a:r>
          </a:p>
        </p:txBody>
      </p:sp>
      <p:pic>
        <p:nvPicPr>
          <p:cNvPr id="11" name="Graphic 10" descr="Bullseye with solid fill">
            <a:extLst>
              <a:ext uri="{FF2B5EF4-FFF2-40B4-BE49-F238E27FC236}">
                <a16:creationId xmlns:a16="http://schemas.microsoft.com/office/drawing/2014/main" id="{D6B829BF-9E0D-0105-F75C-8DDD429EFC0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87110" y="8648744"/>
            <a:ext cx="1403521" cy="1403521"/>
          </a:xfrm>
          <a:prstGeom prst="rect">
            <a:avLst/>
          </a:prstGeom>
        </p:spPr>
      </p:pic>
      <p:pic>
        <p:nvPicPr>
          <p:cNvPr id="5" name="Picture 4">
            <a:extLst>
              <a:ext uri="{FF2B5EF4-FFF2-40B4-BE49-F238E27FC236}">
                <a16:creationId xmlns:a16="http://schemas.microsoft.com/office/drawing/2014/main" id="{39A795C1-A678-59F7-F2CE-A32633731DCB}"/>
              </a:ext>
              <a:ext uri="{C183D7F6-B498-43B3-948B-1728B52AA6E4}">
                <adec:decorative xmlns:adec="http://schemas.microsoft.com/office/drawing/2017/decorative" val="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381101224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type 1">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0CE21BA8-841F-EE46-90AB-358900DBBA45}"/>
              </a:ext>
            </a:extLst>
          </p:cNvPr>
          <p:cNvSpPr/>
          <p:nvPr userDrawn="1"/>
        </p:nvSpPr>
        <p:spPr>
          <a:xfrm>
            <a:off x="0" y="2363008"/>
            <a:ext cx="24384000" cy="11436178"/>
          </a:xfrm>
          <a:prstGeom prst="rect">
            <a:avLst/>
          </a:prstGeom>
          <a:solidFill>
            <a:srgbClr val="EBEBE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2058"/>
            <a:ext cx="14715569" cy="510281"/>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rgbClr val="424242"/>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pic>
        <p:nvPicPr>
          <p:cNvPr id="5" name="Picture 4">
            <a:extLst>
              <a:ext uri="{FF2B5EF4-FFF2-40B4-BE49-F238E27FC236}">
                <a16:creationId xmlns:a16="http://schemas.microsoft.com/office/drawing/2014/main" id="{2CB39841-01E8-3B46-1169-9D75B18B74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
        <p:nvSpPr>
          <p:cNvPr id="2" name="Content Placeholder 7">
            <a:extLst>
              <a:ext uri="{FF2B5EF4-FFF2-40B4-BE49-F238E27FC236}">
                <a16:creationId xmlns:a16="http://schemas.microsoft.com/office/drawing/2014/main" id="{86CA9C0B-2297-D313-69D1-18E9286ABA5C}"/>
              </a:ext>
            </a:extLst>
          </p:cNvPr>
          <p:cNvSpPr>
            <a:spLocks noGrp="1"/>
          </p:cNvSpPr>
          <p:nvPr>
            <p:ph sz="quarter" idx="11"/>
          </p:nvPr>
        </p:nvSpPr>
        <p:spPr>
          <a:xfrm>
            <a:off x="2167377" y="4470400"/>
            <a:ext cx="20057623" cy="7374436"/>
          </a:xfrm>
        </p:spPr>
        <p:txBody>
          <a:bodyPr>
            <a:normAutofit/>
          </a:bodyPr>
          <a:lstStyle>
            <a:lvl1pPr marL="457200" indent="-457200">
              <a:lnSpc>
                <a:spcPct val="100000"/>
              </a:lnSpc>
              <a:spcBef>
                <a:spcPts val="0"/>
              </a:spcBef>
              <a:buFont typeface="Arial" panose="020B0604020202020204" pitchFamily="34" charset="0"/>
              <a:buChar char="•"/>
              <a:tabLst/>
              <a:defRPr kumimoji="0" lang="en-US" sz="4000" b="0" i="0" u="none" strike="noStrike" cap="none" spc="0" normalizeH="0" baseline="0">
                <a:ln>
                  <a:noFill/>
                </a:ln>
                <a:solidFill>
                  <a:schemeClr val="bg2">
                    <a:lumMod val="10000"/>
                  </a:schemeClr>
                </a:solidFill>
                <a:effectLst/>
                <a:uFillTx/>
                <a:latin typeface="Avenir Book" panose="02000503020000020003" pitchFamily="2" charset="0"/>
                <a:ea typeface="Avenir Book" panose="02000503020000020003" pitchFamily="2" charset="0"/>
                <a:cs typeface="Open Sans Light"/>
                <a:sym typeface="Helvetica Neue"/>
              </a:defRPr>
            </a:lvl1pPr>
            <a:lvl2pPr marL="1066800" indent="-457200">
              <a:lnSpc>
                <a:spcPct val="100000"/>
              </a:lnSpc>
              <a:spcBef>
                <a:spcPts val="0"/>
              </a:spcBef>
              <a:buFont typeface="Arial" panose="020B0604020202020204" pitchFamily="34" charset="0"/>
              <a:buChar char="•"/>
              <a:tabLst/>
              <a:defRPr kumimoji="0" lang="en-US" sz="4000" b="0" i="0" u="none" strike="noStrike" cap="none" spc="0" normalizeH="0" baseline="0">
                <a:ln>
                  <a:noFill/>
                </a:ln>
                <a:solidFill>
                  <a:schemeClr val="bg2">
                    <a:lumMod val="10000"/>
                  </a:schemeClr>
                </a:solidFill>
                <a:effectLst/>
                <a:uFillTx/>
                <a:latin typeface="Avenir Book" panose="02000503020000020003" pitchFamily="2" charset="0"/>
                <a:ea typeface="Avenir Book" panose="02000503020000020003" pitchFamily="2" charset="0"/>
                <a:cs typeface="Open Sans Light"/>
                <a:sym typeface="Helvetica Neue"/>
              </a:defRPr>
            </a:lvl2pPr>
            <a:lvl3pPr marL="1676400" indent="-457200">
              <a:lnSpc>
                <a:spcPct val="100000"/>
              </a:lnSpc>
              <a:spcBef>
                <a:spcPts val="0"/>
              </a:spcBef>
              <a:buFont typeface="Arial" panose="020B0604020202020204" pitchFamily="34" charset="0"/>
              <a:buChar char="•"/>
              <a:tabLst/>
              <a:defRPr kumimoji="0" lang="en-US" sz="4000" b="0" i="0" u="none" strike="noStrike" cap="none" spc="0" normalizeH="0" baseline="0">
                <a:ln>
                  <a:noFill/>
                </a:ln>
                <a:solidFill>
                  <a:schemeClr val="bg2">
                    <a:lumMod val="10000"/>
                  </a:schemeClr>
                </a:solidFill>
                <a:effectLst/>
                <a:uFillTx/>
                <a:latin typeface="Avenir Book" panose="02000503020000020003" pitchFamily="2" charset="0"/>
                <a:ea typeface="Avenir Book" panose="02000503020000020003" pitchFamily="2" charset="0"/>
                <a:cs typeface="Open Sans Light"/>
                <a:sym typeface="Helvetica Neue"/>
              </a:defRPr>
            </a:lvl3pPr>
            <a:lvl4pPr marL="2286000" indent="-457200">
              <a:lnSpc>
                <a:spcPct val="100000"/>
              </a:lnSpc>
              <a:spcBef>
                <a:spcPts val="0"/>
              </a:spcBef>
              <a:buFont typeface="Arial" panose="020B0604020202020204" pitchFamily="34" charset="0"/>
              <a:buChar char="•"/>
              <a:tabLst/>
              <a:defRPr kumimoji="0" lang="en-US" sz="4000" b="0" i="0" u="none" strike="noStrike" cap="none" spc="0" normalizeH="0" baseline="0">
                <a:ln>
                  <a:noFill/>
                </a:ln>
                <a:solidFill>
                  <a:schemeClr val="bg2">
                    <a:lumMod val="10000"/>
                  </a:schemeClr>
                </a:solidFill>
                <a:effectLst/>
                <a:uFillTx/>
                <a:latin typeface="Avenir Book" panose="02000503020000020003" pitchFamily="2" charset="0"/>
                <a:ea typeface="Avenir Book" panose="02000503020000020003" pitchFamily="2" charset="0"/>
                <a:cs typeface="Open Sans Light"/>
                <a:sym typeface="Helvetica Neue"/>
              </a:defRPr>
            </a:lvl4pPr>
            <a:lvl5pPr marL="2895600" indent="-457200">
              <a:lnSpc>
                <a:spcPct val="100000"/>
              </a:lnSpc>
              <a:spcBef>
                <a:spcPts val="0"/>
              </a:spcBef>
              <a:buFont typeface="Arial" panose="020B0604020202020204" pitchFamily="34" charset="0"/>
              <a:buChar char="•"/>
              <a:tabLst/>
              <a:defRPr kumimoji="0" lang="en-US" sz="4000" b="0" i="0" u="none" strike="noStrike" cap="none" spc="0" normalizeH="0" baseline="0">
                <a:ln>
                  <a:noFill/>
                </a:ln>
                <a:solidFill>
                  <a:schemeClr val="bg2">
                    <a:lumMod val="10000"/>
                  </a:schemeClr>
                </a:solidFill>
                <a:effectLst/>
                <a:uFillTx/>
                <a:latin typeface="Avenir Book" panose="02000503020000020003" pitchFamily="2" charset="0"/>
                <a:ea typeface="Avenir Book" panose="02000503020000020003" pitchFamily="2" charset="0"/>
                <a:cs typeface="Open Sans Light"/>
                <a:sym typeface="Helvetica Neu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024523"/>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ntent type 4">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6D051288-6E3E-A95D-1377-4372C7DC1C4F}"/>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pic>
        <p:nvPicPr>
          <p:cNvPr id="7" name="Image" descr="Image">
            <a:extLst>
              <a:ext uri="{FF2B5EF4-FFF2-40B4-BE49-F238E27FC236}">
                <a16:creationId xmlns:a16="http://schemas.microsoft.com/office/drawing/2014/main" id="{13156DDE-55E0-C14A-879A-962B00D82A08}"/>
              </a:ext>
            </a:extLst>
          </p:cNvPr>
          <p:cNvPicPr>
            <a:picLocks noChangeAspect="1"/>
          </p:cNvPicPr>
          <p:nvPr userDrawn="1"/>
        </p:nvPicPr>
        <p:blipFill>
          <a:blip r:embed="rId2"/>
          <a:stretch>
            <a:fillRect/>
          </a:stretch>
        </p:blipFill>
        <p:spPr>
          <a:xfrm>
            <a:off x="21016357" y="354127"/>
            <a:ext cx="2563550" cy="1083872"/>
          </a:xfrm>
          <a:prstGeom prst="rect">
            <a:avLst/>
          </a:prstGeom>
          <a:ln w="12700">
            <a:miter lim="400000"/>
          </a:ln>
        </p:spPr>
      </p:pic>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3" name="Picture Placeholder 3">
            <a:extLst>
              <a:ext uri="{FF2B5EF4-FFF2-40B4-BE49-F238E27FC236}">
                <a16:creationId xmlns:a16="http://schemas.microsoft.com/office/drawing/2014/main" id="{4D652F67-94A0-0840-AE16-55B87BEAF320}"/>
              </a:ext>
            </a:extLst>
          </p:cNvPr>
          <p:cNvSpPr>
            <a:spLocks noGrp="1"/>
          </p:cNvSpPr>
          <p:nvPr>
            <p:ph type="pic" sz="quarter" idx="11"/>
          </p:nvPr>
        </p:nvSpPr>
        <p:spPr>
          <a:xfrm>
            <a:off x="2167377" y="4120517"/>
            <a:ext cx="9469197" cy="8568593"/>
          </a:xfrm>
        </p:spPr>
        <p:txBody>
          <a:bodyPr/>
          <a:lstStyle>
            <a:lvl1pPr marL="0" indent="0">
              <a:buNone/>
              <a:defRPr>
                <a:solidFill>
                  <a:schemeClr val="bg1"/>
                </a:solidFill>
              </a:defRPr>
            </a:lvl1pPr>
          </a:lstStyle>
          <a:p>
            <a:r>
              <a:rPr lang="en-US"/>
              <a:t>Click icon to add picture</a:t>
            </a:r>
            <a:endParaRPr lang="en-US" dirty="0"/>
          </a:p>
        </p:txBody>
      </p:sp>
      <p:sp>
        <p:nvSpPr>
          <p:cNvPr id="12" name="Text Placeholder 5">
            <a:extLst>
              <a:ext uri="{FF2B5EF4-FFF2-40B4-BE49-F238E27FC236}">
                <a16:creationId xmlns:a16="http://schemas.microsoft.com/office/drawing/2014/main" id="{6A7F952E-8DC5-6A79-9AE3-813B3AE4D1F2}"/>
              </a:ext>
            </a:extLst>
          </p:cNvPr>
          <p:cNvSpPr>
            <a:spLocks noGrp="1"/>
          </p:cNvSpPr>
          <p:nvPr>
            <p:ph type="body" sz="quarter" idx="16"/>
          </p:nvPr>
        </p:nvSpPr>
        <p:spPr>
          <a:xfrm>
            <a:off x="12747867" y="6462508"/>
            <a:ext cx="8024838" cy="6226602"/>
          </a:xfrm>
        </p:spPr>
        <p:txBody>
          <a:bodyPr>
            <a:noAutofit/>
          </a:bodyPr>
          <a:lstStyle>
            <a:lvl1pPr marL="0" indent="0">
              <a:spcBef>
                <a:spcPts val="0"/>
              </a:spcBef>
              <a:buNone/>
              <a:defRPr kumimoji="0" lang="en-US" sz="26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edit Master text styles</a:t>
            </a:r>
          </a:p>
        </p:txBody>
      </p:sp>
      <p:sp>
        <p:nvSpPr>
          <p:cNvPr id="14" name="Text Placeholder 5">
            <a:extLst>
              <a:ext uri="{FF2B5EF4-FFF2-40B4-BE49-F238E27FC236}">
                <a16:creationId xmlns:a16="http://schemas.microsoft.com/office/drawing/2014/main" id="{BA033C1D-E65C-08C9-F39B-80EFE57D65D8}"/>
              </a:ext>
            </a:extLst>
          </p:cNvPr>
          <p:cNvSpPr>
            <a:spLocks noGrp="1"/>
          </p:cNvSpPr>
          <p:nvPr>
            <p:ph type="body" sz="quarter" idx="17" hasCustomPrompt="1"/>
          </p:nvPr>
        </p:nvSpPr>
        <p:spPr>
          <a:xfrm>
            <a:off x="12747428" y="4115640"/>
            <a:ext cx="8024812" cy="1968425"/>
          </a:xfrm>
        </p:spPr>
        <p:txBody>
          <a:bodyPr>
            <a:normAutofit/>
          </a:bodyPr>
          <a:lstStyle>
            <a:lvl1pPr marL="0" indent="0">
              <a:spcBef>
                <a:spcPts val="0"/>
              </a:spcBef>
              <a:buNone/>
              <a:defRPr sz="4400">
                <a:solidFill>
                  <a:schemeClr val="bg1"/>
                </a:solidFill>
              </a:defRPr>
            </a:lvl1pPr>
            <a:lvl5pPr marL="2438400" indent="0" algn="l">
              <a:buFont typeface="Arial" panose="020B0604020202020204" pitchFamily="34" charset="0"/>
              <a:buNone/>
              <a:defRPr sz="4400">
                <a:solidFill>
                  <a:schemeClr val="bg1"/>
                </a:solidFill>
              </a:defRPr>
            </a:lvl5pPr>
          </a:lstStyle>
          <a:p>
            <a:pPr lvl="0"/>
            <a:r>
              <a:rPr lang="en-US" dirty="0"/>
              <a:t>Click to add text</a:t>
            </a:r>
          </a:p>
        </p:txBody>
      </p:sp>
      <p:pic>
        <p:nvPicPr>
          <p:cNvPr id="4" name="Picture 3">
            <a:extLst>
              <a:ext uri="{FF2B5EF4-FFF2-40B4-BE49-F238E27FC236}">
                <a16:creationId xmlns:a16="http://schemas.microsoft.com/office/drawing/2014/main" id="{3F4008AF-17B2-1560-3039-4C723BA0CB2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1134045232"/>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iz layout 1">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FABE8965-C5C7-9C39-4D77-41321DCB42C7}"/>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Round Same Side Corner Rectangle 3">
            <a:extLst>
              <a:ext uri="{FF2B5EF4-FFF2-40B4-BE49-F238E27FC236}">
                <a16:creationId xmlns:a16="http://schemas.microsoft.com/office/drawing/2014/main" id="{FA29A0C7-63A9-37AE-C36E-28D29DB1FC0C}"/>
              </a:ext>
            </a:extLst>
          </p:cNvPr>
          <p:cNvSpPr/>
          <p:nvPr userDrawn="1"/>
        </p:nvSpPr>
        <p:spPr>
          <a:xfrm>
            <a:off x="2124334" y="5228017"/>
            <a:ext cx="7712393" cy="8605898"/>
          </a:xfrm>
          <a:prstGeom prst="round2SameRect">
            <a:avLst>
              <a:gd name="adj1" fmla="val 7123"/>
              <a:gd name="adj2" fmla="val 0"/>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6" name="Text Placeholder 5">
            <a:extLst>
              <a:ext uri="{FF2B5EF4-FFF2-40B4-BE49-F238E27FC236}">
                <a16:creationId xmlns:a16="http://schemas.microsoft.com/office/drawing/2014/main" id="{00BFA553-2EAA-7D5D-66A4-3CB0B3039A4F}"/>
              </a:ext>
            </a:extLst>
          </p:cNvPr>
          <p:cNvSpPr>
            <a:spLocks noGrp="1"/>
          </p:cNvSpPr>
          <p:nvPr>
            <p:ph type="body" sz="quarter" idx="16"/>
          </p:nvPr>
        </p:nvSpPr>
        <p:spPr>
          <a:xfrm>
            <a:off x="2594247" y="7248019"/>
            <a:ext cx="6817382" cy="6226602"/>
          </a:xfrm>
        </p:spPr>
        <p:txBody>
          <a:bodyPr>
            <a:noAutofit/>
          </a:bodyPr>
          <a:lstStyle>
            <a:lvl1pPr marL="0" indent="0">
              <a:spcBef>
                <a:spcPts val="0"/>
              </a:spcBef>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edit Master text styles</a:t>
            </a:r>
          </a:p>
        </p:txBody>
      </p:sp>
      <p:pic>
        <p:nvPicPr>
          <p:cNvPr id="6" name="Graphic 5" descr="Help with solid fill">
            <a:extLst>
              <a:ext uri="{FF2B5EF4-FFF2-40B4-BE49-F238E27FC236}">
                <a16:creationId xmlns:a16="http://schemas.microsoft.com/office/drawing/2014/main" id="{5BCC09F5-BEFD-455C-0F2F-F18D468EC78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94247" y="5468810"/>
            <a:ext cx="1427671" cy="1427671"/>
          </a:xfrm>
          <a:prstGeom prst="rect">
            <a:avLst/>
          </a:prstGeom>
        </p:spPr>
      </p:pic>
      <p:sp>
        <p:nvSpPr>
          <p:cNvPr id="8" name="Rounded Rectangle 7">
            <a:extLst>
              <a:ext uri="{FF2B5EF4-FFF2-40B4-BE49-F238E27FC236}">
                <a16:creationId xmlns:a16="http://schemas.microsoft.com/office/drawing/2014/main" id="{7A5EDB33-736C-0AA5-C7CD-BDFF535E7A9C}"/>
              </a:ext>
            </a:extLst>
          </p:cNvPr>
          <p:cNvSpPr/>
          <p:nvPr userDrawn="1"/>
        </p:nvSpPr>
        <p:spPr>
          <a:xfrm>
            <a:off x="11485756" y="5237573"/>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9" name="Rounded Rectangle 18">
            <a:extLst>
              <a:ext uri="{FF2B5EF4-FFF2-40B4-BE49-F238E27FC236}">
                <a16:creationId xmlns:a16="http://schemas.microsoft.com/office/drawing/2014/main" id="{9A29247D-C253-CBDD-13EE-F16B85217807}"/>
              </a:ext>
            </a:extLst>
          </p:cNvPr>
          <p:cNvSpPr/>
          <p:nvPr userDrawn="1"/>
        </p:nvSpPr>
        <p:spPr>
          <a:xfrm>
            <a:off x="11485756" y="6937152"/>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0" name="Rounded Rectangle 19">
            <a:extLst>
              <a:ext uri="{FF2B5EF4-FFF2-40B4-BE49-F238E27FC236}">
                <a16:creationId xmlns:a16="http://schemas.microsoft.com/office/drawing/2014/main" id="{640D50B7-0BFF-E456-7675-C96913EC6D02}"/>
              </a:ext>
            </a:extLst>
          </p:cNvPr>
          <p:cNvSpPr/>
          <p:nvPr userDrawn="1"/>
        </p:nvSpPr>
        <p:spPr>
          <a:xfrm>
            <a:off x="11485756" y="8615938"/>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1" name="Rounded Rectangle 20">
            <a:extLst>
              <a:ext uri="{FF2B5EF4-FFF2-40B4-BE49-F238E27FC236}">
                <a16:creationId xmlns:a16="http://schemas.microsoft.com/office/drawing/2014/main" id="{A4EB9AD0-97D9-EA55-1897-8E787ACA18AD}"/>
              </a:ext>
            </a:extLst>
          </p:cNvPr>
          <p:cNvSpPr/>
          <p:nvPr userDrawn="1"/>
        </p:nvSpPr>
        <p:spPr>
          <a:xfrm>
            <a:off x="11485756" y="10294724"/>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2" name="Rounded Rectangle 21">
            <a:extLst>
              <a:ext uri="{FF2B5EF4-FFF2-40B4-BE49-F238E27FC236}">
                <a16:creationId xmlns:a16="http://schemas.microsoft.com/office/drawing/2014/main" id="{1FE4A142-7345-2F27-77AC-6B8D7F3BB8F0}"/>
              </a:ext>
            </a:extLst>
          </p:cNvPr>
          <p:cNvSpPr/>
          <p:nvPr userDrawn="1"/>
        </p:nvSpPr>
        <p:spPr>
          <a:xfrm>
            <a:off x="11485756" y="11973510"/>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4" name="Text Placeholder 5">
            <a:extLst>
              <a:ext uri="{FF2B5EF4-FFF2-40B4-BE49-F238E27FC236}">
                <a16:creationId xmlns:a16="http://schemas.microsoft.com/office/drawing/2014/main" id="{8ED258EB-0A79-0CC4-9AC5-E5BB65095D9B}"/>
              </a:ext>
            </a:extLst>
          </p:cNvPr>
          <p:cNvSpPr>
            <a:spLocks noGrp="1"/>
          </p:cNvSpPr>
          <p:nvPr>
            <p:ph type="body" sz="quarter" idx="17"/>
          </p:nvPr>
        </p:nvSpPr>
        <p:spPr>
          <a:xfrm>
            <a:off x="11936252" y="5570897"/>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5" name="Text Placeholder 5">
            <a:extLst>
              <a:ext uri="{FF2B5EF4-FFF2-40B4-BE49-F238E27FC236}">
                <a16:creationId xmlns:a16="http://schemas.microsoft.com/office/drawing/2014/main" id="{D7D34A3F-BE3B-171A-71BC-2F827D2C4C80}"/>
              </a:ext>
            </a:extLst>
          </p:cNvPr>
          <p:cNvSpPr>
            <a:spLocks noGrp="1"/>
          </p:cNvSpPr>
          <p:nvPr>
            <p:ph type="body" sz="quarter" idx="18"/>
          </p:nvPr>
        </p:nvSpPr>
        <p:spPr>
          <a:xfrm>
            <a:off x="11936252" y="7270476"/>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3421587F-10AC-7EBE-6901-E1BA33DF8AE1}"/>
              </a:ext>
            </a:extLst>
          </p:cNvPr>
          <p:cNvSpPr>
            <a:spLocks noGrp="1"/>
          </p:cNvSpPr>
          <p:nvPr>
            <p:ph type="body" sz="quarter" idx="19"/>
          </p:nvPr>
        </p:nvSpPr>
        <p:spPr>
          <a:xfrm>
            <a:off x="11936252" y="8949262"/>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7" name="Text Placeholder 5">
            <a:extLst>
              <a:ext uri="{FF2B5EF4-FFF2-40B4-BE49-F238E27FC236}">
                <a16:creationId xmlns:a16="http://schemas.microsoft.com/office/drawing/2014/main" id="{B1FF3B0B-6113-DB9F-2F3C-96810CE90162}"/>
              </a:ext>
            </a:extLst>
          </p:cNvPr>
          <p:cNvSpPr>
            <a:spLocks noGrp="1"/>
          </p:cNvSpPr>
          <p:nvPr>
            <p:ph type="body" sz="quarter" idx="20"/>
          </p:nvPr>
        </p:nvSpPr>
        <p:spPr>
          <a:xfrm>
            <a:off x="11936252" y="10628048"/>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8" name="Text Placeholder 5">
            <a:extLst>
              <a:ext uri="{FF2B5EF4-FFF2-40B4-BE49-F238E27FC236}">
                <a16:creationId xmlns:a16="http://schemas.microsoft.com/office/drawing/2014/main" id="{1B78CB5C-262B-068C-9251-A2C3C592CF45}"/>
              </a:ext>
            </a:extLst>
          </p:cNvPr>
          <p:cNvSpPr>
            <a:spLocks noGrp="1"/>
          </p:cNvSpPr>
          <p:nvPr>
            <p:ph type="body" sz="quarter" idx="21"/>
          </p:nvPr>
        </p:nvSpPr>
        <p:spPr>
          <a:xfrm>
            <a:off x="11936252" y="12306834"/>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pic>
        <p:nvPicPr>
          <p:cNvPr id="5" name="Picture 4">
            <a:extLst>
              <a:ext uri="{FF2B5EF4-FFF2-40B4-BE49-F238E27FC236}">
                <a16:creationId xmlns:a16="http://schemas.microsoft.com/office/drawing/2014/main" id="{A5BF6EF1-CFA9-A58C-D0E2-EFC77F0A654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1151361529"/>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type 1">
    <p:spTree>
      <p:nvGrpSpPr>
        <p:cNvPr id="1" name=""/>
        <p:cNvGrpSpPr/>
        <p:nvPr/>
      </p:nvGrpSpPr>
      <p:grpSpPr>
        <a:xfrm>
          <a:off x="0" y="0"/>
          <a:ext cx="0" cy="0"/>
          <a:chOff x="0" y="0"/>
          <a:chExt cx="0" cy="0"/>
        </a:xfrm>
      </p:grpSpPr>
      <p:pic>
        <p:nvPicPr>
          <p:cNvPr id="6" name="BG Slide-01.jpg" descr="BG Slide-01.jpg">
            <a:extLst>
              <a:ext uri="{FF2B5EF4-FFF2-40B4-BE49-F238E27FC236}">
                <a16:creationId xmlns:a16="http://schemas.microsoft.com/office/drawing/2014/main" id="{EB456242-AA88-DF45-9244-298FA0B8369B}"/>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UNIVERSITAS BINA NUSANTARA">
            <a:extLst>
              <a:ext uri="{FF2B5EF4-FFF2-40B4-BE49-F238E27FC236}">
                <a16:creationId xmlns:a16="http://schemas.microsoft.com/office/drawing/2014/main" id="{1D553A28-04FA-E944-90CB-BDB2AEBEA300}"/>
              </a:ext>
            </a:extLst>
          </p:cNvPr>
          <p:cNvSpPr txBox="1"/>
          <p:nvPr userDrawn="1"/>
        </p:nvSpPr>
        <p:spPr>
          <a:xfrm>
            <a:off x="9823213" y="8366096"/>
            <a:ext cx="4727256" cy="301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sz="2400" dirty="0"/>
              <a:t>UNIVERSITAS</a:t>
            </a:r>
            <a:r>
              <a:rPr sz="2400" b="1" dirty="0"/>
              <a:t> BINA NUSANTARA</a:t>
            </a: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902508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13" name="Body Level One…"/>
          <p:cNvSpPr txBox="1">
            <a:spLocks noGrp="1"/>
          </p:cNvSpPr>
          <p:nvPr>
            <p:ph type="body" sz="quarter" idx="1" hasCustomPrompt="1"/>
          </p:nvPr>
        </p:nvSpPr>
        <p:spPr>
          <a:xfrm>
            <a:off x="1201342" y="7438335"/>
            <a:ext cx="21971001" cy="864672"/>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a:t>
            </a:r>
            <a:r>
              <a:rPr lang="en-US" dirty="0"/>
              <a:t>TITLE</a:t>
            </a:r>
            <a:endParaRPr dirty="0"/>
          </a:p>
        </p:txBody>
      </p:sp>
      <p:sp>
        <p:nvSpPr>
          <p:cNvPr id="18" name="Presentation Title">
            <a:extLst>
              <a:ext uri="{FF2B5EF4-FFF2-40B4-BE49-F238E27FC236}">
                <a16:creationId xmlns:a16="http://schemas.microsoft.com/office/drawing/2014/main" id="{15CBFADB-E6B3-9B4E-8320-314E3790EC2E}"/>
              </a:ext>
            </a:extLst>
          </p:cNvPr>
          <p:cNvSpPr txBox="1">
            <a:spLocks noGrp="1"/>
          </p:cNvSpPr>
          <p:nvPr>
            <p:ph type="title" hasCustomPrompt="1"/>
          </p:nvPr>
        </p:nvSpPr>
        <p:spPr>
          <a:xfrm>
            <a:off x="1206496" y="3058757"/>
            <a:ext cx="21971004" cy="3746281"/>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THANK YOU message</a:t>
            </a:r>
            <a:endParaRPr dirty="0"/>
          </a:p>
        </p:txBody>
      </p:sp>
      <p:sp>
        <p:nvSpPr>
          <p:cNvPr id="19" name="Text Placeholder 2">
            <a:extLst>
              <a:ext uri="{FF2B5EF4-FFF2-40B4-BE49-F238E27FC236}">
                <a16:creationId xmlns:a16="http://schemas.microsoft.com/office/drawing/2014/main" id="{9973D83C-1488-3E4C-B9DF-5608E0394C08}"/>
              </a:ext>
            </a:extLst>
          </p:cNvPr>
          <p:cNvSpPr>
            <a:spLocks noGrp="1"/>
          </p:cNvSpPr>
          <p:nvPr>
            <p:ph type="body" sz="quarter" idx="10" hasCustomPrompt="1"/>
          </p:nvPr>
        </p:nvSpPr>
        <p:spPr>
          <a:xfrm>
            <a:off x="9075574" y="9486762"/>
            <a:ext cx="6222535" cy="35827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rPr>
              <a:t>MONTH YEAR</a:t>
            </a:r>
            <a:endParaRPr lang="en-US"/>
          </a:p>
        </p:txBody>
      </p:sp>
      <p:pic>
        <p:nvPicPr>
          <p:cNvPr id="2" name="Picture 1">
            <a:extLst>
              <a:ext uri="{FF2B5EF4-FFF2-40B4-BE49-F238E27FC236}">
                <a16:creationId xmlns:a16="http://schemas.microsoft.com/office/drawing/2014/main" id="{C4995F2D-6472-91D6-94D4-E6E20D96968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273209878"/>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type 2">
    <p:spTree>
      <p:nvGrpSpPr>
        <p:cNvPr id="1" name=""/>
        <p:cNvGrpSpPr/>
        <p:nvPr/>
      </p:nvGrpSpPr>
      <p:grpSpPr>
        <a:xfrm>
          <a:off x="0" y="0"/>
          <a:ext cx="0" cy="0"/>
          <a:chOff x="0" y="0"/>
          <a:chExt cx="0" cy="0"/>
        </a:xfrm>
      </p:grpSpPr>
      <p:pic>
        <p:nvPicPr>
          <p:cNvPr id="6" name="BG Slide-01.jpg" descr="BG Slide-01.jpg">
            <a:extLst>
              <a:ext uri="{FF2B5EF4-FFF2-40B4-BE49-F238E27FC236}">
                <a16:creationId xmlns:a16="http://schemas.microsoft.com/office/drawing/2014/main" id="{EB456242-AA88-DF45-9244-298FA0B8369B}"/>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BE73ECD8-9761-904C-83FC-7C21B825FC86}"/>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902508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13" name="Body Level One…"/>
          <p:cNvSpPr txBox="1">
            <a:spLocks noGrp="1"/>
          </p:cNvSpPr>
          <p:nvPr>
            <p:ph type="body" sz="quarter" idx="1" hasCustomPrompt="1"/>
          </p:nvPr>
        </p:nvSpPr>
        <p:spPr>
          <a:xfrm>
            <a:off x="1201342" y="7438335"/>
            <a:ext cx="21971001" cy="864672"/>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a:t>
            </a:r>
            <a:r>
              <a:rPr lang="en-US" dirty="0"/>
              <a:t>TITLE</a:t>
            </a:r>
            <a:endParaRPr dirty="0"/>
          </a:p>
        </p:txBody>
      </p:sp>
      <p:sp>
        <p:nvSpPr>
          <p:cNvPr id="18" name="Presentation Title">
            <a:extLst>
              <a:ext uri="{FF2B5EF4-FFF2-40B4-BE49-F238E27FC236}">
                <a16:creationId xmlns:a16="http://schemas.microsoft.com/office/drawing/2014/main" id="{15CBFADB-E6B3-9B4E-8320-314E3790EC2E}"/>
              </a:ext>
            </a:extLst>
          </p:cNvPr>
          <p:cNvSpPr txBox="1">
            <a:spLocks noGrp="1"/>
          </p:cNvSpPr>
          <p:nvPr>
            <p:ph type="title" hasCustomPrompt="1"/>
          </p:nvPr>
        </p:nvSpPr>
        <p:spPr>
          <a:xfrm>
            <a:off x="1206496" y="3058757"/>
            <a:ext cx="21971004" cy="3746281"/>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a:t>THANK YOU message</a:t>
            </a:r>
            <a:endParaRPr/>
          </a:p>
        </p:txBody>
      </p:sp>
      <p:sp>
        <p:nvSpPr>
          <p:cNvPr id="19" name="Text Placeholder 2">
            <a:extLst>
              <a:ext uri="{FF2B5EF4-FFF2-40B4-BE49-F238E27FC236}">
                <a16:creationId xmlns:a16="http://schemas.microsoft.com/office/drawing/2014/main" id="{9973D83C-1488-3E4C-B9DF-5608E0394C08}"/>
              </a:ext>
            </a:extLst>
          </p:cNvPr>
          <p:cNvSpPr>
            <a:spLocks noGrp="1"/>
          </p:cNvSpPr>
          <p:nvPr>
            <p:ph type="body" sz="quarter" idx="10" hasCustomPrompt="1"/>
          </p:nvPr>
        </p:nvSpPr>
        <p:spPr>
          <a:xfrm>
            <a:off x="9075574" y="9486762"/>
            <a:ext cx="6222535" cy="35827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rPr>
              <a:t>MONTH YEAR</a:t>
            </a:r>
            <a:endParaRPr lang="en-US"/>
          </a:p>
        </p:txBody>
      </p:sp>
      <p:pic>
        <p:nvPicPr>
          <p:cNvPr id="2" name="Picture 1">
            <a:extLst>
              <a:ext uri="{FF2B5EF4-FFF2-40B4-BE49-F238E27FC236}">
                <a16:creationId xmlns:a16="http://schemas.microsoft.com/office/drawing/2014/main" id="{453551FA-97E6-2245-9BD6-C384100F7F4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109941728"/>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5" name="Picture 1" descr="Background 02.jpg"/>
          <p:cNvPicPr>
            <a:picLocks noChangeAspect="1"/>
          </p:cNvPicPr>
          <p:nvPr/>
        </p:nvPicPr>
        <p:blipFill>
          <a:blip r:embed="rId2" cstate="print"/>
          <a:srcRect/>
          <a:stretch>
            <a:fillRect/>
          </a:stretch>
        </p:blipFill>
        <p:spPr bwMode="auto">
          <a:xfrm>
            <a:off x="0" y="-28575"/>
            <a:ext cx="24384000" cy="12928602"/>
          </a:xfrm>
          <a:prstGeom prst="rect">
            <a:avLst/>
          </a:prstGeom>
          <a:noFill/>
          <a:ln w="9525">
            <a:noFill/>
            <a:miter lim="800000"/>
            <a:headEnd/>
            <a:tailEnd/>
          </a:ln>
        </p:spPr>
      </p:pic>
      <p:sp>
        <p:nvSpPr>
          <p:cNvPr id="6" name="Rectangle 5"/>
          <p:cNvSpPr/>
          <p:nvPr/>
        </p:nvSpPr>
        <p:spPr>
          <a:xfrm>
            <a:off x="0" y="10315576"/>
            <a:ext cx="24384000" cy="3400424"/>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id-ID" sz="4800"/>
          </a:p>
        </p:txBody>
      </p:sp>
      <p:sp>
        <p:nvSpPr>
          <p:cNvPr id="2" name="Title 1"/>
          <p:cNvSpPr>
            <a:spLocks noGrp="1"/>
          </p:cNvSpPr>
          <p:nvPr>
            <p:ph type="title"/>
          </p:nvPr>
        </p:nvSpPr>
        <p:spPr>
          <a:xfrm>
            <a:off x="2641600" y="2743200"/>
            <a:ext cx="21132800" cy="1584176"/>
          </a:xfrm>
        </p:spPr>
        <p:txBody>
          <a:bodyPr>
            <a:normAutofit/>
          </a:bodyPr>
          <a:lstStyle>
            <a:lvl1pPr algn="l">
              <a:defRPr sz="6000" b="1">
                <a:solidFill>
                  <a:srgbClr val="0079B8"/>
                </a:solidFill>
                <a:latin typeface="Open Sans"/>
              </a:defRPr>
            </a:lvl1pPr>
          </a:lstStyle>
          <a:p>
            <a:r>
              <a:rPr lang="en-US"/>
              <a:t>Click to edit Master title style</a:t>
            </a:r>
            <a:endParaRPr lang="id-ID" dirty="0"/>
          </a:p>
        </p:txBody>
      </p:sp>
      <p:sp>
        <p:nvSpPr>
          <p:cNvPr id="14" name="Content Placeholder 2"/>
          <p:cNvSpPr>
            <a:spLocks noGrp="1"/>
          </p:cNvSpPr>
          <p:nvPr>
            <p:ph idx="1"/>
          </p:nvPr>
        </p:nvSpPr>
        <p:spPr>
          <a:xfrm>
            <a:off x="2641600" y="4419600"/>
            <a:ext cx="21132800" cy="7772400"/>
          </a:xfrm>
        </p:spPr>
        <p:txBody>
          <a:bodyPr/>
          <a:lstStyle>
            <a:lvl1pPr>
              <a:defRPr>
                <a:latin typeface="Open Sans"/>
              </a:defRPr>
            </a:lvl1pPr>
            <a:lvl2pPr>
              <a:defRPr>
                <a:latin typeface="Open Sans"/>
              </a:defRPr>
            </a:lvl2pPr>
            <a:lvl3pPr>
              <a:defRPr>
                <a:latin typeface="Open Sans"/>
              </a:defRPr>
            </a:lvl3pPr>
            <a:lvl4pPr>
              <a:defRPr>
                <a:latin typeface="Open Sans"/>
              </a:defRPr>
            </a:lvl4pPr>
            <a:lvl5pPr>
              <a:defRPr>
                <a:latin typeface="Open San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
        <p:nvSpPr>
          <p:cNvPr id="7" name="Date Placeholder 3"/>
          <p:cNvSpPr>
            <a:spLocks noGrp="1"/>
          </p:cNvSpPr>
          <p:nvPr>
            <p:ph type="dt" sz="half" idx="14"/>
          </p:nvPr>
        </p:nvSpPr>
        <p:spPr/>
        <p:txBody>
          <a:bodyPr/>
          <a:lstStyle>
            <a:lvl1pPr>
              <a:defRPr/>
            </a:lvl1pPr>
          </a:lstStyle>
          <a:p>
            <a:pPr>
              <a:defRPr/>
            </a:pPr>
            <a:r>
              <a:rPr lang="en-US"/>
              <a:t>Bina Nusantara University</a:t>
            </a:r>
            <a:endParaRPr lang="id-ID"/>
          </a:p>
        </p:txBody>
      </p:sp>
      <p:sp>
        <p:nvSpPr>
          <p:cNvPr id="8" name="Footer Placeholder 4"/>
          <p:cNvSpPr>
            <a:spLocks noGrp="1"/>
          </p:cNvSpPr>
          <p:nvPr>
            <p:ph type="ftr" sz="quarter" idx="15"/>
          </p:nvPr>
        </p:nvSpPr>
        <p:spPr/>
        <p:txBody>
          <a:bodyPr/>
          <a:lstStyle>
            <a:lvl1pPr>
              <a:defRPr/>
            </a:lvl1pPr>
          </a:lstStyle>
          <a:p>
            <a:pPr>
              <a:defRPr/>
            </a:pPr>
            <a:r>
              <a:rPr lang="en-US" dirty="0"/>
              <a:t>ISYS6197</a:t>
            </a:r>
            <a:endParaRPr lang="id-ID" dirty="0"/>
          </a:p>
        </p:txBody>
      </p:sp>
      <p:sp>
        <p:nvSpPr>
          <p:cNvPr id="9" name="Slide Number Placeholder 5"/>
          <p:cNvSpPr>
            <a:spLocks noGrp="1"/>
          </p:cNvSpPr>
          <p:nvPr>
            <p:ph type="sldNum" sz="quarter" idx="16"/>
          </p:nvPr>
        </p:nvSpPr>
        <p:spPr>
          <a:xfrm>
            <a:off x="12000605" y="13076008"/>
            <a:ext cx="370294" cy="379591"/>
          </a:xfrm>
        </p:spPr>
        <p:txBody>
          <a:bodyPr/>
          <a:lstStyle>
            <a:lvl1pPr>
              <a:defRPr/>
            </a:lvl1pPr>
          </a:lstStyle>
          <a:p>
            <a:pPr>
              <a:defRPr/>
            </a:pPr>
            <a:fld id="{5B1DAF22-B401-4A2C-8EC1-A5BB2AA7DEF7}" type="slidenum">
              <a:rPr lang="id-ID"/>
              <a:pPr>
                <a:defRPr/>
              </a:pPr>
              <a:t>‹#›</a:t>
            </a:fld>
            <a:endParaRPr lang="id-ID"/>
          </a:p>
        </p:txBody>
      </p:sp>
    </p:spTree>
    <p:extLst>
      <p:ext uri="{BB962C8B-B14F-4D97-AF65-F5344CB8AC3E}">
        <p14:creationId xmlns:p14="http://schemas.microsoft.com/office/powerpoint/2010/main" val="20410195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68867" y="2105026"/>
            <a:ext cx="23046267" cy="1152524"/>
          </a:xfrm>
        </p:spPr>
        <p:txBody>
          <a:bodyPr/>
          <a:lstStyle/>
          <a:p>
            <a:r>
              <a:rPr lang="en-US"/>
              <a:t>Click to edit Master title style</a:t>
            </a:r>
          </a:p>
        </p:txBody>
      </p:sp>
      <p:sp>
        <p:nvSpPr>
          <p:cNvPr id="3" name="Text Placeholder 2"/>
          <p:cNvSpPr>
            <a:spLocks noGrp="1"/>
          </p:cNvSpPr>
          <p:nvPr>
            <p:ph type="body" sz="half" idx="1"/>
          </p:nvPr>
        </p:nvSpPr>
        <p:spPr>
          <a:xfrm>
            <a:off x="668867" y="3546476"/>
            <a:ext cx="23046267" cy="46704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8867" y="8521700"/>
            <a:ext cx="23046267" cy="4673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r>
              <a:rPr lang="en-US"/>
              <a:t>Bina Nusantara</a:t>
            </a:r>
          </a:p>
        </p:txBody>
      </p:sp>
      <p:sp>
        <p:nvSpPr>
          <p:cNvPr id="6" name="Rectangle 5"/>
          <p:cNvSpPr>
            <a:spLocks noGrp="1" noChangeArrowheads="1"/>
          </p:cNvSpPr>
          <p:nvPr>
            <p:ph type="ftr" sz="quarter" idx="11"/>
          </p:nvPr>
        </p:nvSpPr>
        <p:spPr>
          <a:ln/>
        </p:spPr>
        <p:txBody>
          <a:bodyPr/>
          <a:lstStyle>
            <a:lvl1pPr>
              <a:defRPr/>
            </a:lvl1pPr>
          </a:lstStyle>
          <a:p>
            <a:endParaRPr lang="id-ID"/>
          </a:p>
        </p:txBody>
      </p:sp>
      <p:sp>
        <p:nvSpPr>
          <p:cNvPr id="7" name="Rectangle 6"/>
          <p:cNvSpPr>
            <a:spLocks noGrp="1" noChangeArrowheads="1"/>
          </p:cNvSpPr>
          <p:nvPr>
            <p:ph type="sldNum" sz="quarter" idx="12"/>
          </p:nvPr>
        </p:nvSpPr>
        <p:spPr>
          <a:xfrm>
            <a:off x="12000605" y="13076008"/>
            <a:ext cx="370294" cy="379591"/>
          </a:xfrm>
          <a:ln/>
        </p:spPr>
        <p:txBody>
          <a:bodyPr/>
          <a:lstStyle>
            <a:lvl1pPr>
              <a:defRPr/>
            </a:lvl1pPr>
          </a:lstStyle>
          <a:p>
            <a:fld id="{379C8052-FD19-427B-BFED-C90FF2600EDD}" type="slidenum">
              <a:rPr lang="en-US"/>
              <a:pPr/>
              <a:t>‹#›</a:t>
            </a:fld>
            <a:endParaRPr lang="en-US"/>
          </a:p>
        </p:txBody>
      </p:sp>
    </p:spTree>
    <p:extLst>
      <p:ext uri="{BB962C8B-B14F-4D97-AF65-F5344CB8AC3E}">
        <p14:creationId xmlns:p14="http://schemas.microsoft.com/office/powerpoint/2010/main" val="29049645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ContentNewBM">
    <p:spTree>
      <p:nvGrpSpPr>
        <p:cNvPr id="1" name=""/>
        <p:cNvGrpSpPr/>
        <p:nvPr/>
      </p:nvGrpSpPr>
      <p:grpSpPr>
        <a:xfrm>
          <a:off x="0" y="0"/>
          <a:ext cx="0" cy="0"/>
          <a:chOff x="0" y="0"/>
          <a:chExt cx="0" cy="0"/>
        </a:xfrm>
      </p:grpSpPr>
      <p:pic>
        <p:nvPicPr>
          <p:cNvPr id="7" name="Picture 1" descr="Background 02.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 y="-27874"/>
            <a:ext cx="24383997" cy="12929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0" y="10314384"/>
            <a:ext cx="24383995" cy="3401616"/>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800"/>
          </a:p>
        </p:txBody>
      </p:sp>
      <p:sp>
        <p:nvSpPr>
          <p:cNvPr id="2" name="Title 1"/>
          <p:cNvSpPr>
            <a:spLocks noGrp="1"/>
          </p:cNvSpPr>
          <p:nvPr>
            <p:ph type="title"/>
          </p:nvPr>
        </p:nvSpPr>
        <p:spPr>
          <a:xfrm>
            <a:off x="4673600" y="2743200"/>
            <a:ext cx="18232304" cy="1584176"/>
          </a:xfrm>
        </p:spPr>
        <p:txBody>
          <a:bodyPr>
            <a:normAutofit/>
          </a:bodyPr>
          <a:lstStyle>
            <a:lvl1pPr algn="ctr">
              <a:defRPr sz="6000" b="1">
                <a:solidFill>
                  <a:srgbClr val="0079B8"/>
                </a:solidFill>
                <a:latin typeface="Open Sans"/>
              </a:defRPr>
            </a:lvl1pPr>
          </a:lstStyle>
          <a:p>
            <a:r>
              <a:rPr lang="en-US"/>
              <a:t>Click to edit Master title style</a:t>
            </a:r>
            <a:endParaRPr lang="id-ID" dirty="0"/>
          </a:p>
        </p:txBody>
      </p:sp>
      <p:sp>
        <p:nvSpPr>
          <p:cNvPr id="8" name="Date Placeholder 3"/>
          <p:cNvSpPr>
            <a:spLocks noGrp="1"/>
          </p:cNvSpPr>
          <p:nvPr>
            <p:ph type="dt" sz="half" idx="10"/>
          </p:nvPr>
        </p:nvSpPr>
        <p:spPr>
          <a:xfrm>
            <a:off x="1219200" y="12906673"/>
            <a:ext cx="5689600" cy="730250"/>
          </a:xfrm>
        </p:spPr>
        <p:txBody>
          <a:bodyPr/>
          <a:lstStyle/>
          <a:p>
            <a:pPr>
              <a:defRPr/>
            </a:pPr>
            <a:endParaRPr lang="en-US"/>
          </a:p>
        </p:txBody>
      </p:sp>
      <p:sp>
        <p:nvSpPr>
          <p:cNvPr id="9" name="Footer Placeholder 4"/>
          <p:cNvSpPr>
            <a:spLocks noGrp="1"/>
          </p:cNvSpPr>
          <p:nvPr>
            <p:ph type="ftr" sz="quarter" idx="11"/>
          </p:nvPr>
        </p:nvSpPr>
        <p:spPr>
          <a:xfrm>
            <a:off x="8331200" y="12906673"/>
            <a:ext cx="7721600" cy="730250"/>
          </a:xfrm>
        </p:spPr>
        <p:txBody>
          <a:bodyPr/>
          <a:lstStyle/>
          <a:p>
            <a:pPr>
              <a:defRPr/>
            </a:pPr>
            <a:r>
              <a:rPr lang="id-ID"/>
              <a:t>T0026 - Data Structure</a:t>
            </a:r>
          </a:p>
        </p:txBody>
      </p:sp>
      <p:sp>
        <p:nvSpPr>
          <p:cNvPr id="10" name="Slide Number Placeholder 5"/>
          <p:cNvSpPr>
            <a:spLocks noGrp="1"/>
          </p:cNvSpPr>
          <p:nvPr>
            <p:ph type="sldNum" sz="quarter" idx="12"/>
          </p:nvPr>
        </p:nvSpPr>
        <p:spPr>
          <a:xfrm>
            <a:off x="20134853" y="13257332"/>
            <a:ext cx="370294" cy="379591"/>
          </a:xfrm>
        </p:spPr>
        <p:txBody>
          <a:bodyPr/>
          <a:lstStyle/>
          <a:p>
            <a:pPr>
              <a:defRPr/>
            </a:pPr>
            <a:fld id="{9F3E2503-B4DF-4C7D-A67C-D9A2E8EAF86A}" type="slidenum">
              <a:rPr lang="en-US" smtClean="0"/>
              <a:pPr>
                <a:defRPr/>
              </a:pPr>
              <a:t>‹#›</a:t>
            </a:fld>
            <a:endParaRPr lang="en-US"/>
          </a:p>
        </p:txBody>
      </p:sp>
      <p:sp>
        <p:nvSpPr>
          <p:cNvPr id="14" name="Content Placeholder 2"/>
          <p:cNvSpPr>
            <a:spLocks noGrp="1"/>
          </p:cNvSpPr>
          <p:nvPr>
            <p:ph idx="1"/>
          </p:nvPr>
        </p:nvSpPr>
        <p:spPr>
          <a:xfrm>
            <a:off x="2438400" y="4572000"/>
            <a:ext cx="20929600" cy="7443192"/>
          </a:xfrm>
        </p:spPr>
        <p:txBody>
          <a:bodyPr/>
          <a:lstStyle>
            <a:lvl1pPr>
              <a:defRPr>
                <a:latin typeface="Open Sans"/>
              </a:defRPr>
            </a:lvl1pPr>
            <a:lvl2pPr>
              <a:defRPr>
                <a:latin typeface="Open Sans"/>
              </a:defRPr>
            </a:lvl2pPr>
            <a:lvl3pPr>
              <a:defRPr>
                <a:latin typeface="Open Sans"/>
              </a:defRPr>
            </a:lvl3pPr>
            <a:lvl4pPr>
              <a:defRPr>
                <a:latin typeface="Open Sans"/>
              </a:defRPr>
            </a:lvl4pPr>
            <a:lvl5pPr>
              <a:defRPr>
                <a:latin typeface="Open San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dirty="0"/>
          </a:p>
        </p:txBody>
      </p:sp>
    </p:spTree>
    <p:extLst>
      <p:ext uri="{BB962C8B-B14F-4D97-AF65-F5344CB8AC3E}">
        <p14:creationId xmlns:p14="http://schemas.microsoft.com/office/powerpoint/2010/main" val="1632113492"/>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type 2">
    <p:spTree>
      <p:nvGrpSpPr>
        <p:cNvPr id="1" name=""/>
        <p:cNvGrpSpPr/>
        <p:nvPr/>
      </p:nvGrpSpPr>
      <p:grpSpPr>
        <a:xfrm>
          <a:off x="0" y="0"/>
          <a:ext cx="0" cy="0"/>
          <a:chOff x="0" y="0"/>
          <a:chExt cx="0" cy="0"/>
        </a:xfrm>
      </p:grpSpPr>
      <p:pic>
        <p:nvPicPr>
          <p:cNvPr id="26" name="BG Slide-01.jpg" descr="BG Slide-01.jpg">
            <a:extLst>
              <a:ext uri="{FF2B5EF4-FFF2-40B4-BE49-F238E27FC236}">
                <a16:creationId xmlns:a16="http://schemas.microsoft.com/office/drawing/2014/main" id="{2AB02847-5A77-D04F-9022-6161AA94A369}"/>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F7BB76AE-A45C-1F43-9E7B-E96439A8D439}"/>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0" name="Rounded Rectangle">
            <a:extLst>
              <a:ext uri="{FF2B5EF4-FFF2-40B4-BE49-F238E27FC236}">
                <a16:creationId xmlns:a16="http://schemas.microsoft.com/office/drawing/2014/main" id="{2610CD5C-942F-BF48-875B-42FFCE146C9A}"/>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b="0" i="0"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3" name="Body Level One…">
            <a:extLst>
              <a:ext uri="{FF2B5EF4-FFF2-40B4-BE49-F238E27FC236}">
                <a16:creationId xmlns:a16="http://schemas.microsoft.com/office/drawing/2014/main" id="{DC9E4D2B-1303-D647-ADF8-BD63A36C3CA0}"/>
              </a:ext>
            </a:extLst>
          </p:cNvPr>
          <p:cNvSpPr txBox="1">
            <a:spLocks noGrp="1"/>
          </p:cNvSpPr>
          <p:nvPr>
            <p:ph type="body" sz="quarter" idx="1" hasCustomPrompt="1"/>
          </p:nvPr>
        </p:nvSpPr>
        <p:spPr>
          <a:xfrm>
            <a:off x="1201342" y="7491448"/>
            <a:ext cx="21971001" cy="1905001"/>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Subtitle</a:t>
            </a:r>
          </a:p>
          <a:p>
            <a:pPr lvl="4"/>
            <a:endParaRPr dirty="0"/>
          </a:p>
        </p:txBody>
      </p:sp>
      <p:sp>
        <p:nvSpPr>
          <p:cNvPr id="24" name="Presentation Title">
            <a:extLst>
              <a:ext uri="{FF2B5EF4-FFF2-40B4-BE49-F238E27FC236}">
                <a16:creationId xmlns:a16="http://schemas.microsoft.com/office/drawing/2014/main" id="{1323A2FB-C06C-AA47-AA40-00FC9E490C61}"/>
              </a:ext>
            </a:extLst>
          </p:cNvPr>
          <p:cNvSpPr txBox="1">
            <a:spLocks noGrp="1"/>
          </p:cNvSpPr>
          <p:nvPr>
            <p:ph type="title" hasCustomPrompt="1"/>
          </p:nvPr>
        </p:nvSpPr>
        <p:spPr>
          <a:xfrm>
            <a:off x="1206496" y="3311591"/>
            <a:ext cx="21971004" cy="3917819"/>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Presentation</a:t>
            </a:r>
            <a:r>
              <a:rPr dirty="0"/>
              <a:t> </a:t>
            </a:r>
            <a:r>
              <a:rPr lang="en-ID" dirty="0"/>
              <a:t>Title</a:t>
            </a:r>
            <a:endParaRPr dirty="0"/>
          </a:p>
        </p:txBody>
      </p:sp>
      <p:sp>
        <p:nvSpPr>
          <p:cNvPr id="2" name="Text Placeholder 2">
            <a:extLst>
              <a:ext uri="{FF2B5EF4-FFF2-40B4-BE49-F238E27FC236}">
                <a16:creationId xmlns:a16="http://schemas.microsoft.com/office/drawing/2014/main" id="{23DCB9E1-9FF7-C612-AB16-FF6707878307}"/>
              </a:ext>
            </a:extLst>
          </p:cNvPr>
          <p:cNvSpPr>
            <a:spLocks noGrp="1"/>
          </p:cNvSpPr>
          <p:nvPr>
            <p:ph type="body" sz="quarter" idx="11" hasCustomPrompt="1"/>
          </p:nvPr>
        </p:nvSpPr>
        <p:spPr>
          <a:xfrm>
            <a:off x="10058192" y="11538583"/>
            <a:ext cx="4212692" cy="74588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lang="en-US" dirty="0"/>
              <a:t>Type your name</a:t>
            </a:r>
          </a:p>
        </p:txBody>
      </p:sp>
      <p:sp>
        <p:nvSpPr>
          <p:cNvPr id="3" name="UNIVERSITAS BINA NUSANTARA">
            <a:extLst>
              <a:ext uri="{FF2B5EF4-FFF2-40B4-BE49-F238E27FC236}">
                <a16:creationId xmlns:a16="http://schemas.microsoft.com/office/drawing/2014/main" id="{76287026-42FF-418F-A536-8F52F4949E8D}"/>
              </a:ext>
            </a:extLst>
          </p:cNvPr>
          <p:cNvSpPr txBox="1"/>
          <p:nvPr userDrawn="1"/>
        </p:nvSpPr>
        <p:spPr>
          <a:xfrm>
            <a:off x="10058192" y="11100823"/>
            <a:ext cx="4212692" cy="3512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lang="en-US" sz="2800" dirty="0"/>
              <a:t>SUBJECT MATTER EXPERT</a:t>
            </a:r>
            <a:endParaRPr sz="2800" b="1" dirty="0"/>
          </a:p>
        </p:txBody>
      </p:sp>
      <p:pic>
        <p:nvPicPr>
          <p:cNvPr id="4" name="Picture 3">
            <a:extLst>
              <a:ext uri="{FF2B5EF4-FFF2-40B4-BE49-F238E27FC236}">
                <a16:creationId xmlns:a16="http://schemas.microsoft.com/office/drawing/2014/main" id="{22412E04-E7E5-6907-9DD0-CE975EF3839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500318571"/>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reserve="1">
  <p:cSld name="Section type 1">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8C493109-42AD-F678-F34A-9DA73287D10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8262084"/>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Section type 2">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039E3D91-9575-7645-A4DA-1857555C3973}"/>
              </a:ext>
            </a:extLst>
          </p:cNvPr>
          <p:cNvSpPr/>
          <p:nvPr userDrawn="1"/>
        </p:nvSpPr>
        <p:spPr>
          <a:xfrm>
            <a:off x="0" y="0"/>
            <a:ext cx="24384000" cy="13716000"/>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t>Section Title</a:t>
            </a:r>
          </a:p>
        </p:txBody>
      </p:sp>
      <p:pic>
        <p:nvPicPr>
          <p:cNvPr id="2" name="Picture 1">
            <a:extLst>
              <a:ext uri="{FF2B5EF4-FFF2-40B4-BE49-F238E27FC236}">
                <a16:creationId xmlns:a16="http://schemas.microsoft.com/office/drawing/2014/main" id="{79C614F1-89F8-B808-9DD9-229AAF4CE53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1821208626"/>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reserve="1">
  <p:cSld name="Section type 3">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9B58D5CA-1AEF-754B-9F74-AE29F8DD61D5}"/>
              </a:ext>
            </a:extLst>
          </p:cNvPr>
          <p:cNvSpPr/>
          <p:nvPr userDrawn="1"/>
        </p:nvSpPr>
        <p:spPr>
          <a:xfrm>
            <a:off x="-1" y="0"/>
            <a:ext cx="24384001" cy="13716000"/>
          </a:xfrm>
          <a:prstGeom prst="rect">
            <a:avLst/>
          </a:prstGeom>
          <a:gradFill>
            <a:gsLst>
              <a:gs pos="0">
                <a:srgbClr val="F89620"/>
              </a:gs>
              <a:gs pos="100000">
                <a:srgbClr val="FFB039"/>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F8174CAF-8FC8-EDAE-768D-30BF9014380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4029905156"/>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reserve="1">
  <p:cSld name="Section type 4">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D74DB4AE-0419-BC41-9D4A-DC2FB6ABAE92}"/>
              </a:ext>
            </a:extLst>
          </p:cNvPr>
          <p:cNvSpPr/>
          <p:nvPr userDrawn="1"/>
        </p:nvSpPr>
        <p:spPr>
          <a:xfrm>
            <a:off x="0" y="0"/>
            <a:ext cx="24384000" cy="13716000"/>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2E3F9842-C644-B204-B6FB-F1DB2194706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488882905"/>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reserve="1">
  <p:cSld name="Section type 5">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5C668086-F712-8640-8B8D-2424E50E003F}"/>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F4F98E9C-690F-D5B2-6A0E-CA43C8C26AB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120730222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Section type 6">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B6B9E9EC-92F4-2943-BCEE-A17DD1A638A8}"/>
              </a:ext>
            </a:extLst>
          </p:cNvPr>
          <p:cNvSpPr/>
          <p:nvPr userDrawn="1"/>
        </p:nvSpPr>
        <p:spPr>
          <a:xfrm>
            <a:off x="-56844" y="-25400"/>
            <a:ext cx="24497688" cy="13766800"/>
          </a:xfrm>
          <a:prstGeom prst="rect">
            <a:avLst/>
          </a:prstGeom>
          <a:gradFill>
            <a:gsLst>
              <a:gs pos="0">
                <a:srgbClr val="315094"/>
              </a:gs>
              <a:gs pos="100000">
                <a:srgbClr val="293C6E"/>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8EEBA59A-5DC7-987B-985C-E7F05D80D33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512683092"/>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rPr dirty="0"/>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rPr dirty="0"/>
              <a:t>Slide bullet text</a:t>
            </a:r>
          </a:p>
          <a:p>
            <a:pPr lvl="1"/>
            <a:endParaRPr dirty="0"/>
          </a:p>
          <a:p>
            <a:pPr lvl="2"/>
            <a:endParaRPr dirty="0"/>
          </a:p>
          <a:p>
            <a:pPr lvl="3"/>
            <a:endParaRPr dirty="0"/>
          </a:p>
          <a:p>
            <a:pPr lvl="4"/>
            <a:endParaRPr dirty="0"/>
          </a:p>
        </p:txBody>
      </p:sp>
      <p:sp>
        <p:nvSpPr>
          <p:cNvPr id="4" name="Slide Number"/>
          <p:cNvSpPr txBox="1">
            <a:spLocks noGrp="1"/>
          </p:cNvSpPr>
          <p:nvPr>
            <p:ph type="sldNum" sz="quarter" idx="2"/>
          </p:nvPr>
        </p:nvSpPr>
        <p:spPr>
          <a:xfrm>
            <a:off x="11989384" y="13076008"/>
            <a:ext cx="392736" cy="379591"/>
          </a:xfrm>
          <a:prstGeom prst="rect">
            <a:avLst/>
          </a:prstGeom>
          <a:ln w="12700">
            <a:miter lim="400000"/>
          </a:ln>
        </p:spPr>
        <p:txBody>
          <a:bodyPr wrap="none" lIns="50800" tIns="50800" rIns="50800" bIns="50800" anchor="b">
            <a:spAutoFit/>
          </a:bodyPr>
          <a:lstStyle>
            <a:lvl1pPr defTabSz="584200">
              <a:defRPr sz="1800">
                <a:solidFill>
                  <a:srgbClr val="000000"/>
                </a:solidFill>
                <a:latin typeface="Open Sans Light" panose="020B0606030504020204" pitchFamily="34" charset="0"/>
                <a:ea typeface="Open Sans Light" panose="020B0606030504020204" pitchFamily="34" charset="0"/>
                <a:cs typeface="Open Sans Light" panose="020B0606030504020204" pitchFamily="34" charset="0"/>
              </a:defRPr>
            </a:lvl1pPr>
          </a:lstStyle>
          <a:p>
            <a:fld id="{86CB4B4D-7CA3-9044-876B-883B54F8677D}" type="slidenum">
              <a:rPr lang="en-ID"/>
              <a:pPr/>
              <a:t>‹#›</a:t>
            </a:fld>
            <a:endParaRPr lang="en-ID" dirty="0"/>
          </a:p>
        </p:txBody>
      </p:sp>
    </p:spTree>
  </p:cSld>
  <p:clrMap bg1="lt1" tx1="dk1" bg2="lt2" tx2="dk2" accent1="accent1" accent2="accent2" accent3="accent3" accent4="accent4" accent5="accent5" accent6="accent6" hlink="hlink" folHlink="folHlink"/>
  <p:sldLayoutIdLst>
    <p:sldLayoutId id="2147483672" r:id="rId1"/>
    <p:sldLayoutId id="2147483666" r:id="rId2"/>
    <p:sldLayoutId id="2147483682" r:id="rId3"/>
    <p:sldLayoutId id="2147483673" r:id="rId4"/>
    <p:sldLayoutId id="2147483674" r:id="rId5"/>
    <p:sldLayoutId id="2147483675" r:id="rId6"/>
    <p:sldLayoutId id="2147483676" r:id="rId7"/>
    <p:sldLayoutId id="2147483677" r:id="rId8"/>
    <p:sldLayoutId id="2147483678" r:id="rId9"/>
    <p:sldLayoutId id="2147483679" r:id="rId10"/>
    <p:sldLayoutId id="2147483684" r:id="rId11"/>
    <p:sldLayoutId id="2147483667" r:id="rId12"/>
    <p:sldLayoutId id="2147483668" r:id="rId13"/>
    <p:sldLayoutId id="2147483685" r:id="rId14"/>
    <p:sldLayoutId id="2147483669" r:id="rId15"/>
    <p:sldLayoutId id="2147483683" r:id="rId16"/>
    <p:sldLayoutId id="2147483688" r:id="rId17"/>
    <p:sldLayoutId id="2147483670" r:id="rId18"/>
    <p:sldLayoutId id="2147483687" r:id="rId19"/>
    <p:sldLayoutId id="2147483671" r:id="rId20"/>
    <p:sldLayoutId id="2147483686" r:id="rId21"/>
    <p:sldLayoutId id="2147483680" r:id="rId22"/>
    <p:sldLayoutId id="2147483681" r:id="rId23"/>
    <p:sldLayoutId id="2147483690" r:id="rId24"/>
    <p:sldLayoutId id="2147483692" r:id="rId25"/>
    <p:sldLayoutId id="2147483693" r:id="rId26"/>
  </p:sldLayoutIdLst>
  <p:transition spd="med"/>
  <p:txStyles>
    <p:titleStyle>
      <a:lvl1pPr marL="0" marR="0" indent="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Open Sans ExtraBold" panose="020B0606030504020204" pitchFamily="34" charset="0"/>
          <a:ea typeface="Open Sans ExtraBold" panose="020B0606030504020204" pitchFamily="34" charset="0"/>
          <a:cs typeface="Open Sans ExtraBold" panose="020B0606030504020204" pitchFamily="34" charset="0"/>
          <a:sym typeface="Helvetica Neue"/>
        </a:defRPr>
      </a:lvl1pPr>
      <a:lvl2pPr marL="0" marR="0" indent="4572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1pPr>
      <a:lvl2pPr marL="1219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2pPr>
      <a:lvl3pPr marL="1828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3pPr>
      <a:lvl4pPr marL="2438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4pPr>
      <a:lvl5pPr marL="30480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5pPr>
      <a:lvl6pPr marL="3657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hyperlink" Target="https://www.seas.gwu.edu/~ayoussef/cs6212/greedy.html"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F9371B-F92F-AED8-457A-F4BAE6779B8C}"/>
              </a:ext>
            </a:extLst>
          </p:cNvPr>
          <p:cNvSpPr>
            <a:spLocks noGrp="1"/>
          </p:cNvSpPr>
          <p:nvPr>
            <p:ph type="body" sz="quarter" idx="1"/>
          </p:nvPr>
        </p:nvSpPr>
        <p:spPr>
          <a:xfrm>
            <a:off x="1201342" y="8050247"/>
            <a:ext cx="21971001" cy="1905001"/>
          </a:xfrm>
        </p:spPr>
        <p:txBody>
          <a:bodyPr/>
          <a:lstStyle/>
          <a:p>
            <a:r>
              <a:rPr lang="en-US" cap="none" dirty="0"/>
              <a:t>Session 10</a:t>
            </a:r>
          </a:p>
        </p:txBody>
      </p:sp>
      <p:sp>
        <p:nvSpPr>
          <p:cNvPr id="3" name="Title 2">
            <a:extLst>
              <a:ext uri="{FF2B5EF4-FFF2-40B4-BE49-F238E27FC236}">
                <a16:creationId xmlns:a16="http://schemas.microsoft.com/office/drawing/2014/main" id="{05C0E2BF-BBBC-BF27-4255-C5149D193112}"/>
              </a:ext>
            </a:extLst>
          </p:cNvPr>
          <p:cNvSpPr>
            <a:spLocks noGrp="1"/>
          </p:cNvSpPr>
          <p:nvPr>
            <p:ph type="title"/>
          </p:nvPr>
        </p:nvSpPr>
        <p:spPr>
          <a:xfrm>
            <a:off x="1206496" y="3870390"/>
            <a:ext cx="21971004" cy="3917819"/>
          </a:xfrm>
        </p:spPr>
        <p:txBody>
          <a:bodyPr/>
          <a:lstStyle/>
          <a:p>
            <a:r>
              <a:rPr lang="en-US" cap="none" dirty="0"/>
              <a:t>Greedy methods</a:t>
            </a:r>
          </a:p>
        </p:txBody>
      </p:sp>
      <p:sp>
        <p:nvSpPr>
          <p:cNvPr id="4" name="Text Placeholder 3">
            <a:extLst>
              <a:ext uri="{FF2B5EF4-FFF2-40B4-BE49-F238E27FC236}">
                <a16:creationId xmlns:a16="http://schemas.microsoft.com/office/drawing/2014/main" id="{319DA326-32BB-7EBF-F49C-D0308881B79F}"/>
              </a:ext>
            </a:extLst>
          </p:cNvPr>
          <p:cNvSpPr>
            <a:spLocks noGrp="1"/>
          </p:cNvSpPr>
          <p:nvPr>
            <p:ph type="body" sz="quarter" idx="11"/>
          </p:nvPr>
        </p:nvSpPr>
        <p:spPr/>
        <p:txBody>
          <a:bodyPr/>
          <a:lstStyle/>
          <a:p>
            <a:r>
              <a:rPr lang="en-US" dirty="0"/>
              <a:t>Henry Lucky, </a:t>
            </a:r>
            <a:r>
              <a:rPr lang="en-US" dirty="0" err="1"/>
              <a:t>S.Kom</a:t>
            </a:r>
            <a:r>
              <a:rPr lang="en-US" dirty="0"/>
              <a:t>. </a:t>
            </a:r>
            <a:r>
              <a:rPr lang="en-US" dirty="0" err="1"/>
              <a:t>M.Kom</a:t>
            </a:r>
            <a:r>
              <a:rPr lang="en-US" dirty="0"/>
              <a:t>.</a:t>
            </a:r>
          </a:p>
        </p:txBody>
      </p:sp>
    </p:spTree>
    <p:extLst>
      <p:ext uri="{BB962C8B-B14F-4D97-AF65-F5344CB8AC3E}">
        <p14:creationId xmlns:p14="http://schemas.microsoft.com/office/powerpoint/2010/main" val="380756458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normAutofit fontScale="90000"/>
          </a:bodyPr>
          <a:lstStyle/>
          <a:p>
            <a:pPr eaLnBrk="1" hangingPunct="1"/>
            <a:r>
              <a:rPr lang="en-US" sz="4800" dirty="0"/>
              <a:t>CALCULATION FEASIBLE SOLUTION</a:t>
            </a:r>
          </a:p>
        </p:txBody>
      </p:sp>
      <p:sp>
        <p:nvSpPr>
          <p:cNvPr id="9220" name="Rectangle 3"/>
          <p:cNvSpPr>
            <a:spLocks noGrp="1" noChangeArrowheads="1"/>
          </p:cNvSpPr>
          <p:nvPr>
            <p:ph type="body" sz="quarter" idx="10"/>
          </p:nvPr>
        </p:nvSpPr>
        <p:spPr/>
        <p:txBody>
          <a:bodyPr>
            <a:normAutofit fontScale="77500" lnSpcReduction="20000"/>
          </a:bodyPr>
          <a:lstStyle/>
          <a:p>
            <a:pPr eaLnBrk="1" hangingPunct="1"/>
            <a:r>
              <a:rPr lang="en-US" sz="4000" dirty="0"/>
              <a:t>If the above example is the case of 0/1 Knapsack, its feasible solutions:</a:t>
            </a:r>
          </a:p>
          <a:p>
            <a:pPr eaLnBrk="1" hangingPunct="1"/>
            <a:endParaRPr lang="en-US" sz="4000" dirty="0"/>
          </a:p>
        </p:txBody>
      </p:sp>
      <p:graphicFrame>
        <p:nvGraphicFramePr>
          <p:cNvPr id="249571" name="Group 739"/>
          <p:cNvGraphicFramePr>
            <a:graphicFrameLocks noGrp="1"/>
          </p:cNvGraphicFramePr>
          <p:nvPr>
            <p:ph sz="quarter" idx="11"/>
            <p:extLst>
              <p:ext uri="{D42A27DB-BD31-4B8C-83A1-F6EECF244321}">
                <p14:modId xmlns:p14="http://schemas.microsoft.com/office/powerpoint/2010/main" val="2363929357"/>
              </p:ext>
            </p:extLst>
          </p:nvPr>
        </p:nvGraphicFramePr>
        <p:xfrm>
          <a:off x="2166938" y="4125913"/>
          <a:ext cx="20058057" cy="8290220"/>
        </p:xfrm>
        <a:graphic>
          <a:graphicData uri="http://schemas.openxmlformats.org/drawingml/2006/table">
            <a:tbl>
              <a:tblPr/>
              <a:tblGrid>
                <a:gridCol w="3022031">
                  <a:extLst>
                    <a:ext uri="{9D8B030D-6E8A-4147-A177-3AD203B41FA5}">
                      <a16:colId xmlns:a16="http://schemas.microsoft.com/office/drawing/2014/main" val="20000"/>
                    </a:ext>
                  </a:extLst>
                </a:gridCol>
                <a:gridCol w="2470920">
                  <a:extLst>
                    <a:ext uri="{9D8B030D-6E8A-4147-A177-3AD203B41FA5}">
                      <a16:colId xmlns:a16="http://schemas.microsoft.com/office/drawing/2014/main" val="20001"/>
                    </a:ext>
                  </a:extLst>
                </a:gridCol>
                <a:gridCol w="2749504">
                  <a:extLst>
                    <a:ext uri="{9D8B030D-6E8A-4147-A177-3AD203B41FA5}">
                      <a16:colId xmlns:a16="http://schemas.microsoft.com/office/drawing/2014/main" val="20002"/>
                    </a:ext>
                  </a:extLst>
                </a:gridCol>
                <a:gridCol w="1374754">
                  <a:extLst>
                    <a:ext uri="{9D8B030D-6E8A-4147-A177-3AD203B41FA5}">
                      <a16:colId xmlns:a16="http://schemas.microsoft.com/office/drawing/2014/main" val="20003"/>
                    </a:ext>
                  </a:extLst>
                </a:gridCol>
                <a:gridCol w="4669309">
                  <a:extLst>
                    <a:ext uri="{9D8B030D-6E8A-4147-A177-3AD203B41FA5}">
                      <a16:colId xmlns:a16="http://schemas.microsoft.com/office/drawing/2014/main" val="20004"/>
                    </a:ext>
                  </a:extLst>
                </a:gridCol>
                <a:gridCol w="2749504">
                  <a:extLst>
                    <a:ext uri="{9D8B030D-6E8A-4147-A177-3AD203B41FA5}">
                      <a16:colId xmlns:a16="http://schemas.microsoft.com/office/drawing/2014/main" val="20005"/>
                    </a:ext>
                  </a:extLst>
                </a:gridCol>
                <a:gridCol w="3022035">
                  <a:extLst>
                    <a:ext uri="{9D8B030D-6E8A-4147-A177-3AD203B41FA5}">
                      <a16:colId xmlns:a16="http://schemas.microsoft.com/office/drawing/2014/main" val="20006"/>
                    </a:ext>
                  </a:extLst>
                </a:gridCol>
              </a:tblGrid>
              <a:tr h="48766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dirty="0">
                          <a:ln>
                            <a:noFill/>
                          </a:ln>
                          <a:solidFill>
                            <a:schemeClr val="bg2">
                              <a:lumMod val="10000"/>
                            </a:schemeClr>
                          </a:solidFill>
                          <a:effectLst/>
                          <a:latin typeface="Arial" pitchFamily="34" charset="0"/>
                          <a:ea typeface="MS Mincho" pitchFamily="49" charset="-128"/>
                        </a:rPr>
                        <a:t>Item</a:t>
                      </a:r>
                      <a:endParaRPr kumimoji="0" lang="en-US" altLang="ja-JP" sz="2000" b="1" i="0" u="none" strike="noStrike" cap="none" normalizeH="0" baseline="0" dirty="0">
                        <a:ln>
                          <a:noFill/>
                        </a:ln>
                        <a:solidFill>
                          <a:schemeClr val="bg2">
                            <a:lumMod val="10000"/>
                          </a:schemeClr>
                        </a:solidFill>
                        <a:effectLst/>
                        <a:latin typeface="Arial" pitchFamily="34" charset="0"/>
                        <a:ea typeface="MS PGothic" pitchFamily="34" charset="-128"/>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rPr>
                        <a:t>Weight</a:t>
                      </a:r>
                      <a:endParaRPr kumimoji="0" lang="en-US" altLang="ja-JP" sz="2000" b="1" i="0" u="none" strike="noStrike" cap="none" normalizeH="0" baseline="0">
                        <a:ln>
                          <a:noFill/>
                        </a:ln>
                        <a:solidFill>
                          <a:schemeClr val="bg2">
                            <a:lumMod val="10000"/>
                          </a:schemeClr>
                        </a:solidFill>
                        <a:effectLst/>
                        <a:latin typeface="Arial" pitchFamily="34" charset="0"/>
                        <a:ea typeface="MS PGothic" pitchFamily="34" charset="-128"/>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rPr>
                        <a:t>Value</a:t>
                      </a:r>
                      <a:endParaRPr kumimoji="0" lang="en-US" altLang="ja-JP" sz="2000" b="1" i="0" u="none" strike="noStrike" cap="none" normalizeH="0" baseline="0">
                        <a:ln>
                          <a:noFill/>
                        </a:ln>
                        <a:solidFill>
                          <a:schemeClr val="bg2">
                            <a:lumMod val="10000"/>
                          </a:schemeClr>
                        </a:solidFill>
                        <a:effectLst/>
                        <a:latin typeface="Arial" pitchFamily="34" charset="0"/>
                        <a:ea typeface="MS PGothic" pitchFamily="34" charset="-128"/>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id-ID" sz="2000" b="1" i="0" u="none" strike="noStrike" cap="none" normalizeH="0" baseline="0">
                        <a:ln>
                          <a:noFill/>
                        </a:ln>
                        <a:solidFill>
                          <a:schemeClr val="bg2">
                            <a:lumMod val="10000"/>
                          </a:schemeClr>
                        </a:solidFill>
                        <a:effectLst/>
                        <a:latin typeface="Arial" pitchFamily="34" charset="0"/>
                      </a:endParaRPr>
                    </a:p>
                  </a:txBody>
                  <a:tcPr marL="182880" marR="182880" marT="91430" marB="9143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rPr>
                        <a:t>Item</a:t>
                      </a:r>
                      <a:endParaRPr kumimoji="0" lang="en-US" altLang="ja-JP" sz="2000" b="1" i="0" u="none" strike="noStrike" cap="none" normalizeH="0" baseline="0">
                        <a:ln>
                          <a:noFill/>
                        </a:ln>
                        <a:solidFill>
                          <a:schemeClr val="bg2">
                            <a:lumMod val="10000"/>
                          </a:schemeClr>
                        </a:solidFill>
                        <a:effectLst/>
                        <a:latin typeface="Arial" pitchFamily="34" charset="0"/>
                        <a:ea typeface="MS PGothic" pitchFamily="34" charset="-128"/>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rPr>
                        <a:t>Weight</a:t>
                      </a:r>
                      <a:endParaRPr kumimoji="0" lang="en-US" altLang="ja-JP" sz="2000" b="1" i="0" u="none" strike="noStrike" cap="none" normalizeH="0" baseline="0">
                        <a:ln>
                          <a:noFill/>
                        </a:ln>
                        <a:solidFill>
                          <a:schemeClr val="bg2">
                            <a:lumMod val="10000"/>
                          </a:schemeClr>
                        </a:solidFill>
                        <a:effectLst/>
                        <a:latin typeface="Arial" pitchFamily="34" charset="0"/>
                        <a:ea typeface="MS PGothic" pitchFamily="34" charset="-128"/>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dirty="0">
                          <a:ln>
                            <a:noFill/>
                          </a:ln>
                          <a:solidFill>
                            <a:schemeClr val="bg2">
                              <a:lumMod val="10000"/>
                            </a:schemeClr>
                          </a:solidFill>
                          <a:effectLst/>
                          <a:latin typeface="Arial" pitchFamily="34" charset="0"/>
                          <a:ea typeface="MS Mincho" pitchFamily="49" charset="-128"/>
                        </a:rPr>
                        <a:t>Value</a:t>
                      </a:r>
                      <a:endParaRPr kumimoji="0" lang="en-US" altLang="ja-JP" sz="2000" b="1" i="0" u="none" strike="noStrike" cap="none" normalizeH="0" baseline="0" dirty="0">
                        <a:ln>
                          <a:noFill/>
                        </a:ln>
                        <a:solidFill>
                          <a:schemeClr val="bg2">
                            <a:lumMod val="10000"/>
                          </a:schemeClr>
                        </a:solidFill>
                        <a:effectLst/>
                        <a:latin typeface="Arial" pitchFamily="34" charset="0"/>
                        <a:ea typeface="MS PGothic" pitchFamily="34" charset="-128"/>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FF"/>
                    </a:solidFill>
                  </a:tcPr>
                </a:tc>
                <a:extLst>
                  <a:ext uri="{0D108BD9-81ED-4DB2-BD59-A6C34878D82A}">
                    <a16:rowId xmlns:a16="http://schemas.microsoft.com/office/drawing/2014/main" val="10000"/>
                  </a:ext>
                </a:extLst>
              </a:tr>
              <a:tr h="48766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0</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0</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id-ID" sz="2000" b="1" i="0" u="none" strike="noStrike" cap="none" normalizeH="0" baseline="0">
                        <a:ln>
                          <a:noFill/>
                        </a:ln>
                        <a:solidFill>
                          <a:schemeClr val="bg2">
                            <a:lumMod val="10000"/>
                          </a:schemeClr>
                        </a:solidFill>
                        <a:effectLst/>
                        <a:latin typeface="Arial" pitchFamily="34"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{A,B,C}</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19</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8075</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766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{A}</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7</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2975</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id-ID" sz="2000" b="1" i="0" u="none" strike="noStrike" cap="none" normalizeH="0" baseline="0">
                        <a:ln>
                          <a:noFill/>
                        </a:ln>
                        <a:solidFill>
                          <a:schemeClr val="bg2">
                            <a:lumMod val="10000"/>
                          </a:schemeClr>
                        </a:solidFill>
                        <a:effectLst/>
                        <a:latin typeface="Arial" pitchFamily="34"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{A,B,D}</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12</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5045</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766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{B}</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3</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1230</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id-ID" sz="2000" b="1" i="0" u="none" strike="noStrike" cap="none" normalizeH="0" baseline="0">
                        <a:ln>
                          <a:noFill/>
                        </a:ln>
                        <a:solidFill>
                          <a:schemeClr val="bg2">
                            <a:lumMod val="10000"/>
                          </a:schemeClr>
                        </a:solidFill>
                        <a:effectLst/>
                        <a:latin typeface="Arial" pitchFamily="34"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{A,B,E}</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dirty="0">
                          <a:ln>
                            <a:noFill/>
                          </a:ln>
                          <a:solidFill>
                            <a:schemeClr val="bg2">
                              <a:lumMod val="10000"/>
                            </a:schemeClr>
                          </a:solidFill>
                          <a:effectLst/>
                          <a:latin typeface="Courier New" pitchFamily="49" charset="0"/>
                          <a:ea typeface="MS Mincho" pitchFamily="49" charset="-128"/>
                          <a:cs typeface="Courier New" pitchFamily="49" charset="0"/>
                        </a:rPr>
                        <a:t>15</a:t>
                      </a:r>
                      <a:endParaRPr kumimoji="0" lang="en-US" altLang="ja-JP" sz="2000" b="1" i="0" u="none" strike="noStrike" cap="none" normalizeH="0" baseline="0" dirty="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6455</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766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{C}</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9</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3870</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id-ID" sz="2000" b="1" i="0" u="none" strike="noStrike" cap="none" normalizeH="0" baseline="0">
                        <a:ln>
                          <a:noFill/>
                        </a:ln>
                        <a:solidFill>
                          <a:schemeClr val="bg2">
                            <a:lumMod val="10000"/>
                          </a:schemeClr>
                        </a:solidFill>
                        <a:effectLst/>
                        <a:latin typeface="Arial" pitchFamily="34"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{A,C,D}</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18</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7685</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8766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{D}</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2</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840</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id-ID" sz="2000" b="1" i="0" u="none" strike="noStrike" cap="none" normalizeH="0" baseline="0">
                        <a:ln>
                          <a:noFill/>
                        </a:ln>
                        <a:solidFill>
                          <a:schemeClr val="bg2">
                            <a:lumMod val="10000"/>
                          </a:schemeClr>
                        </a:solidFill>
                        <a:effectLst/>
                        <a:latin typeface="Arial" pitchFamily="34"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{A,C,E}</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21</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dirty="0">
                          <a:ln>
                            <a:noFill/>
                          </a:ln>
                          <a:solidFill>
                            <a:schemeClr val="bg2">
                              <a:lumMod val="10000"/>
                            </a:schemeClr>
                          </a:solidFill>
                          <a:effectLst/>
                          <a:latin typeface="Courier New" pitchFamily="49" charset="0"/>
                          <a:ea typeface="MS Mincho" pitchFamily="49" charset="-128"/>
                          <a:cs typeface="Courier New" pitchFamily="49" charset="0"/>
                        </a:rPr>
                        <a:t>9095</a:t>
                      </a:r>
                      <a:endParaRPr kumimoji="0" lang="en-US" altLang="ja-JP" sz="2000" b="1" i="0" u="none" strike="noStrike" cap="none" normalizeH="0" baseline="0" dirty="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CC"/>
                    </a:solidFill>
                  </a:tcPr>
                </a:tc>
                <a:extLst>
                  <a:ext uri="{0D108BD9-81ED-4DB2-BD59-A6C34878D82A}">
                    <a16:rowId xmlns:a16="http://schemas.microsoft.com/office/drawing/2014/main" val="10005"/>
                  </a:ext>
                </a:extLst>
              </a:tr>
              <a:tr h="48766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{E}</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5</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2250</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id-ID" sz="2000" b="1" i="0" u="none" strike="noStrike" cap="none" normalizeH="0" baseline="0">
                        <a:ln>
                          <a:noFill/>
                        </a:ln>
                        <a:solidFill>
                          <a:schemeClr val="bg2">
                            <a:lumMod val="10000"/>
                          </a:schemeClr>
                        </a:solidFill>
                        <a:effectLst/>
                        <a:latin typeface="Arial" pitchFamily="34"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{A,D,E}</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14</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6065</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8766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{A,B}</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10</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4205</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id-ID" sz="2000" b="1" i="0" u="none" strike="noStrike" cap="none" normalizeH="0" baseline="0">
                        <a:ln>
                          <a:noFill/>
                        </a:ln>
                        <a:solidFill>
                          <a:schemeClr val="bg2">
                            <a:lumMod val="10000"/>
                          </a:schemeClr>
                        </a:solidFill>
                        <a:effectLst/>
                        <a:latin typeface="Arial" pitchFamily="34"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{B,C,D}</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14</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5940</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8766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{A,C}</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16</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6845</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id-ID" sz="2000" b="1" i="0" u="none" strike="noStrike" cap="none" normalizeH="0" baseline="0">
                        <a:ln>
                          <a:noFill/>
                        </a:ln>
                        <a:solidFill>
                          <a:schemeClr val="bg2">
                            <a:lumMod val="10000"/>
                          </a:schemeClr>
                        </a:solidFill>
                        <a:effectLst/>
                        <a:latin typeface="Arial" pitchFamily="34"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{B,C,E}</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17</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7350</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8766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{A,D}</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9</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3815</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id-ID" sz="2000" b="1" i="0" u="none" strike="noStrike" cap="none" normalizeH="0" baseline="0">
                        <a:ln>
                          <a:noFill/>
                        </a:ln>
                        <a:solidFill>
                          <a:schemeClr val="bg2">
                            <a:lumMod val="10000"/>
                          </a:schemeClr>
                        </a:solidFill>
                        <a:effectLst/>
                        <a:latin typeface="Arial" pitchFamily="34"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{B,D,E}</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10</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4320</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8766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{A,E}</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12</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5225</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id-ID" sz="2000" b="1" i="0" u="none" strike="noStrike" cap="none" normalizeH="0" baseline="0">
                        <a:ln>
                          <a:noFill/>
                        </a:ln>
                        <a:solidFill>
                          <a:schemeClr val="bg2">
                            <a:lumMod val="10000"/>
                          </a:schemeClr>
                        </a:solidFill>
                        <a:effectLst/>
                        <a:latin typeface="Arial" pitchFamily="34"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{C,D,E}</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16</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6960</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48766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{B,C}</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12</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5100</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id-ID" sz="2000" b="1" i="0" u="none" strike="noStrike" cap="none" normalizeH="0" baseline="0">
                        <a:ln>
                          <a:noFill/>
                        </a:ln>
                        <a:solidFill>
                          <a:schemeClr val="bg2">
                            <a:lumMod val="10000"/>
                          </a:schemeClr>
                        </a:solidFill>
                        <a:effectLst/>
                        <a:latin typeface="Arial" pitchFamily="34"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{A,B,C,D}</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21</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8915</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CC"/>
                    </a:solidFill>
                  </a:tcPr>
                </a:tc>
                <a:extLst>
                  <a:ext uri="{0D108BD9-81ED-4DB2-BD59-A6C34878D82A}">
                    <a16:rowId xmlns:a16="http://schemas.microsoft.com/office/drawing/2014/main" val="10011"/>
                  </a:ext>
                </a:extLst>
              </a:tr>
              <a:tr h="48766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{B,D}</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5</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2070</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id-ID" sz="2000" b="1" i="0" u="none" strike="noStrike" cap="none" normalizeH="0" baseline="0">
                        <a:ln>
                          <a:noFill/>
                        </a:ln>
                        <a:solidFill>
                          <a:schemeClr val="bg2">
                            <a:lumMod val="10000"/>
                          </a:schemeClr>
                        </a:solidFill>
                        <a:effectLst/>
                        <a:latin typeface="Arial" pitchFamily="34"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{A,B,C,E}</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24</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10325</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CC"/>
                    </a:solidFill>
                  </a:tcPr>
                </a:tc>
                <a:extLst>
                  <a:ext uri="{0D108BD9-81ED-4DB2-BD59-A6C34878D82A}">
                    <a16:rowId xmlns:a16="http://schemas.microsoft.com/office/drawing/2014/main" val="10012"/>
                  </a:ext>
                </a:extLst>
              </a:tr>
              <a:tr h="48766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{B,E}</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8</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3480</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id-ID" sz="2000" b="1" i="0" u="none" strike="noStrike" cap="none" normalizeH="0" baseline="0">
                        <a:ln>
                          <a:noFill/>
                        </a:ln>
                        <a:solidFill>
                          <a:schemeClr val="bg2">
                            <a:lumMod val="10000"/>
                          </a:schemeClr>
                        </a:solidFill>
                        <a:effectLst/>
                        <a:latin typeface="Arial" pitchFamily="34"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{A,B,D,E}</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17</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7295</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48766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{C,D}</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11</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4710</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id-ID" sz="2000" b="1" i="0" u="none" strike="noStrike" cap="none" normalizeH="0" baseline="0">
                        <a:ln>
                          <a:noFill/>
                        </a:ln>
                        <a:solidFill>
                          <a:schemeClr val="bg2">
                            <a:lumMod val="10000"/>
                          </a:schemeClr>
                        </a:solidFill>
                        <a:effectLst/>
                        <a:latin typeface="Arial" pitchFamily="34"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{A,C,D,E}</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23</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9935</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CC"/>
                    </a:solidFill>
                  </a:tcPr>
                </a:tc>
                <a:extLst>
                  <a:ext uri="{0D108BD9-81ED-4DB2-BD59-A6C34878D82A}">
                    <a16:rowId xmlns:a16="http://schemas.microsoft.com/office/drawing/2014/main" val="10014"/>
                  </a:ext>
                </a:extLst>
              </a:tr>
              <a:tr h="48766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{C,E}</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14</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6120</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id-ID" sz="2000" b="1" i="0" u="none" strike="noStrike" cap="none" normalizeH="0" baseline="0">
                        <a:ln>
                          <a:noFill/>
                        </a:ln>
                        <a:solidFill>
                          <a:schemeClr val="bg2">
                            <a:lumMod val="10000"/>
                          </a:schemeClr>
                        </a:solidFill>
                        <a:effectLst/>
                        <a:latin typeface="Arial" pitchFamily="34"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{B,C,D,E}</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19</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8190</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FF00"/>
                    </a:solidFill>
                  </a:tcPr>
                </a:tc>
                <a:extLst>
                  <a:ext uri="{0D108BD9-81ED-4DB2-BD59-A6C34878D82A}">
                    <a16:rowId xmlns:a16="http://schemas.microsoft.com/office/drawing/2014/main" val="10015"/>
                  </a:ext>
                </a:extLst>
              </a:tr>
              <a:tr h="48766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{D,E}</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7</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3090</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id-ID" sz="2000" b="1" i="0" u="none" strike="noStrike" cap="none" normalizeH="0" baseline="0">
                        <a:ln>
                          <a:noFill/>
                        </a:ln>
                        <a:solidFill>
                          <a:schemeClr val="bg2">
                            <a:lumMod val="10000"/>
                          </a:schemeClr>
                        </a:solidFill>
                        <a:effectLst/>
                        <a:latin typeface="Arial" pitchFamily="34"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{A,B,C,D,E}</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a:ln>
                            <a:noFill/>
                          </a:ln>
                          <a:solidFill>
                            <a:schemeClr val="bg2">
                              <a:lumMod val="10000"/>
                            </a:schemeClr>
                          </a:solidFill>
                          <a:effectLst/>
                          <a:latin typeface="Courier New" pitchFamily="49" charset="0"/>
                          <a:ea typeface="MS Mincho" pitchFamily="49" charset="-128"/>
                          <a:cs typeface="Courier New" pitchFamily="49" charset="0"/>
                        </a:rPr>
                        <a:t>27</a:t>
                      </a:r>
                      <a:endParaRPr kumimoji="0" lang="en-US" altLang="ja-JP" sz="2000" b="1" i="0" u="none" strike="noStrike" cap="none" normalizeH="0" baseline="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000" b="1" i="0" u="none" strike="noStrike" cap="none" normalizeH="0" baseline="0" dirty="0">
                          <a:ln>
                            <a:noFill/>
                          </a:ln>
                          <a:solidFill>
                            <a:schemeClr val="bg2">
                              <a:lumMod val="10000"/>
                            </a:schemeClr>
                          </a:solidFill>
                          <a:effectLst/>
                          <a:latin typeface="Courier New" pitchFamily="49" charset="0"/>
                          <a:ea typeface="MS Mincho" pitchFamily="49" charset="-128"/>
                          <a:cs typeface="Courier New" pitchFamily="49" charset="0"/>
                        </a:rPr>
                        <a:t>11165</a:t>
                      </a:r>
                      <a:endParaRPr kumimoji="0" lang="en-US" altLang="ja-JP" sz="2000" b="1" i="0" u="none" strike="noStrike" cap="none" normalizeH="0" baseline="0" dirty="0">
                        <a:ln>
                          <a:noFill/>
                        </a:ln>
                        <a:solidFill>
                          <a:schemeClr val="bg2">
                            <a:lumMod val="10000"/>
                          </a:schemeClr>
                        </a:solidFill>
                        <a:effectLst/>
                        <a:latin typeface="Arial" pitchFamily="34" charset="0"/>
                        <a:ea typeface="MS Mincho" pitchFamily="49" charset="-128"/>
                        <a:cs typeface="Courier New" pitchFamily="49" charset="0"/>
                      </a:endParaRPr>
                    </a:p>
                  </a:txBody>
                  <a:tcPr marL="182880" marR="182880" marT="91430" marB="9143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99CC"/>
                    </a:solidFill>
                  </a:tcPr>
                </a:tc>
                <a:extLst>
                  <a:ext uri="{0D108BD9-81ED-4DB2-BD59-A6C34878D82A}">
                    <a16:rowId xmlns:a16="http://schemas.microsoft.com/office/drawing/2014/main" val="10016"/>
                  </a:ext>
                </a:extLst>
              </a:tr>
            </a:tbl>
          </a:graphicData>
        </a:graphic>
      </p:graphicFrame>
      <p:sp>
        <p:nvSpPr>
          <p:cNvPr id="9218" name="Date Placeholder 4"/>
          <p:cNvSpPr>
            <a:spLocks noGrp="1"/>
          </p:cNvSpPr>
          <p:nvPr>
            <p:ph type="dt" sz="quarter" idx="4294967295"/>
          </p:nvPr>
        </p:nvSpPr>
        <p:spPr>
          <a:xfrm>
            <a:off x="0" y="0"/>
            <a:ext cx="0" cy="0"/>
          </a:xfrm>
          <a:noFill/>
          <a:ln>
            <a:miter lim="800000"/>
            <a:headEnd/>
            <a:tailEnd/>
          </a:ln>
        </p:spPr>
        <p:txBody>
          <a:bodyPr/>
          <a:lstStyle/>
          <a:p>
            <a:r>
              <a:rPr lang="en-US">
                <a:latin typeface="Interstate"/>
              </a:rPr>
              <a:t>Bina Nusantara</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normAutofit fontScale="90000"/>
          </a:bodyPr>
          <a:lstStyle/>
          <a:p>
            <a:pPr eaLnBrk="1" hangingPunct="1"/>
            <a:r>
              <a:rPr lang="en-US" dirty="0"/>
              <a:t>Fractional knapsack</a:t>
            </a:r>
          </a:p>
        </p:txBody>
      </p:sp>
      <p:sp>
        <p:nvSpPr>
          <p:cNvPr id="10244" name="Rectangle 3"/>
          <p:cNvSpPr>
            <a:spLocks noGrp="1" noChangeArrowheads="1"/>
          </p:cNvSpPr>
          <p:nvPr>
            <p:ph type="body" sz="quarter" idx="10"/>
          </p:nvPr>
        </p:nvSpPr>
        <p:spPr/>
        <p:txBody>
          <a:bodyPr>
            <a:normAutofit/>
          </a:bodyPr>
          <a:lstStyle/>
          <a:p>
            <a:pPr eaLnBrk="1" hangingPunct="1">
              <a:lnSpc>
                <a:spcPct val="80000"/>
              </a:lnSpc>
            </a:pPr>
            <a:r>
              <a:rPr lang="en-US" dirty="0"/>
              <a:t>SOLUTION</a:t>
            </a:r>
            <a:endParaRPr lang="en-US" sz="3200" dirty="0"/>
          </a:p>
        </p:txBody>
      </p:sp>
      <p:sp>
        <p:nvSpPr>
          <p:cNvPr id="2" name="Content Placeholder 1">
            <a:extLst>
              <a:ext uri="{FF2B5EF4-FFF2-40B4-BE49-F238E27FC236}">
                <a16:creationId xmlns:a16="http://schemas.microsoft.com/office/drawing/2014/main" id="{8772AF57-D2D6-74EA-F7CE-A42A9C63903D}"/>
              </a:ext>
            </a:extLst>
          </p:cNvPr>
          <p:cNvSpPr>
            <a:spLocks noGrp="1"/>
          </p:cNvSpPr>
          <p:nvPr>
            <p:ph sz="quarter" idx="11"/>
          </p:nvPr>
        </p:nvSpPr>
        <p:spPr/>
        <p:txBody>
          <a:bodyPr>
            <a:normAutofit fontScale="92500" lnSpcReduction="10000"/>
          </a:bodyPr>
          <a:lstStyle/>
          <a:p>
            <a:pPr eaLnBrk="1" hangingPunct="1">
              <a:lnSpc>
                <a:spcPct val="80000"/>
              </a:lnSpc>
            </a:pPr>
            <a:r>
              <a:rPr lang="en-US" sz="3600" dirty="0"/>
              <a:t>0/1 Knapsack Problem</a:t>
            </a:r>
          </a:p>
          <a:p>
            <a:pPr lvl="1" eaLnBrk="1" hangingPunct="1">
              <a:lnSpc>
                <a:spcPct val="80000"/>
              </a:lnSpc>
            </a:pPr>
            <a:r>
              <a:rPr lang="en-US" sz="3200" dirty="0"/>
              <a:t>Can not be solved by Greedy Method</a:t>
            </a:r>
          </a:p>
          <a:p>
            <a:pPr lvl="1" eaLnBrk="1" hangingPunct="1">
              <a:lnSpc>
                <a:spcPct val="80000"/>
              </a:lnSpc>
            </a:pPr>
            <a:r>
              <a:rPr lang="en-US" sz="3200" dirty="0"/>
              <a:t>Why?</a:t>
            </a:r>
          </a:p>
          <a:p>
            <a:pPr lvl="1" eaLnBrk="1" hangingPunct="1">
              <a:lnSpc>
                <a:spcPct val="80000"/>
              </a:lnSpc>
            </a:pPr>
            <a:endParaRPr lang="en-US" sz="3600" dirty="0"/>
          </a:p>
          <a:p>
            <a:pPr eaLnBrk="1" hangingPunct="1">
              <a:lnSpc>
                <a:spcPct val="80000"/>
              </a:lnSpc>
            </a:pPr>
            <a:r>
              <a:rPr lang="en-US" sz="3600" dirty="0"/>
              <a:t>Unbounded Knapsack Problem</a:t>
            </a:r>
          </a:p>
          <a:p>
            <a:pPr lvl="1" eaLnBrk="1" hangingPunct="1">
              <a:lnSpc>
                <a:spcPct val="80000"/>
              </a:lnSpc>
            </a:pPr>
            <a:r>
              <a:rPr lang="en-US" sz="3200" dirty="0"/>
              <a:t>Can be solved by Greedy Method.</a:t>
            </a:r>
          </a:p>
          <a:p>
            <a:pPr lvl="1" eaLnBrk="1" hangingPunct="1">
              <a:lnSpc>
                <a:spcPct val="80000"/>
              </a:lnSpc>
            </a:pPr>
            <a:r>
              <a:rPr lang="en-US" sz="3200" dirty="0"/>
              <a:t>Calculate the value per kg.</a:t>
            </a:r>
          </a:p>
          <a:p>
            <a:pPr lvl="1" eaLnBrk="1" hangingPunct="1">
              <a:lnSpc>
                <a:spcPct val="80000"/>
              </a:lnSpc>
            </a:pPr>
            <a:r>
              <a:rPr lang="en-US" sz="3200" dirty="0"/>
              <a:t>Take the highest value.</a:t>
            </a:r>
          </a:p>
          <a:p>
            <a:pPr lvl="1" eaLnBrk="1" hangingPunct="1">
              <a:lnSpc>
                <a:spcPct val="80000"/>
              </a:lnSpc>
            </a:pPr>
            <a:r>
              <a:rPr lang="en-US" sz="3200" dirty="0"/>
              <a:t>Take the item with the highest value as much as possible (note the limit on the weight and the amount of availability of goods).</a:t>
            </a:r>
          </a:p>
          <a:p>
            <a:pPr lvl="1" eaLnBrk="1" hangingPunct="1">
              <a:lnSpc>
                <a:spcPct val="80000"/>
              </a:lnSpc>
            </a:pPr>
            <a:r>
              <a:rPr lang="en-US" sz="3200" dirty="0"/>
              <a:t>If there are remaining weight, use of goods with the highest value and so on.</a:t>
            </a:r>
          </a:p>
          <a:p>
            <a:pPr lvl="1" eaLnBrk="1" hangingPunct="1">
              <a:lnSpc>
                <a:spcPct val="80000"/>
              </a:lnSpc>
            </a:pPr>
            <a:r>
              <a:rPr lang="en-US" sz="3200" dirty="0"/>
              <a:t>Calculate the complexity of the algorithm!</a:t>
            </a:r>
          </a:p>
          <a:p>
            <a:pPr lvl="1" eaLnBrk="1" hangingPunct="1">
              <a:lnSpc>
                <a:spcPct val="80000"/>
              </a:lnSpc>
            </a:pPr>
            <a:endParaRPr lang="en-US" sz="3600" dirty="0"/>
          </a:p>
          <a:p>
            <a:pPr eaLnBrk="1" hangingPunct="1">
              <a:lnSpc>
                <a:spcPct val="80000"/>
              </a:lnSpc>
            </a:pPr>
            <a:r>
              <a:rPr lang="en-US" sz="3600" dirty="0"/>
              <a:t>Fractional Unbounded Knapsack Problem</a:t>
            </a:r>
          </a:p>
          <a:p>
            <a:pPr lvl="1" eaLnBrk="1" hangingPunct="1">
              <a:lnSpc>
                <a:spcPct val="80000"/>
              </a:lnSpc>
            </a:pPr>
            <a:r>
              <a:rPr lang="en-US" sz="3200" dirty="0"/>
              <a:t>Can be solved by Greedy Method</a:t>
            </a:r>
          </a:p>
          <a:p>
            <a:pPr lvl="1" eaLnBrk="1" hangingPunct="1">
              <a:lnSpc>
                <a:spcPct val="80000"/>
              </a:lnSpc>
            </a:pPr>
            <a:r>
              <a:rPr lang="en-US" sz="3200" dirty="0"/>
              <a:t>Calculate the value per kg.</a:t>
            </a:r>
          </a:p>
          <a:p>
            <a:pPr lvl="1" eaLnBrk="1" hangingPunct="1">
              <a:lnSpc>
                <a:spcPct val="80000"/>
              </a:lnSpc>
            </a:pPr>
            <a:r>
              <a:rPr lang="en-US" sz="3200" dirty="0"/>
              <a:t>Take the highest value.</a:t>
            </a:r>
          </a:p>
          <a:p>
            <a:pPr lvl="1" eaLnBrk="1" hangingPunct="1">
              <a:lnSpc>
                <a:spcPct val="80000"/>
              </a:lnSpc>
            </a:pPr>
            <a:r>
              <a:rPr lang="en-US" sz="3200" dirty="0"/>
              <a:t>Enter the item with the highest value as much as possible (note the limit on the weight and the amount of availability of goods).</a:t>
            </a:r>
          </a:p>
          <a:p>
            <a:pPr lvl="1" eaLnBrk="1" hangingPunct="1">
              <a:lnSpc>
                <a:spcPct val="80000"/>
              </a:lnSpc>
            </a:pPr>
            <a:r>
              <a:rPr lang="en-US" sz="3200" dirty="0"/>
              <a:t>Calculate the complexity of the algorithm!</a:t>
            </a:r>
          </a:p>
          <a:p>
            <a:endParaRPr lang="en-US" dirty="0"/>
          </a:p>
        </p:txBody>
      </p:sp>
      <p:sp>
        <p:nvSpPr>
          <p:cNvPr id="10242" name="Date Placeholder 3"/>
          <p:cNvSpPr>
            <a:spLocks noGrp="1"/>
          </p:cNvSpPr>
          <p:nvPr>
            <p:ph type="dt" sz="quarter" idx="4294967295"/>
          </p:nvPr>
        </p:nvSpPr>
        <p:spPr>
          <a:xfrm>
            <a:off x="0" y="0"/>
            <a:ext cx="0" cy="0"/>
          </a:xfrm>
          <a:noFill/>
          <a:ln>
            <a:miter lim="800000"/>
            <a:headEnd/>
            <a:tailEnd/>
          </a:ln>
        </p:spPr>
        <p:txBody>
          <a:bodyPr/>
          <a:lstStyle/>
          <a:p>
            <a:r>
              <a:rPr lang="en-US">
                <a:latin typeface="Interstate"/>
              </a:rPr>
              <a:t>Bina Nusantara</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normAutofit fontScale="90000"/>
          </a:bodyPr>
          <a:lstStyle/>
          <a:p>
            <a:pPr eaLnBrk="1" hangingPunct="1"/>
            <a:r>
              <a:rPr lang="en-US" dirty="0"/>
              <a:t>Fractional knapsack</a:t>
            </a:r>
          </a:p>
        </p:txBody>
      </p:sp>
      <p:sp>
        <p:nvSpPr>
          <p:cNvPr id="11268" name="Rectangle 3"/>
          <p:cNvSpPr>
            <a:spLocks noGrp="1" noChangeArrowheads="1"/>
          </p:cNvSpPr>
          <p:nvPr>
            <p:ph type="body" sz="quarter" idx="10"/>
          </p:nvPr>
        </p:nvSpPr>
        <p:spPr/>
        <p:txBody>
          <a:bodyPr>
            <a:normAutofit/>
          </a:bodyPr>
          <a:lstStyle/>
          <a:p>
            <a:pPr eaLnBrk="1" hangingPunct="1">
              <a:lnSpc>
                <a:spcPct val="80000"/>
              </a:lnSpc>
            </a:pPr>
            <a:r>
              <a:rPr lang="en-US" sz="3600" dirty="0"/>
              <a:t>UNBOUNDED KNAPSACK PROBLEM (1)</a:t>
            </a:r>
            <a:endParaRPr lang="en-US" sz="2800" dirty="0"/>
          </a:p>
        </p:txBody>
      </p:sp>
      <p:sp>
        <p:nvSpPr>
          <p:cNvPr id="2" name="Content Placeholder 1">
            <a:extLst>
              <a:ext uri="{FF2B5EF4-FFF2-40B4-BE49-F238E27FC236}">
                <a16:creationId xmlns:a16="http://schemas.microsoft.com/office/drawing/2014/main" id="{FE514027-7EC1-DF5E-D381-ADD2A8435C98}"/>
              </a:ext>
            </a:extLst>
          </p:cNvPr>
          <p:cNvSpPr>
            <a:spLocks noGrp="1"/>
          </p:cNvSpPr>
          <p:nvPr>
            <p:ph sz="quarter" idx="11"/>
          </p:nvPr>
        </p:nvSpPr>
        <p:spPr/>
        <p:txBody>
          <a:bodyPr>
            <a:normAutofit/>
          </a:bodyPr>
          <a:lstStyle/>
          <a:p>
            <a:pPr eaLnBrk="1" hangingPunct="1">
              <a:lnSpc>
                <a:spcPct val="80000"/>
              </a:lnSpc>
            </a:pPr>
            <a:r>
              <a:rPr lang="en-US" dirty="0"/>
              <a:t>Step 1: calculate the value per kg</a:t>
            </a:r>
          </a:p>
          <a:p>
            <a:pPr lvl="1" eaLnBrk="1" hangingPunct="1">
              <a:lnSpc>
                <a:spcPct val="80000"/>
              </a:lnSpc>
            </a:pPr>
            <a:r>
              <a:rPr lang="en-US" sz="3200" dirty="0"/>
              <a:t>Item A weighing 7 kg, value $2,975 </a:t>
            </a:r>
            <a:r>
              <a:rPr lang="en-US" sz="3200" dirty="0">
                <a:sym typeface="Wingdings" pitchFamily="2" charset="2"/>
              </a:rPr>
              <a:t></a:t>
            </a:r>
            <a:r>
              <a:rPr lang="en-US" sz="3200" dirty="0"/>
              <a:t> value per kg = $425</a:t>
            </a:r>
          </a:p>
          <a:p>
            <a:pPr lvl="1" eaLnBrk="1" hangingPunct="1">
              <a:lnSpc>
                <a:spcPct val="80000"/>
              </a:lnSpc>
            </a:pPr>
            <a:r>
              <a:rPr lang="en-US" sz="3200" dirty="0"/>
              <a:t>Item B weighing 3 kg, value $1230 </a:t>
            </a:r>
            <a:r>
              <a:rPr lang="en-US" sz="3200" dirty="0">
                <a:sym typeface="Wingdings" pitchFamily="2" charset="2"/>
              </a:rPr>
              <a:t> </a:t>
            </a:r>
            <a:r>
              <a:rPr lang="en-US" sz="3200" dirty="0"/>
              <a:t>value per kg = $410</a:t>
            </a:r>
          </a:p>
          <a:p>
            <a:pPr lvl="1" eaLnBrk="1" hangingPunct="1">
              <a:lnSpc>
                <a:spcPct val="80000"/>
              </a:lnSpc>
            </a:pPr>
            <a:r>
              <a:rPr lang="en-US" sz="3200" dirty="0"/>
              <a:t>Item C weighing 9 kg, value $3,870 </a:t>
            </a:r>
            <a:r>
              <a:rPr lang="en-US" sz="3200" dirty="0">
                <a:sym typeface="Wingdings" pitchFamily="2" charset="2"/>
              </a:rPr>
              <a:t> </a:t>
            </a:r>
            <a:r>
              <a:rPr lang="en-US" sz="3200" dirty="0"/>
              <a:t>value per kg = $430</a:t>
            </a:r>
          </a:p>
          <a:p>
            <a:pPr lvl="1" eaLnBrk="1" hangingPunct="1">
              <a:lnSpc>
                <a:spcPct val="80000"/>
              </a:lnSpc>
            </a:pPr>
            <a:r>
              <a:rPr lang="en-US" sz="3200" dirty="0"/>
              <a:t>Item D weighing 2 kg, value $840 </a:t>
            </a:r>
            <a:r>
              <a:rPr lang="en-US" sz="3200" dirty="0">
                <a:sym typeface="Wingdings" pitchFamily="2" charset="2"/>
              </a:rPr>
              <a:t> </a:t>
            </a:r>
            <a:r>
              <a:rPr lang="en-US" sz="3200" dirty="0"/>
              <a:t>value per kg = $420</a:t>
            </a:r>
          </a:p>
          <a:p>
            <a:pPr lvl="1" eaLnBrk="1" hangingPunct="1">
              <a:lnSpc>
                <a:spcPct val="80000"/>
              </a:lnSpc>
            </a:pPr>
            <a:r>
              <a:rPr lang="en-US" sz="3200" dirty="0"/>
              <a:t>Item E weighing 5 kg, value $2250 </a:t>
            </a:r>
            <a:r>
              <a:rPr lang="en-US" sz="3200" dirty="0">
                <a:sym typeface="Wingdings" pitchFamily="2" charset="2"/>
              </a:rPr>
              <a:t> </a:t>
            </a:r>
            <a:r>
              <a:rPr lang="en-US" sz="3200" dirty="0"/>
              <a:t>value per kg = $450</a:t>
            </a:r>
          </a:p>
          <a:p>
            <a:pPr eaLnBrk="1" hangingPunct="1">
              <a:lnSpc>
                <a:spcPct val="80000"/>
              </a:lnSpc>
            </a:pPr>
            <a:endParaRPr lang="en-US" dirty="0"/>
          </a:p>
          <a:p>
            <a:pPr eaLnBrk="1" hangingPunct="1">
              <a:lnSpc>
                <a:spcPct val="80000"/>
              </a:lnSpc>
            </a:pPr>
            <a:r>
              <a:rPr lang="en-US" dirty="0"/>
              <a:t>Step 2: take the highest value</a:t>
            </a:r>
          </a:p>
          <a:p>
            <a:pPr lvl="1" eaLnBrk="1" hangingPunct="1">
              <a:lnSpc>
                <a:spcPct val="80000"/>
              </a:lnSpc>
            </a:pPr>
            <a:r>
              <a:rPr lang="en-US" sz="3200" dirty="0"/>
              <a:t>The highest value is $ 450 per kg, mean item E will be taken.</a:t>
            </a:r>
          </a:p>
          <a:p>
            <a:pPr lvl="1" eaLnBrk="1" hangingPunct="1">
              <a:lnSpc>
                <a:spcPct val="80000"/>
              </a:lnSpc>
            </a:pPr>
            <a:endParaRPr lang="en-US" sz="3600" dirty="0"/>
          </a:p>
          <a:p>
            <a:pPr eaLnBrk="1" hangingPunct="1">
              <a:lnSpc>
                <a:spcPct val="80000"/>
              </a:lnSpc>
            </a:pPr>
            <a:r>
              <a:rPr lang="en-US" dirty="0"/>
              <a:t>Step 3: Take the item with the highest value as much as possible</a:t>
            </a:r>
          </a:p>
          <a:p>
            <a:pPr lvl="1" eaLnBrk="1" hangingPunct="1">
              <a:lnSpc>
                <a:spcPct val="80000"/>
              </a:lnSpc>
            </a:pPr>
            <a:r>
              <a:rPr lang="en-US" sz="3200" dirty="0"/>
              <a:t>Maximum weight that can be taken is 20 kg, item E are very large (unlimited), means that the thief was able to bring home 4 pieces of item E. The gains is 4 x 2250 = $ 9000</a:t>
            </a:r>
          </a:p>
          <a:p>
            <a:pPr eaLnBrk="1" hangingPunct="1">
              <a:lnSpc>
                <a:spcPct val="80000"/>
              </a:lnSpc>
            </a:pPr>
            <a:endParaRPr lang="en-US" dirty="0"/>
          </a:p>
          <a:p>
            <a:pPr eaLnBrk="1" hangingPunct="1">
              <a:lnSpc>
                <a:spcPct val="80000"/>
              </a:lnSpc>
            </a:pPr>
            <a:r>
              <a:rPr lang="en-US" dirty="0"/>
              <a:t>Step 4: if there is residual weight, take the item with second highest value and so on.</a:t>
            </a:r>
          </a:p>
          <a:p>
            <a:pPr lvl="1" eaLnBrk="1" hangingPunct="1">
              <a:lnSpc>
                <a:spcPct val="80000"/>
              </a:lnSpc>
            </a:pPr>
            <a:r>
              <a:rPr lang="en-US" sz="3200" dirty="0"/>
              <a:t>In the above case, there is no rest for 4 pieces of heavy item E already has a total weight of 20 kg, equal to the maximum weight limit.</a:t>
            </a:r>
          </a:p>
        </p:txBody>
      </p:sp>
      <p:sp>
        <p:nvSpPr>
          <p:cNvPr id="11266" name="Date Placeholder 3"/>
          <p:cNvSpPr>
            <a:spLocks noGrp="1"/>
          </p:cNvSpPr>
          <p:nvPr>
            <p:ph type="dt" sz="quarter" idx="4294967295"/>
          </p:nvPr>
        </p:nvSpPr>
        <p:spPr>
          <a:xfrm>
            <a:off x="0" y="0"/>
            <a:ext cx="0" cy="0"/>
          </a:xfrm>
          <a:noFill/>
          <a:ln>
            <a:miter lim="800000"/>
            <a:headEnd/>
            <a:tailEnd/>
          </a:ln>
        </p:spPr>
        <p:txBody>
          <a:bodyPr/>
          <a:lstStyle/>
          <a:p>
            <a:r>
              <a:rPr lang="en-US">
                <a:latin typeface="Interstate"/>
              </a:rPr>
              <a:t>Bina Nusantara</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normAutofit fontScale="90000"/>
          </a:bodyPr>
          <a:lstStyle/>
          <a:p>
            <a:pPr eaLnBrk="1" hangingPunct="1"/>
            <a:r>
              <a:rPr lang="en-US" dirty="0"/>
              <a:t>Fractional knapsack</a:t>
            </a:r>
          </a:p>
        </p:txBody>
      </p:sp>
      <p:sp>
        <p:nvSpPr>
          <p:cNvPr id="12292" name="Rectangle 3"/>
          <p:cNvSpPr>
            <a:spLocks noGrp="1" noChangeArrowheads="1"/>
          </p:cNvSpPr>
          <p:nvPr>
            <p:ph type="body" sz="quarter" idx="10"/>
          </p:nvPr>
        </p:nvSpPr>
        <p:spPr/>
        <p:txBody>
          <a:bodyPr>
            <a:normAutofit/>
          </a:bodyPr>
          <a:lstStyle/>
          <a:p>
            <a:pPr eaLnBrk="1" hangingPunct="1">
              <a:lnSpc>
                <a:spcPct val="80000"/>
              </a:lnSpc>
            </a:pPr>
            <a:r>
              <a:rPr lang="en-US" dirty="0"/>
              <a:t>UNBOUNDED KNAPSACK PROBLEM (2)</a:t>
            </a:r>
            <a:endParaRPr lang="en-US" sz="3200" dirty="0"/>
          </a:p>
        </p:txBody>
      </p:sp>
      <p:sp>
        <p:nvSpPr>
          <p:cNvPr id="2" name="Content Placeholder 1">
            <a:extLst>
              <a:ext uri="{FF2B5EF4-FFF2-40B4-BE49-F238E27FC236}">
                <a16:creationId xmlns:a16="http://schemas.microsoft.com/office/drawing/2014/main" id="{D100059A-6EEB-F902-B193-D1326A736D78}"/>
              </a:ext>
            </a:extLst>
          </p:cNvPr>
          <p:cNvSpPr>
            <a:spLocks noGrp="1"/>
          </p:cNvSpPr>
          <p:nvPr>
            <p:ph sz="quarter" idx="11"/>
          </p:nvPr>
        </p:nvSpPr>
        <p:spPr/>
        <p:txBody>
          <a:bodyPr>
            <a:normAutofit fontScale="92500" lnSpcReduction="10000"/>
          </a:bodyPr>
          <a:lstStyle/>
          <a:p>
            <a:pPr eaLnBrk="1" hangingPunct="1">
              <a:lnSpc>
                <a:spcPct val="80000"/>
              </a:lnSpc>
            </a:pPr>
            <a:r>
              <a:rPr lang="en-US" sz="3200" dirty="0"/>
              <a:t>If maximum weight is changed to 23 kg</a:t>
            </a:r>
            <a:br>
              <a:rPr lang="en-US" sz="3200" dirty="0"/>
            </a:br>
            <a:endParaRPr lang="en-US" sz="3200" dirty="0"/>
          </a:p>
          <a:p>
            <a:pPr eaLnBrk="1" hangingPunct="1">
              <a:lnSpc>
                <a:spcPct val="80000"/>
              </a:lnSpc>
            </a:pPr>
            <a:r>
              <a:rPr lang="en-US" sz="3200" dirty="0"/>
              <a:t>Step 1: calculate the value per kg</a:t>
            </a:r>
          </a:p>
          <a:p>
            <a:pPr lvl="1" eaLnBrk="1" hangingPunct="1">
              <a:lnSpc>
                <a:spcPct val="80000"/>
              </a:lnSpc>
            </a:pPr>
            <a:r>
              <a:rPr lang="en-US" sz="2400" dirty="0"/>
              <a:t>Item A weighing 7 kg, value $2,975 </a:t>
            </a:r>
            <a:r>
              <a:rPr lang="en-US" sz="2400" dirty="0">
                <a:sym typeface="Wingdings" pitchFamily="2" charset="2"/>
              </a:rPr>
              <a:t></a:t>
            </a:r>
            <a:r>
              <a:rPr lang="en-US" sz="2400" dirty="0"/>
              <a:t> value per kg = $425</a:t>
            </a:r>
          </a:p>
          <a:p>
            <a:pPr lvl="1" eaLnBrk="1" hangingPunct="1">
              <a:lnSpc>
                <a:spcPct val="80000"/>
              </a:lnSpc>
            </a:pPr>
            <a:r>
              <a:rPr lang="en-US" sz="2400" dirty="0"/>
              <a:t>Item B weighing 3 kg, value $1230 </a:t>
            </a:r>
            <a:r>
              <a:rPr lang="en-US" sz="2400" dirty="0">
                <a:sym typeface="Wingdings" pitchFamily="2" charset="2"/>
              </a:rPr>
              <a:t> </a:t>
            </a:r>
            <a:r>
              <a:rPr lang="en-US" sz="2400" dirty="0"/>
              <a:t>value per kg = $410</a:t>
            </a:r>
          </a:p>
          <a:p>
            <a:pPr lvl="1" eaLnBrk="1" hangingPunct="1">
              <a:lnSpc>
                <a:spcPct val="80000"/>
              </a:lnSpc>
            </a:pPr>
            <a:r>
              <a:rPr lang="en-US" sz="2400" dirty="0"/>
              <a:t>Item C weighing 9 kg, value $3,870 </a:t>
            </a:r>
            <a:r>
              <a:rPr lang="en-US" sz="2400" dirty="0">
                <a:sym typeface="Wingdings" pitchFamily="2" charset="2"/>
              </a:rPr>
              <a:t> </a:t>
            </a:r>
            <a:r>
              <a:rPr lang="en-US" sz="2400" dirty="0"/>
              <a:t>value per kg = $430</a:t>
            </a:r>
          </a:p>
          <a:p>
            <a:pPr lvl="1" eaLnBrk="1" hangingPunct="1">
              <a:lnSpc>
                <a:spcPct val="80000"/>
              </a:lnSpc>
            </a:pPr>
            <a:r>
              <a:rPr lang="en-US" sz="2400" dirty="0"/>
              <a:t>Item D weighing 2 kg, value $840 </a:t>
            </a:r>
            <a:r>
              <a:rPr lang="en-US" sz="2400" dirty="0">
                <a:sym typeface="Wingdings" pitchFamily="2" charset="2"/>
              </a:rPr>
              <a:t> </a:t>
            </a:r>
            <a:r>
              <a:rPr lang="en-US" sz="2400" dirty="0"/>
              <a:t>value per kg = $420</a:t>
            </a:r>
          </a:p>
          <a:p>
            <a:pPr lvl="1" eaLnBrk="1" hangingPunct="1">
              <a:lnSpc>
                <a:spcPct val="80000"/>
              </a:lnSpc>
            </a:pPr>
            <a:r>
              <a:rPr lang="en-US" sz="2400" dirty="0"/>
              <a:t>Item E weighing 5 kg, value $2250 </a:t>
            </a:r>
            <a:r>
              <a:rPr lang="en-US" sz="2400" dirty="0">
                <a:sym typeface="Wingdings" pitchFamily="2" charset="2"/>
              </a:rPr>
              <a:t> </a:t>
            </a:r>
            <a:r>
              <a:rPr lang="en-US" sz="2400" dirty="0"/>
              <a:t>value per kg = $450</a:t>
            </a:r>
          </a:p>
          <a:p>
            <a:pPr eaLnBrk="1" hangingPunct="1">
              <a:lnSpc>
                <a:spcPct val="80000"/>
              </a:lnSpc>
            </a:pPr>
            <a:endParaRPr lang="en-US" sz="3200" dirty="0"/>
          </a:p>
          <a:p>
            <a:pPr eaLnBrk="1" hangingPunct="1">
              <a:lnSpc>
                <a:spcPct val="80000"/>
              </a:lnSpc>
            </a:pPr>
            <a:r>
              <a:rPr lang="en-US" sz="3200" dirty="0"/>
              <a:t>Step 2: take the highest value</a:t>
            </a:r>
          </a:p>
          <a:p>
            <a:pPr lvl="1" eaLnBrk="1" hangingPunct="1">
              <a:lnSpc>
                <a:spcPct val="80000"/>
              </a:lnSpc>
            </a:pPr>
            <a:r>
              <a:rPr lang="en-US" sz="2400" dirty="0"/>
              <a:t>The highest value is $ 450 per kg, mean item E will be taken.</a:t>
            </a:r>
          </a:p>
          <a:p>
            <a:pPr lvl="1" eaLnBrk="1" hangingPunct="1">
              <a:lnSpc>
                <a:spcPct val="80000"/>
              </a:lnSpc>
            </a:pPr>
            <a:endParaRPr lang="en-US" sz="2800" dirty="0"/>
          </a:p>
          <a:p>
            <a:pPr eaLnBrk="1" hangingPunct="1">
              <a:lnSpc>
                <a:spcPct val="80000"/>
              </a:lnSpc>
            </a:pPr>
            <a:r>
              <a:rPr lang="en-US" sz="3200" dirty="0"/>
              <a:t>Step 3: Take the item with the highest value as much as possible</a:t>
            </a:r>
          </a:p>
          <a:p>
            <a:pPr lvl="1" eaLnBrk="1" hangingPunct="1">
              <a:lnSpc>
                <a:spcPct val="80000"/>
              </a:lnSpc>
            </a:pPr>
            <a:r>
              <a:rPr lang="en-US" sz="2400" dirty="0"/>
              <a:t>Maximum weight that can be taken is 20 kg, item E are very large (unlimited), means that the thief was able to bring home 4 pieces of item E. The gains is 4 x 2250 = $ 9000</a:t>
            </a:r>
          </a:p>
          <a:p>
            <a:pPr lvl="1" eaLnBrk="1" hangingPunct="1">
              <a:lnSpc>
                <a:spcPct val="80000"/>
              </a:lnSpc>
            </a:pPr>
            <a:endParaRPr lang="en-US" sz="2000" dirty="0"/>
          </a:p>
          <a:p>
            <a:pPr eaLnBrk="1" hangingPunct="1">
              <a:lnSpc>
                <a:spcPct val="80000"/>
              </a:lnSpc>
            </a:pPr>
            <a:r>
              <a:rPr lang="en-US" sz="3200" dirty="0"/>
              <a:t>Step 4: if there is residual weight, take the item with second highest value and so on.</a:t>
            </a:r>
          </a:p>
          <a:p>
            <a:pPr lvl="1" eaLnBrk="1" hangingPunct="1">
              <a:lnSpc>
                <a:spcPct val="80000"/>
              </a:lnSpc>
            </a:pPr>
            <a:r>
              <a:rPr lang="en-US" sz="2000" dirty="0"/>
              <a:t>Item C (the second highest value) can not be taken due to exceeding the weight limit</a:t>
            </a:r>
          </a:p>
          <a:p>
            <a:pPr lvl="1" eaLnBrk="1" hangingPunct="1">
              <a:lnSpc>
                <a:spcPct val="80000"/>
              </a:lnSpc>
            </a:pPr>
            <a:r>
              <a:rPr lang="en-US" sz="2000" dirty="0"/>
              <a:t>Item A (the third highest value) can not be taken due to exceeding the weight limit</a:t>
            </a:r>
          </a:p>
          <a:p>
            <a:pPr lvl="1" eaLnBrk="1" hangingPunct="1">
              <a:lnSpc>
                <a:spcPct val="80000"/>
              </a:lnSpc>
            </a:pPr>
            <a:r>
              <a:rPr lang="en-US" sz="2000" dirty="0"/>
              <a:t>Item D (the fourth highest value) were taken in increments of 1 pieces, total weight is now 22 kg</a:t>
            </a:r>
          </a:p>
          <a:p>
            <a:pPr lvl="1" eaLnBrk="1" hangingPunct="1">
              <a:lnSpc>
                <a:spcPct val="80000"/>
              </a:lnSpc>
            </a:pPr>
            <a:r>
              <a:rPr lang="en-US" sz="2000" dirty="0"/>
              <a:t>The remaining weight of 1 kg, there are no other items that can be brought</a:t>
            </a:r>
          </a:p>
          <a:p>
            <a:pPr lvl="1" eaLnBrk="1" hangingPunct="1">
              <a:lnSpc>
                <a:spcPct val="80000"/>
              </a:lnSpc>
            </a:pPr>
            <a:r>
              <a:rPr lang="en-US" sz="2000" dirty="0"/>
              <a:t>4 items E and 1 D of goods worth $ 9,420</a:t>
            </a:r>
            <a:endParaRPr lang="sv-SE" sz="2000" dirty="0"/>
          </a:p>
          <a:p>
            <a:pPr eaLnBrk="1" hangingPunct="1">
              <a:lnSpc>
                <a:spcPct val="80000"/>
              </a:lnSpc>
            </a:pPr>
            <a:endParaRPr lang="en-US" sz="2400" dirty="0"/>
          </a:p>
          <a:p>
            <a:pPr eaLnBrk="1" hangingPunct="1">
              <a:lnSpc>
                <a:spcPct val="80000"/>
              </a:lnSpc>
            </a:pPr>
            <a:r>
              <a:rPr lang="en-US" sz="3200" dirty="0"/>
              <a:t>If the thief was carrying four E and a B, he can earn $ 10,320 </a:t>
            </a:r>
            <a:r>
              <a:rPr lang="en-US" sz="3200" dirty="0">
                <a:sym typeface="Wingdings" pitchFamily="2" charset="2"/>
              </a:rPr>
              <a:t></a:t>
            </a:r>
            <a:r>
              <a:rPr lang="en-US" sz="3200" dirty="0"/>
              <a:t> Greedy method is not optimal</a:t>
            </a:r>
          </a:p>
          <a:p>
            <a:endParaRPr lang="en-US" dirty="0"/>
          </a:p>
        </p:txBody>
      </p:sp>
      <p:sp>
        <p:nvSpPr>
          <p:cNvPr id="12290" name="Date Placeholder 3"/>
          <p:cNvSpPr>
            <a:spLocks noGrp="1"/>
          </p:cNvSpPr>
          <p:nvPr>
            <p:ph type="dt" sz="quarter" idx="4294967295"/>
          </p:nvPr>
        </p:nvSpPr>
        <p:spPr>
          <a:xfrm>
            <a:off x="0" y="0"/>
            <a:ext cx="0" cy="0"/>
          </a:xfrm>
          <a:noFill/>
          <a:ln>
            <a:miter lim="800000"/>
            <a:headEnd/>
            <a:tailEnd/>
          </a:ln>
        </p:spPr>
        <p:txBody>
          <a:bodyPr/>
          <a:lstStyle/>
          <a:p>
            <a:r>
              <a:rPr lang="en-US">
                <a:latin typeface="Interstate"/>
              </a:rPr>
              <a:t>Bina Nusantara</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normAutofit fontScale="90000"/>
          </a:bodyPr>
          <a:lstStyle/>
          <a:p>
            <a:pPr eaLnBrk="1" hangingPunct="1"/>
            <a:r>
              <a:rPr lang="en-US" dirty="0"/>
              <a:t>FRACTIONAL KNAPSACK PROBLEM</a:t>
            </a:r>
          </a:p>
        </p:txBody>
      </p:sp>
      <p:sp>
        <p:nvSpPr>
          <p:cNvPr id="13316" name="Rectangle 3"/>
          <p:cNvSpPr>
            <a:spLocks noGrp="1" noChangeArrowheads="1"/>
          </p:cNvSpPr>
          <p:nvPr>
            <p:ph type="body" sz="quarter" idx="10"/>
          </p:nvPr>
        </p:nvSpPr>
        <p:spPr/>
        <p:txBody>
          <a:bodyPr>
            <a:noAutofit/>
          </a:bodyPr>
          <a:lstStyle/>
          <a:p>
            <a:pPr eaLnBrk="1" hangingPunct="1">
              <a:lnSpc>
                <a:spcPct val="170000"/>
              </a:lnSpc>
            </a:pPr>
            <a:endParaRPr lang="en-US" sz="2800" dirty="0"/>
          </a:p>
        </p:txBody>
      </p:sp>
      <p:sp>
        <p:nvSpPr>
          <p:cNvPr id="2" name="Content Placeholder 1">
            <a:extLst>
              <a:ext uri="{FF2B5EF4-FFF2-40B4-BE49-F238E27FC236}">
                <a16:creationId xmlns:a16="http://schemas.microsoft.com/office/drawing/2014/main" id="{D0A948C4-B326-8B2A-47E1-3C3516E5DDEF}"/>
              </a:ext>
            </a:extLst>
          </p:cNvPr>
          <p:cNvSpPr>
            <a:spLocks noGrp="1"/>
          </p:cNvSpPr>
          <p:nvPr>
            <p:ph sz="quarter" idx="11"/>
          </p:nvPr>
        </p:nvSpPr>
        <p:spPr/>
        <p:txBody>
          <a:bodyPr>
            <a:normAutofit lnSpcReduction="10000"/>
          </a:bodyPr>
          <a:lstStyle/>
          <a:p>
            <a:pPr eaLnBrk="1" hangingPunct="1">
              <a:lnSpc>
                <a:spcPct val="110000"/>
              </a:lnSpc>
            </a:pPr>
            <a:r>
              <a:rPr lang="en-US" dirty="0"/>
              <a:t>Maximum weight 23 kg</a:t>
            </a:r>
            <a:endParaRPr lang="en-US" sz="4400" dirty="0"/>
          </a:p>
          <a:p>
            <a:pPr eaLnBrk="1" hangingPunct="1">
              <a:lnSpc>
                <a:spcPct val="110000"/>
              </a:lnSpc>
            </a:pPr>
            <a:r>
              <a:rPr lang="en-US" dirty="0"/>
              <a:t>Step 1: calculate the value per kg</a:t>
            </a:r>
          </a:p>
          <a:p>
            <a:pPr lvl="1" eaLnBrk="1" hangingPunct="1">
              <a:lnSpc>
                <a:spcPct val="110000"/>
              </a:lnSpc>
            </a:pPr>
            <a:r>
              <a:rPr lang="en-US" sz="3200" dirty="0"/>
              <a:t>Item A weighing 7 kg, value $2,975 </a:t>
            </a:r>
            <a:r>
              <a:rPr lang="en-US" sz="3200" dirty="0">
                <a:sym typeface="Wingdings" pitchFamily="2" charset="2"/>
              </a:rPr>
              <a:t></a:t>
            </a:r>
            <a:r>
              <a:rPr lang="en-US" sz="3200" dirty="0"/>
              <a:t> value per kg = $425</a:t>
            </a:r>
          </a:p>
          <a:p>
            <a:pPr lvl="1" eaLnBrk="1" hangingPunct="1">
              <a:lnSpc>
                <a:spcPct val="110000"/>
              </a:lnSpc>
            </a:pPr>
            <a:r>
              <a:rPr lang="en-US" sz="3200" dirty="0"/>
              <a:t>Item B weighing 3 kg, value $1230 </a:t>
            </a:r>
            <a:r>
              <a:rPr lang="en-US" sz="3200" dirty="0">
                <a:sym typeface="Wingdings" pitchFamily="2" charset="2"/>
              </a:rPr>
              <a:t> </a:t>
            </a:r>
            <a:r>
              <a:rPr lang="en-US" sz="3200" dirty="0"/>
              <a:t>value per kg = $410</a:t>
            </a:r>
          </a:p>
          <a:p>
            <a:pPr lvl="1" eaLnBrk="1" hangingPunct="1">
              <a:lnSpc>
                <a:spcPct val="110000"/>
              </a:lnSpc>
            </a:pPr>
            <a:r>
              <a:rPr lang="en-US" sz="3200" dirty="0"/>
              <a:t>Item C weighing 9 kg, value $3,870 </a:t>
            </a:r>
            <a:r>
              <a:rPr lang="en-US" sz="3200" dirty="0">
                <a:sym typeface="Wingdings" pitchFamily="2" charset="2"/>
              </a:rPr>
              <a:t> </a:t>
            </a:r>
            <a:r>
              <a:rPr lang="en-US" sz="3200" dirty="0"/>
              <a:t>value per kg = $430</a:t>
            </a:r>
          </a:p>
          <a:p>
            <a:pPr lvl="1" eaLnBrk="1" hangingPunct="1">
              <a:lnSpc>
                <a:spcPct val="110000"/>
              </a:lnSpc>
            </a:pPr>
            <a:r>
              <a:rPr lang="en-US" sz="3200" dirty="0"/>
              <a:t>Item D weighing 2 kg, value $840 </a:t>
            </a:r>
            <a:r>
              <a:rPr lang="en-US" sz="3200" dirty="0">
                <a:sym typeface="Wingdings" pitchFamily="2" charset="2"/>
              </a:rPr>
              <a:t> </a:t>
            </a:r>
            <a:r>
              <a:rPr lang="en-US" sz="3200" dirty="0"/>
              <a:t>value per kg = $420</a:t>
            </a:r>
          </a:p>
          <a:p>
            <a:pPr lvl="1" eaLnBrk="1" hangingPunct="1">
              <a:lnSpc>
                <a:spcPct val="110000"/>
              </a:lnSpc>
            </a:pPr>
            <a:r>
              <a:rPr lang="en-US" sz="3200" dirty="0"/>
              <a:t>Item E weighing 5 kg, value $2250 </a:t>
            </a:r>
            <a:r>
              <a:rPr lang="en-US" sz="3200" dirty="0">
                <a:sym typeface="Wingdings" pitchFamily="2" charset="2"/>
              </a:rPr>
              <a:t> </a:t>
            </a:r>
            <a:r>
              <a:rPr lang="en-US" sz="3200" dirty="0"/>
              <a:t>value per kg = $450</a:t>
            </a:r>
            <a:endParaRPr lang="en-US" dirty="0"/>
          </a:p>
          <a:p>
            <a:pPr eaLnBrk="1" hangingPunct="1">
              <a:lnSpc>
                <a:spcPct val="110000"/>
              </a:lnSpc>
            </a:pPr>
            <a:r>
              <a:rPr lang="en-US" sz="4400" dirty="0"/>
              <a:t>Step 2: take the highest value</a:t>
            </a:r>
          </a:p>
          <a:p>
            <a:pPr lvl="1" eaLnBrk="1" hangingPunct="1">
              <a:lnSpc>
                <a:spcPct val="110000"/>
              </a:lnSpc>
            </a:pPr>
            <a:r>
              <a:rPr lang="en-US" sz="3200" dirty="0"/>
              <a:t>The highest value is $ 450 per kg, mean item E will be taken</a:t>
            </a:r>
          </a:p>
          <a:p>
            <a:pPr eaLnBrk="1" hangingPunct="1">
              <a:lnSpc>
                <a:spcPct val="110000"/>
              </a:lnSpc>
            </a:pPr>
            <a:r>
              <a:rPr lang="en-US" dirty="0"/>
              <a:t>Step 3: take the item with the highest value as much as possible</a:t>
            </a:r>
          </a:p>
          <a:p>
            <a:pPr lvl="1" eaLnBrk="1" hangingPunct="1">
              <a:lnSpc>
                <a:spcPct val="110000"/>
              </a:lnSpc>
            </a:pPr>
            <a:r>
              <a:rPr lang="en-US" sz="3200" dirty="0"/>
              <a:t>Maximum weight that can be taken is 23 kg, item E is available in a number of denominations, meaning the thief can bring home the goods 4.6 E. The advantage obtained is 4.6 x 2250 = $ 10,350</a:t>
            </a:r>
          </a:p>
          <a:p>
            <a:pPr eaLnBrk="1" hangingPunct="1">
              <a:lnSpc>
                <a:spcPct val="110000"/>
              </a:lnSpc>
            </a:pPr>
            <a:r>
              <a:rPr lang="en-US" dirty="0"/>
              <a:t>This solution the Greedy method produces an optimal solution!</a:t>
            </a:r>
          </a:p>
        </p:txBody>
      </p:sp>
      <p:sp>
        <p:nvSpPr>
          <p:cNvPr id="13314" name="Date Placeholder 3"/>
          <p:cNvSpPr>
            <a:spLocks noGrp="1"/>
          </p:cNvSpPr>
          <p:nvPr>
            <p:ph type="dt" sz="quarter" idx="4294967295"/>
          </p:nvPr>
        </p:nvSpPr>
        <p:spPr>
          <a:xfrm>
            <a:off x="0" y="0"/>
            <a:ext cx="0" cy="0"/>
          </a:xfrm>
          <a:noFill/>
          <a:ln>
            <a:miter lim="800000"/>
            <a:headEnd/>
            <a:tailEnd/>
          </a:ln>
        </p:spPr>
        <p:txBody>
          <a:bodyPr/>
          <a:lstStyle/>
          <a:p>
            <a:r>
              <a:rPr lang="en-US">
                <a:latin typeface="Interstate"/>
              </a:rPr>
              <a:t>Bina Nusantara</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normAutofit fontScale="90000"/>
          </a:bodyPr>
          <a:lstStyle/>
          <a:p>
            <a:pPr eaLnBrk="1" hangingPunct="1"/>
            <a:r>
              <a:rPr lang="en-US" dirty="0"/>
              <a:t>Disjoint sets</a:t>
            </a:r>
          </a:p>
        </p:txBody>
      </p:sp>
      <p:sp>
        <p:nvSpPr>
          <p:cNvPr id="17411" name="Rectangle 3"/>
          <p:cNvSpPr>
            <a:spLocks noGrp="1" noChangeArrowheads="1"/>
          </p:cNvSpPr>
          <p:nvPr>
            <p:ph type="body" sz="quarter" idx="10"/>
          </p:nvPr>
        </p:nvSpPr>
        <p:spPr/>
        <p:txBody>
          <a:bodyPr>
            <a:normAutofit fontScale="62500" lnSpcReduction="20000"/>
          </a:bodyPr>
          <a:lstStyle/>
          <a:p>
            <a:pPr eaLnBrk="1" hangingPunct="1">
              <a:lnSpc>
                <a:spcPct val="160000"/>
              </a:lnSpc>
            </a:pPr>
            <a:r>
              <a:rPr lang="en-US" sz="5400" dirty="0"/>
              <a:t>GRAPH vs TREE</a:t>
            </a:r>
            <a:endParaRPr lang="en-US" sz="4400" dirty="0"/>
          </a:p>
        </p:txBody>
      </p:sp>
      <p:sp>
        <p:nvSpPr>
          <p:cNvPr id="2" name="Content Placeholder 1">
            <a:extLst>
              <a:ext uri="{FF2B5EF4-FFF2-40B4-BE49-F238E27FC236}">
                <a16:creationId xmlns:a16="http://schemas.microsoft.com/office/drawing/2014/main" id="{753F1797-B4CB-896A-A864-50FB30844708}"/>
              </a:ext>
            </a:extLst>
          </p:cNvPr>
          <p:cNvSpPr>
            <a:spLocks noGrp="1"/>
          </p:cNvSpPr>
          <p:nvPr>
            <p:ph sz="quarter" idx="11"/>
          </p:nvPr>
        </p:nvSpPr>
        <p:spPr/>
        <p:txBody>
          <a:bodyPr/>
          <a:lstStyle/>
          <a:p>
            <a:pPr eaLnBrk="1" hangingPunct="1"/>
            <a:r>
              <a:rPr lang="en-US" sz="4000" dirty="0"/>
              <a:t>A tree can be described as a specialized case of graph with no self loops and circuits.</a:t>
            </a:r>
          </a:p>
          <a:p>
            <a:pPr eaLnBrk="1" hangingPunct="1"/>
            <a:r>
              <a:rPr lang="en-US" sz="4000" dirty="0"/>
              <a:t>There are no loops in a tree whereas a graph can have loops.</a:t>
            </a:r>
          </a:p>
          <a:p>
            <a:pPr eaLnBrk="1" hangingPunct="1"/>
            <a:r>
              <a:rPr lang="en-US" sz="4000" dirty="0"/>
              <a:t>There are three sets in a graph i.e. edges, vertices and a set that represents their relation while a tree consists of nodes that are connected to each other. These connections are referred to as edges.</a:t>
            </a:r>
          </a:p>
          <a:p>
            <a:pPr eaLnBrk="1" hangingPunct="1"/>
            <a:r>
              <a:rPr lang="en-US" sz="4000" dirty="0"/>
              <a:t>In tree there are numerous rules spelling out how connections of nodes can occur whereas graph has no rules dictating the connection among the nodes.</a:t>
            </a:r>
          </a:p>
          <a:p>
            <a:endParaRPr lang="en-US" dirty="0"/>
          </a:p>
        </p:txBody>
      </p:sp>
      <p:pic>
        <p:nvPicPr>
          <p:cNvPr id="17412" name="Picture 8" descr="ilustrasi 6"/>
          <p:cNvPicPr>
            <a:picLocks noChangeAspect="1" noChangeArrowheads="1"/>
          </p:cNvPicPr>
          <p:nvPr/>
        </p:nvPicPr>
        <p:blipFill>
          <a:blip r:embed="rId2"/>
          <a:srcRect/>
          <a:stretch>
            <a:fillRect/>
          </a:stretch>
        </p:blipFill>
        <p:spPr bwMode="auto">
          <a:xfrm>
            <a:off x="19505577" y="8883352"/>
            <a:ext cx="3253100" cy="3253100"/>
          </a:xfrm>
          <a:prstGeom prst="rect">
            <a:avLst/>
          </a:prstGeom>
          <a:noFill/>
          <a:ln w="9525">
            <a:noFill/>
            <a:miter lim="800000"/>
            <a:headEnd/>
            <a:tailEnd/>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err="1"/>
              <a:t>Disjoint</a:t>
            </a:r>
            <a:r>
              <a:rPr lang="id-ID" dirty="0"/>
              <a:t> </a:t>
            </a:r>
            <a:r>
              <a:rPr lang="id-ID" dirty="0" err="1"/>
              <a:t>Sets</a:t>
            </a:r>
            <a:endParaRPr lang="en-US" dirty="0"/>
          </a:p>
        </p:txBody>
      </p:sp>
      <p:sp>
        <p:nvSpPr>
          <p:cNvPr id="4" name="Text Placeholder 3">
            <a:extLst>
              <a:ext uri="{FF2B5EF4-FFF2-40B4-BE49-F238E27FC236}">
                <a16:creationId xmlns:a16="http://schemas.microsoft.com/office/drawing/2014/main" id="{21E54413-F81A-0125-C1D9-2FD20588EB2B}"/>
              </a:ext>
            </a:extLst>
          </p:cNvPr>
          <p:cNvSpPr>
            <a:spLocks noGrp="1"/>
          </p:cNvSpPr>
          <p:nvPr>
            <p:ph type="body" sz="quarter" idx="10"/>
          </p:nvPr>
        </p:nvSpPr>
        <p:spPr/>
        <p:txBody>
          <a:bodyPr/>
          <a:lstStyle/>
          <a:p>
            <a:endParaRPr lang="en-US"/>
          </a:p>
        </p:txBody>
      </p:sp>
      <p:sp>
        <p:nvSpPr>
          <p:cNvPr id="3" name="Content Placeholder 2"/>
          <p:cNvSpPr>
            <a:spLocks noGrp="1"/>
          </p:cNvSpPr>
          <p:nvPr>
            <p:ph sz="quarter" idx="11"/>
          </p:nvPr>
        </p:nvSpPr>
        <p:spPr/>
        <p:txBody>
          <a:bodyPr>
            <a:normAutofit/>
          </a:bodyPr>
          <a:lstStyle/>
          <a:p>
            <a:r>
              <a:rPr lang="en-US" sz="4400" dirty="0"/>
              <a:t>A disjoint-set data structure is a data structure that keeps track of a set of elements partitioned into a number of disjoint (non-overlapping) subsets</a:t>
            </a:r>
          </a:p>
          <a:p>
            <a:r>
              <a:rPr lang="en-US" sz="4400" dirty="0"/>
              <a:t>This data structure also called “union-find data structure” or “merge-find set” or “union-find disjoin-set data structure”.</a:t>
            </a:r>
          </a:p>
          <a:p>
            <a:r>
              <a:rPr lang="en-US" sz="4400" dirty="0"/>
              <a:t>It provides near-constant-time operations to add new set, to merge existing sets, and to determine whether elements are in the same set.</a:t>
            </a:r>
          </a:p>
          <a:p>
            <a:r>
              <a:rPr lang="en-US" sz="4400" dirty="0"/>
              <a:t>This data structure plays a key role in </a:t>
            </a:r>
            <a:r>
              <a:rPr lang="en-US" sz="4400" b="1" dirty="0"/>
              <a:t>KRUSKAL’S</a:t>
            </a:r>
            <a:r>
              <a:rPr lang="en-US" sz="4400" dirty="0"/>
              <a:t> </a:t>
            </a:r>
            <a:r>
              <a:rPr lang="en-US" sz="4400" b="1" dirty="0"/>
              <a:t>ALGORITHM</a:t>
            </a:r>
            <a:r>
              <a:rPr lang="en-US" sz="4400" dirty="0"/>
              <a:t> for finding the minimum spanning tree of a graph. It’s used to find the “loop” in the algorithm process when considering an edge will be taken or not.</a:t>
            </a:r>
            <a:endParaRPr lang="id-ID" sz="4400" dirty="0"/>
          </a:p>
          <a:p>
            <a:endParaRPr lang="en-US" sz="4400" dirty="0"/>
          </a:p>
        </p:txBody>
      </p:sp>
    </p:spTree>
    <p:extLst>
      <p:ext uri="{BB962C8B-B14F-4D97-AF65-F5344CB8AC3E}">
        <p14:creationId xmlns:p14="http://schemas.microsoft.com/office/powerpoint/2010/main" val="356158801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a:t>Disjoint Sets</a:t>
            </a:r>
            <a:endParaRPr lang="en-US" dirty="0"/>
          </a:p>
        </p:txBody>
      </p:sp>
      <p:sp>
        <p:nvSpPr>
          <p:cNvPr id="4" name="Text Placeholder 3">
            <a:extLst>
              <a:ext uri="{FF2B5EF4-FFF2-40B4-BE49-F238E27FC236}">
                <a16:creationId xmlns:a16="http://schemas.microsoft.com/office/drawing/2014/main" id="{5EA84D3B-E1CB-3B7B-E587-619D6253A9D3}"/>
              </a:ext>
            </a:extLst>
          </p:cNvPr>
          <p:cNvSpPr>
            <a:spLocks noGrp="1"/>
          </p:cNvSpPr>
          <p:nvPr>
            <p:ph type="body" sz="quarter" idx="10"/>
          </p:nvPr>
        </p:nvSpPr>
        <p:spPr/>
        <p:txBody>
          <a:bodyPr/>
          <a:lstStyle/>
          <a:p>
            <a:endParaRPr lang="en-US"/>
          </a:p>
        </p:txBody>
      </p:sp>
      <p:sp>
        <p:nvSpPr>
          <p:cNvPr id="3" name="Content Placeholder 2"/>
          <p:cNvSpPr>
            <a:spLocks noGrp="1"/>
          </p:cNvSpPr>
          <p:nvPr>
            <p:ph sz="quarter" idx="11"/>
          </p:nvPr>
        </p:nvSpPr>
        <p:spPr/>
        <p:txBody>
          <a:bodyPr>
            <a:normAutofit/>
          </a:bodyPr>
          <a:lstStyle/>
          <a:p>
            <a:r>
              <a:rPr lang="en-US" sz="4400" dirty="0"/>
              <a:t>A disjoint-set data structure consists of a number of elements each of which stores an id, a pointer to its parent, and in an efficient version of this data structure, a value called “rank” (we won’t discuss this)</a:t>
            </a:r>
          </a:p>
          <a:p>
            <a:r>
              <a:rPr lang="en-US" sz="4400" dirty="0"/>
              <a:t>The pointer to its parent are arranged to form one or more trees.</a:t>
            </a:r>
          </a:p>
          <a:p>
            <a:r>
              <a:rPr lang="en-US" sz="4400" dirty="0"/>
              <a:t>A set may consist only a single element. However, if the element has a parent, the element is part of whatever set is identified by following the chain of parents upwards until a representative element (one without a parent) is reached at the root of the tree</a:t>
            </a:r>
          </a:p>
          <a:p>
            <a:r>
              <a:rPr lang="en-US" sz="4400" dirty="0"/>
              <a:t>Disjoint set can be implemented using array which parents are indicated by their array index.</a:t>
            </a:r>
          </a:p>
        </p:txBody>
      </p:sp>
    </p:spTree>
    <p:extLst>
      <p:ext uri="{BB962C8B-B14F-4D97-AF65-F5344CB8AC3E}">
        <p14:creationId xmlns:p14="http://schemas.microsoft.com/office/powerpoint/2010/main" val="338664565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a:t>Disjoint Sets</a:t>
            </a:r>
            <a:endParaRPr lang="en-US" dirty="0"/>
          </a:p>
        </p:txBody>
      </p:sp>
      <p:sp>
        <p:nvSpPr>
          <p:cNvPr id="4" name="Text Placeholder 3">
            <a:extLst>
              <a:ext uri="{FF2B5EF4-FFF2-40B4-BE49-F238E27FC236}">
                <a16:creationId xmlns:a16="http://schemas.microsoft.com/office/drawing/2014/main" id="{024C3A08-071B-8271-2D3C-5C5EFF596348}"/>
              </a:ext>
            </a:extLst>
          </p:cNvPr>
          <p:cNvSpPr>
            <a:spLocks noGrp="1"/>
          </p:cNvSpPr>
          <p:nvPr>
            <p:ph type="body" sz="quarter" idx="10"/>
          </p:nvPr>
        </p:nvSpPr>
        <p:spPr/>
        <p:txBody>
          <a:bodyPr/>
          <a:lstStyle/>
          <a:p>
            <a:endParaRPr lang="en-US"/>
          </a:p>
        </p:txBody>
      </p:sp>
      <p:sp>
        <p:nvSpPr>
          <p:cNvPr id="3" name="Content Placeholder 2"/>
          <p:cNvSpPr>
            <a:spLocks noGrp="1"/>
          </p:cNvSpPr>
          <p:nvPr>
            <p:ph sz="quarter" idx="11"/>
          </p:nvPr>
        </p:nvSpPr>
        <p:spPr/>
        <p:txBody>
          <a:bodyPr>
            <a:normAutofit/>
          </a:bodyPr>
          <a:lstStyle/>
          <a:p>
            <a:r>
              <a:rPr lang="en-US" dirty="0"/>
              <a:t>Disjoint Set Has 3 Operations:</a:t>
            </a:r>
          </a:p>
          <a:p>
            <a:pPr marL="1714500" lvl="1" indent="-914400">
              <a:buFont typeface="+mj-lt"/>
              <a:buAutoNum type="arabicPeriod"/>
            </a:pPr>
            <a:r>
              <a:rPr lang="en-US" dirty="0" err="1"/>
              <a:t>MakeSet</a:t>
            </a:r>
            <a:r>
              <a:rPr lang="en-US" dirty="0"/>
              <a:t>(n)</a:t>
            </a:r>
          </a:p>
          <a:p>
            <a:pPr marL="1600200" lvl="2" indent="0">
              <a:buNone/>
            </a:pPr>
            <a:r>
              <a:rPr lang="en-US" sz="3000" i="1" dirty="0"/>
              <a:t>The </a:t>
            </a:r>
            <a:r>
              <a:rPr lang="en-US" sz="3000" i="1" dirty="0" err="1"/>
              <a:t>MakeSet</a:t>
            </a:r>
            <a:r>
              <a:rPr lang="en-US" sz="3000" i="1" dirty="0"/>
              <a:t> operation create n new sets creating n new element with each of the elements has a unique id, and a pointer that points to itself. The pointer that points to itself indicates that the element is the representative member of its own set.</a:t>
            </a:r>
          </a:p>
          <a:p>
            <a:pPr marL="1714500" lvl="1" indent="-914400">
              <a:buFont typeface="+mj-lt"/>
              <a:buAutoNum type="arabicPeriod"/>
            </a:pPr>
            <a:r>
              <a:rPr lang="en-US" dirty="0" err="1"/>
              <a:t>FindSet</a:t>
            </a:r>
            <a:r>
              <a:rPr lang="en-US" dirty="0"/>
              <a:t>(x)</a:t>
            </a:r>
          </a:p>
          <a:p>
            <a:pPr marL="1600200" lvl="2" indent="0">
              <a:buNone/>
            </a:pPr>
            <a:r>
              <a:rPr lang="en-US" sz="3200" i="1" dirty="0"/>
              <a:t>The Find operation follow the chain of pointer to parent from X upwards through the tree until an element is reached whose the parent is itself. This element is the root of the tree and is the representative member of the set to which X belongs, and may be X itself.</a:t>
            </a:r>
          </a:p>
          <a:p>
            <a:pPr marL="1714500" lvl="1" indent="-914400">
              <a:buFont typeface="+mj-lt"/>
              <a:buAutoNum type="arabicPeriod"/>
            </a:pPr>
            <a:r>
              <a:rPr lang="en-US" dirty="0"/>
              <a:t>Union(</a:t>
            </a:r>
            <a:r>
              <a:rPr lang="en-US" dirty="0" err="1"/>
              <a:t>a,b</a:t>
            </a:r>
            <a:r>
              <a:rPr lang="en-US" dirty="0"/>
              <a:t>)</a:t>
            </a:r>
            <a:br>
              <a:rPr lang="en-US" dirty="0"/>
            </a:br>
            <a:r>
              <a:rPr lang="en-US" sz="3200" i="1" dirty="0"/>
              <a:t>The Union uses Find operation to determine the roots of trees a and b belong to. If the roots are distinct/different, the trees are combined by attaching the root of one to the root of the other. If this is done naively, such as by always making X a child of Y, the height of the trees can grow as O(n). To prevent this, several strategy needs to be used.</a:t>
            </a:r>
          </a:p>
        </p:txBody>
      </p:sp>
    </p:spTree>
    <p:extLst>
      <p:ext uri="{BB962C8B-B14F-4D97-AF65-F5344CB8AC3E}">
        <p14:creationId xmlns:p14="http://schemas.microsoft.com/office/powerpoint/2010/main" val="243410415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a:t>Disjoint Sets</a:t>
            </a:r>
            <a:endParaRPr lang="en-US" dirty="0"/>
          </a:p>
        </p:txBody>
      </p:sp>
      <p:sp>
        <p:nvSpPr>
          <p:cNvPr id="4" name="Text Placeholder 3">
            <a:extLst>
              <a:ext uri="{FF2B5EF4-FFF2-40B4-BE49-F238E27FC236}">
                <a16:creationId xmlns:a16="http://schemas.microsoft.com/office/drawing/2014/main" id="{414A3CEF-C2D5-304D-0E35-0BAA70899F7C}"/>
              </a:ext>
            </a:extLst>
          </p:cNvPr>
          <p:cNvSpPr>
            <a:spLocks noGrp="1"/>
          </p:cNvSpPr>
          <p:nvPr>
            <p:ph type="body" sz="quarter" idx="10"/>
          </p:nvPr>
        </p:nvSpPr>
        <p:spPr/>
        <p:txBody>
          <a:bodyPr/>
          <a:lstStyle/>
          <a:p>
            <a:endParaRPr lang="en-US"/>
          </a:p>
        </p:txBody>
      </p:sp>
      <p:sp>
        <p:nvSpPr>
          <p:cNvPr id="3" name="Content Placeholder 2"/>
          <p:cNvSpPr>
            <a:spLocks noGrp="1"/>
          </p:cNvSpPr>
          <p:nvPr>
            <p:ph sz="quarter" idx="11"/>
          </p:nvPr>
        </p:nvSpPr>
        <p:spPr/>
        <p:txBody>
          <a:bodyPr>
            <a:normAutofit/>
          </a:bodyPr>
          <a:lstStyle/>
          <a:p>
            <a:r>
              <a:rPr lang="en-US" dirty="0" err="1"/>
              <a:t>MakeSet</a:t>
            </a:r>
            <a:r>
              <a:rPr lang="en-US" dirty="0"/>
              <a:t>(6)</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3568" y="4697760"/>
            <a:ext cx="9064068" cy="77768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344430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9AEF6-3D06-95C4-8CC4-2021BE8626EB}"/>
              </a:ext>
            </a:extLst>
          </p:cNvPr>
          <p:cNvSpPr>
            <a:spLocks noGrp="1"/>
          </p:cNvSpPr>
          <p:nvPr>
            <p:ph type="title"/>
          </p:nvPr>
        </p:nvSpPr>
        <p:spPr/>
        <p:txBody>
          <a:bodyPr>
            <a:normAutofit fontScale="90000"/>
          </a:bodyPr>
          <a:lstStyle/>
          <a:p>
            <a:r>
              <a:rPr lang="en-US" dirty="0"/>
              <a:t>Outline Materials</a:t>
            </a:r>
          </a:p>
        </p:txBody>
      </p:sp>
      <p:sp>
        <p:nvSpPr>
          <p:cNvPr id="3" name="Text Placeholder 2">
            <a:extLst>
              <a:ext uri="{FF2B5EF4-FFF2-40B4-BE49-F238E27FC236}">
                <a16:creationId xmlns:a16="http://schemas.microsoft.com/office/drawing/2014/main" id="{D15B858E-1FFC-7556-AB3F-24E9101773F9}"/>
              </a:ext>
            </a:extLst>
          </p:cNvPr>
          <p:cNvSpPr>
            <a:spLocks noGrp="1"/>
          </p:cNvSpPr>
          <p:nvPr>
            <p:ph type="body" sz="quarter" idx="10"/>
          </p:nvPr>
        </p:nvSpPr>
        <p:spPr/>
        <p:txBody>
          <a:bodyPr/>
          <a:lstStyle/>
          <a:p>
            <a:r>
              <a:rPr lang="en-US" dirty="0"/>
              <a:t>Session 04</a:t>
            </a:r>
          </a:p>
        </p:txBody>
      </p:sp>
      <p:sp>
        <p:nvSpPr>
          <p:cNvPr id="4" name="Content Placeholder 3">
            <a:extLst>
              <a:ext uri="{FF2B5EF4-FFF2-40B4-BE49-F238E27FC236}">
                <a16:creationId xmlns:a16="http://schemas.microsoft.com/office/drawing/2014/main" id="{99DBC106-FF37-AB10-1DEF-3DB3616C74DC}"/>
              </a:ext>
            </a:extLst>
          </p:cNvPr>
          <p:cNvSpPr>
            <a:spLocks noGrp="1"/>
          </p:cNvSpPr>
          <p:nvPr>
            <p:ph sz="quarter" idx="11"/>
          </p:nvPr>
        </p:nvSpPr>
        <p:spPr>
          <a:xfrm>
            <a:off x="2167377" y="4013200"/>
            <a:ext cx="20057623" cy="7831636"/>
          </a:xfrm>
        </p:spPr>
        <p:txBody>
          <a:bodyPr>
            <a:normAutofit/>
          </a:bodyPr>
          <a:lstStyle/>
          <a:p>
            <a:pPr>
              <a:spcBef>
                <a:spcPts val="0"/>
              </a:spcBef>
            </a:pPr>
            <a:r>
              <a:rPr lang="en-US" sz="4400" dirty="0"/>
              <a:t>Fractional Knapsack</a:t>
            </a:r>
          </a:p>
          <a:p>
            <a:pPr>
              <a:spcBef>
                <a:spcPts val="0"/>
              </a:spcBef>
            </a:pPr>
            <a:r>
              <a:rPr lang="en-US" sz="4400" dirty="0"/>
              <a:t>Disjoint set</a:t>
            </a:r>
          </a:p>
          <a:p>
            <a:pPr>
              <a:spcBef>
                <a:spcPts val="0"/>
              </a:spcBef>
            </a:pPr>
            <a:r>
              <a:rPr lang="en-US" sz="4400" dirty="0"/>
              <a:t>Minimum Spanning Tree</a:t>
            </a:r>
          </a:p>
          <a:p>
            <a:pPr>
              <a:spcBef>
                <a:spcPts val="0"/>
              </a:spcBef>
            </a:pPr>
            <a:r>
              <a:rPr lang="en-US" sz="4400" dirty="0"/>
              <a:t>Shortest path</a:t>
            </a:r>
          </a:p>
        </p:txBody>
      </p:sp>
    </p:spTree>
    <p:extLst>
      <p:ext uri="{BB962C8B-B14F-4D97-AF65-F5344CB8AC3E}">
        <p14:creationId xmlns:p14="http://schemas.microsoft.com/office/powerpoint/2010/main" val="3560484083"/>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a:t>Disjoint Sets</a:t>
            </a:r>
            <a:endParaRPr lang="en-US" dirty="0"/>
          </a:p>
        </p:txBody>
      </p:sp>
      <p:sp>
        <p:nvSpPr>
          <p:cNvPr id="4" name="Text Placeholder 3">
            <a:extLst>
              <a:ext uri="{FF2B5EF4-FFF2-40B4-BE49-F238E27FC236}">
                <a16:creationId xmlns:a16="http://schemas.microsoft.com/office/drawing/2014/main" id="{CC723D3A-6A46-D19E-8D87-47B76251E2E2}"/>
              </a:ext>
            </a:extLst>
          </p:cNvPr>
          <p:cNvSpPr>
            <a:spLocks noGrp="1"/>
          </p:cNvSpPr>
          <p:nvPr>
            <p:ph type="body" sz="quarter" idx="10"/>
          </p:nvPr>
        </p:nvSpPr>
        <p:spPr/>
        <p:txBody>
          <a:bodyPr/>
          <a:lstStyle/>
          <a:p>
            <a:endParaRPr lang="en-US"/>
          </a:p>
        </p:txBody>
      </p:sp>
      <p:sp>
        <p:nvSpPr>
          <p:cNvPr id="3" name="Content Placeholder 2"/>
          <p:cNvSpPr>
            <a:spLocks noGrp="1"/>
          </p:cNvSpPr>
          <p:nvPr>
            <p:ph sz="quarter" idx="11"/>
          </p:nvPr>
        </p:nvSpPr>
        <p:spPr/>
        <p:txBody>
          <a:bodyPr>
            <a:normAutofit/>
          </a:bodyPr>
          <a:lstStyle/>
          <a:p>
            <a:pPr marL="0" indent="0">
              <a:buNone/>
            </a:pPr>
            <a:r>
              <a:rPr lang="en-US" dirty="0"/>
              <a:t>Find(6) = 5</a:t>
            </a:r>
          </a:p>
          <a:p>
            <a:pPr marL="0" indent="0">
              <a:buNone/>
            </a:pPr>
            <a:r>
              <a:rPr lang="en-US" dirty="0"/>
              <a:t>Find(4) = 3</a:t>
            </a:r>
          </a:p>
          <a:p>
            <a:pPr marL="0" indent="0">
              <a:buNone/>
            </a:pPr>
            <a:r>
              <a:rPr lang="en-US" dirty="0"/>
              <a:t>Find(2) = 5</a:t>
            </a:r>
          </a:p>
          <a:p>
            <a:pPr marL="0" indent="0">
              <a:buNone/>
            </a:pPr>
            <a:r>
              <a:rPr lang="en-US" dirty="0"/>
              <a:t>Find(1) = 5</a:t>
            </a:r>
          </a:p>
          <a:p>
            <a:pPr marL="0" indent="0">
              <a:buNone/>
            </a:pPr>
            <a:r>
              <a:rPr lang="en-US" dirty="0"/>
              <a:t>Find(5) = 5</a:t>
            </a:r>
          </a:p>
          <a:p>
            <a:pPr marL="0" indent="0">
              <a:buNone/>
            </a:pPr>
            <a:r>
              <a:rPr lang="en-US" dirty="0"/>
              <a:t>Find(3) = 3</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71920" y="3257599"/>
            <a:ext cx="7920880" cy="84984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694833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a:t>Disjoint Sets</a:t>
            </a:r>
            <a:endParaRPr lang="en-US" dirty="0"/>
          </a:p>
        </p:txBody>
      </p:sp>
      <p:sp>
        <p:nvSpPr>
          <p:cNvPr id="6" name="Text Placeholder 5">
            <a:extLst>
              <a:ext uri="{FF2B5EF4-FFF2-40B4-BE49-F238E27FC236}">
                <a16:creationId xmlns:a16="http://schemas.microsoft.com/office/drawing/2014/main" id="{3D8C830E-36B6-33F6-4D02-E2ED6748E5BD}"/>
              </a:ext>
            </a:extLst>
          </p:cNvPr>
          <p:cNvSpPr>
            <a:spLocks noGrp="1"/>
          </p:cNvSpPr>
          <p:nvPr>
            <p:ph type="body" sz="quarter" idx="10"/>
          </p:nvPr>
        </p:nvSpPr>
        <p:spPr/>
        <p:txBody>
          <a:bodyPr/>
          <a:lstStyle/>
          <a:p>
            <a:endParaRPr lang="en-US"/>
          </a:p>
        </p:txBody>
      </p:sp>
      <p:sp>
        <p:nvSpPr>
          <p:cNvPr id="3" name="Content Placeholder 2"/>
          <p:cNvSpPr>
            <a:spLocks noGrp="1"/>
          </p:cNvSpPr>
          <p:nvPr>
            <p:ph sz="quarter" idx="11"/>
          </p:nvPr>
        </p:nvSpPr>
        <p:spPr/>
        <p:txBody>
          <a:bodyPr>
            <a:normAutofit/>
          </a:bodyPr>
          <a:lstStyle/>
          <a:p>
            <a:r>
              <a:rPr lang="en-US" dirty="0"/>
              <a:t>Union(1,4):</a:t>
            </a:r>
          </a:p>
          <a:p>
            <a:pPr lvl="1"/>
            <a:r>
              <a:rPr lang="en-US" dirty="0">
                <a:sym typeface="Wingdings" panose="05000000000000000000" pitchFamily="2" charset="2"/>
              </a:rPr>
              <a:t>Find(1) = 5</a:t>
            </a:r>
          </a:p>
          <a:p>
            <a:pPr lvl="1"/>
            <a:r>
              <a:rPr lang="en-US" dirty="0">
                <a:sym typeface="Wingdings" panose="05000000000000000000" pitchFamily="2" charset="2"/>
              </a:rPr>
              <a:t>Find(4) = 3</a:t>
            </a:r>
          </a:p>
          <a:p>
            <a:pPr lvl="1"/>
            <a:r>
              <a:rPr lang="en-US" dirty="0">
                <a:sym typeface="Wingdings" panose="05000000000000000000" pitchFamily="2" charset="2"/>
              </a:rPr>
              <a:t>Make Node 3 point to a new parent node 5.</a:t>
            </a:r>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1360" y="6713985"/>
            <a:ext cx="5535932" cy="59395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7099" y="6728993"/>
            <a:ext cx="4972050" cy="596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ight Arrow 3"/>
          <p:cNvSpPr/>
          <p:nvPr/>
        </p:nvSpPr>
        <p:spPr>
          <a:xfrm>
            <a:off x="12336016" y="8874224"/>
            <a:ext cx="1728192" cy="83609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solidFill>
                <a:srgbClr val="FF0000"/>
              </a:solidFill>
            </a:endParaRPr>
          </a:p>
        </p:txBody>
      </p:sp>
    </p:spTree>
    <p:extLst>
      <p:ext uri="{BB962C8B-B14F-4D97-AF65-F5344CB8AC3E}">
        <p14:creationId xmlns:p14="http://schemas.microsoft.com/office/powerpoint/2010/main" val="15592872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normAutofit fontScale="90000"/>
          </a:bodyPr>
          <a:lstStyle/>
          <a:p>
            <a:pPr eaLnBrk="1" hangingPunct="1"/>
            <a:r>
              <a:rPr lang="en-US" dirty="0"/>
              <a:t>SPANNING TREE</a:t>
            </a:r>
          </a:p>
        </p:txBody>
      </p:sp>
      <p:sp>
        <p:nvSpPr>
          <p:cNvPr id="18436" name="Rectangle 3"/>
          <p:cNvSpPr>
            <a:spLocks noGrp="1" noChangeArrowheads="1"/>
          </p:cNvSpPr>
          <p:nvPr>
            <p:ph type="body" sz="quarter" idx="10"/>
          </p:nvPr>
        </p:nvSpPr>
        <p:spPr/>
        <p:txBody>
          <a:bodyPr>
            <a:normAutofit/>
          </a:bodyPr>
          <a:lstStyle/>
          <a:p>
            <a:pPr algn="just" eaLnBrk="1" hangingPunct="1"/>
            <a:endParaRPr lang="en-US" dirty="0"/>
          </a:p>
        </p:txBody>
      </p:sp>
      <p:sp>
        <p:nvSpPr>
          <p:cNvPr id="2" name="Content Placeholder 1">
            <a:extLst>
              <a:ext uri="{FF2B5EF4-FFF2-40B4-BE49-F238E27FC236}">
                <a16:creationId xmlns:a16="http://schemas.microsoft.com/office/drawing/2014/main" id="{C8EF08CE-2E78-5972-AB74-90FB5B797072}"/>
              </a:ext>
            </a:extLst>
          </p:cNvPr>
          <p:cNvSpPr>
            <a:spLocks noGrp="1"/>
          </p:cNvSpPr>
          <p:nvPr>
            <p:ph sz="quarter" idx="11"/>
          </p:nvPr>
        </p:nvSpPr>
        <p:spPr/>
        <p:txBody>
          <a:bodyPr>
            <a:normAutofit/>
          </a:bodyPr>
          <a:lstStyle/>
          <a:p>
            <a:r>
              <a:rPr lang="en-US" sz="4800" dirty="0"/>
              <a:t>Spanning Tree is a Tree that created from Graph  by eliminating some its edge. This tree should contain all the nodes owned Graph.</a:t>
            </a:r>
          </a:p>
          <a:p>
            <a:endParaRPr lang="en-US" sz="4800" dirty="0"/>
          </a:p>
        </p:txBody>
      </p:sp>
      <p:sp>
        <p:nvSpPr>
          <p:cNvPr id="18434" name="Date Placeholder 3"/>
          <p:cNvSpPr>
            <a:spLocks noGrp="1"/>
          </p:cNvSpPr>
          <p:nvPr>
            <p:ph type="dt" sz="quarter" idx="4294967295"/>
          </p:nvPr>
        </p:nvSpPr>
        <p:spPr>
          <a:xfrm>
            <a:off x="0" y="0"/>
            <a:ext cx="0" cy="0"/>
          </a:xfrm>
          <a:noFill/>
          <a:ln>
            <a:miter lim="800000"/>
            <a:headEnd/>
            <a:tailEnd/>
          </a:ln>
        </p:spPr>
        <p:txBody>
          <a:bodyPr/>
          <a:lstStyle/>
          <a:p>
            <a:r>
              <a:rPr lang="en-US">
                <a:latin typeface="Interstate"/>
              </a:rPr>
              <a:t>Bina Nusantara</a:t>
            </a:r>
          </a:p>
        </p:txBody>
      </p:sp>
      <p:pic>
        <p:nvPicPr>
          <p:cNvPr id="18437" name="Picture 7" descr="ilustrasi 6"/>
          <p:cNvPicPr>
            <a:picLocks noChangeAspect="1" noChangeArrowheads="1"/>
          </p:cNvPicPr>
          <p:nvPr/>
        </p:nvPicPr>
        <p:blipFill>
          <a:blip r:embed="rId2"/>
          <a:srcRect/>
          <a:stretch>
            <a:fillRect/>
          </a:stretch>
        </p:blipFill>
        <p:spPr bwMode="auto">
          <a:xfrm>
            <a:off x="6288931" y="7290049"/>
            <a:ext cx="3600450" cy="3600450"/>
          </a:xfrm>
          <a:prstGeom prst="rect">
            <a:avLst/>
          </a:prstGeom>
          <a:noFill/>
          <a:ln w="9525">
            <a:noFill/>
            <a:miter lim="800000"/>
            <a:headEnd/>
            <a:tailEnd/>
          </a:ln>
        </p:spPr>
      </p:pic>
      <p:pic>
        <p:nvPicPr>
          <p:cNvPr id="18438" name="Picture 8" descr="ilustrasi 6"/>
          <p:cNvPicPr>
            <a:picLocks noChangeAspect="1" noChangeArrowheads="1"/>
          </p:cNvPicPr>
          <p:nvPr/>
        </p:nvPicPr>
        <p:blipFill>
          <a:blip r:embed="rId3"/>
          <a:srcRect/>
          <a:stretch>
            <a:fillRect/>
          </a:stretch>
        </p:blipFill>
        <p:spPr bwMode="auto">
          <a:xfrm>
            <a:off x="11327655" y="7290049"/>
            <a:ext cx="3600450" cy="3600450"/>
          </a:xfrm>
          <a:prstGeom prst="rect">
            <a:avLst/>
          </a:prstGeom>
          <a:noFill/>
          <a:ln w="9525">
            <a:noFill/>
            <a:miter lim="800000"/>
            <a:headEnd/>
            <a:tailEnd/>
          </a:ln>
        </p:spPr>
      </p:pic>
      <p:pic>
        <p:nvPicPr>
          <p:cNvPr id="18439" name="Picture 9" descr="ilustrasi 6"/>
          <p:cNvPicPr>
            <a:picLocks noChangeAspect="1" noChangeArrowheads="1"/>
          </p:cNvPicPr>
          <p:nvPr/>
        </p:nvPicPr>
        <p:blipFill>
          <a:blip r:embed="rId4"/>
          <a:srcRect/>
          <a:stretch>
            <a:fillRect/>
          </a:stretch>
        </p:blipFill>
        <p:spPr bwMode="auto">
          <a:xfrm>
            <a:off x="16512431" y="7290049"/>
            <a:ext cx="3600450" cy="3600450"/>
          </a:xfrm>
          <a:prstGeom prst="rect">
            <a:avLst/>
          </a:prstGeom>
          <a:noFill/>
          <a:ln w="9525">
            <a:noFill/>
            <a:miter lim="800000"/>
            <a:headEnd/>
            <a:tailEnd/>
          </a:ln>
        </p:spPr>
      </p:pic>
    </p:spTree>
    <p:extLst>
      <p:ext uri="{BB962C8B-B14F-4D97-AF65-F5344CB8AC3E}">
        <p14:creationId xmlns:p14="http://schemas.microsoft.com/office/powerpoint/2010/main" val="218153056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normAutofit fontScale="90000"/>
          </a:bodyPr>
          <a:lstStyle/>
          <a:p>
            <a:pPr eaLnBrk="1" hangingPunct="1"/>
            <a:r>
              <a:rPr lang="en-US" dirty="0"/>
              <a:t>MINIMUM SPANNING TREE</a:t>
            </a:r>
          </a:p>
        </p:txBody>
      </p:sp>
      <p:sp>
        <p:nvSpPr>
          <p:cNvPr id="19460" name="Rectangle 3"/>
          <p:cNvSpPr>
            <a:spLocks noGrp="1" noChangeArrowheads="1"/>
          </p:cNvSpPr>
          <p:nvPr>
            <p:ph type="body" sz="quarter" idx="10"/>
          </p:nvPr>
        </p:nvSpPr>
        <p:spPr/>
        <p:txBody>
          <a:bodyPr>
            <a:normAutofit/>
          </a:bodyPr>
          <a:lstStyle/>
          <a:p>
            <a:pPr eaLnBrk="1" hangingPunct="1"/>
            <a:endParaRPr lang="en-US" dirty="0"/>
          </a:p>
        </p:txBody>
      </p:sp>
      <p:sp>
        <p:nvSpPr>
          <p:cNvPr id="2" name="Content Placeholder 1">
            <a:extLst>
              <a:ext uri="{FF2B5EF4-FFF2-40B4-BE49-F238E27FC236}">
                <a16:creationId xmlns:a16="http://schemas.microsoft.com/office/drawing/2014/main" id="{7053C3F6-9D86-4891-6084-E654C49E3257}"/>
              </a:ext>
            </a:extLst>
          </p:cNvPr>
          <p:cNvSpPr>
            <a:spLocks noGrp="1"/>
          </p:cNvSpPr>
          <p:nvPr>
            <p:ph sz="quarter" idx="11"/>
          </p:nvPr>
        </p:nvSpPr>
        <p:spPr/>
        <p:txBody>
          <a:bodyPr>
            <a:normAutofit/>
          </a:bodyPr>
          <a:lstStyle/>
          <a:p>
            <a:pPr eaLnBrk="1" hangingPunct="1"/>
            <a:r>
              <a:rPr lang="en-US" sz="4800" dirty="0"/>
              <a:t>A single graph can have many different spanning trees.</a:t>
            </a:r>
          </a:p>
          <a:p>
            <a:pPr eaLnBrk="1" hangingPunct="1"/>
            <a:r>
              <a:rPr lang="sv-SE" sz="4800" dirty="0"/>
              <a:t>If a </a:t>
            </a:r>
            <a:r>
              <a:rPr lang="sv-SE" sz="4800" dirty="0" err="1"/>
              <a:t>Weighted</a:t>
            </a:r>
            <a:r>
              <a:rPr lang="sv-SE" sz="4800" dirty="0"/>
              <a:t> Graph is </a:t>
            </a:r>
            <a:r>
              <a:rPr lang="sv-SE" sz="4800" dirty="0" err="1"/>
              <a:t>changed</a:t>
            </a:r>
            <a:r>
              <a:rPr lang="sv-SE" sz="4800" dirty="0"/>
              <a:t> to </a:t>
            </a:r>
            <a:r>
              <a:rPr lang="sv-SE" sz="4800" dirty="0" err="1"/>
              <a:t>Spanning</a:t>
            </a:r>
            <a:r>
              <a:rPr lang="sv-SE" sz="4800" dirty="0"/>
              <a:t> </a:t>
            </a:r>
            <a:r>
              <a:rPr lang="sv-SE" sz="4800" dirty="0" err="1"/>
              <a:t>Tree</a:t>
            </a:r>
            <a:r>
              <a:rPr lang="sv-SE" sz="4800" dirty="0"/>
              <a:t>, </a:t>
            </a:r>
            <a:r>
              <a:rPr lang="sv-SE" sz="4800" dirty="0" err="1"/>
              <a:t>every</a:t>
            </a:r>
            <a:r>
              <a:rPr lang="sv-SE" sz="4800" dirty="0"/>
              <a:t> combination </a:t>
            </a:r>
            <a:r>
              <a:rPr lang="sv-SE" sz="4800" dirty="0" err="1"/>
              <a:t>of</a:t>
            </a:r>
            <a:r>
              <a:rPr lang="sv-SE" sz="4800" dirty="0"/>
              <a:t> the </a:t>
            </a:r>
            <a:r>
              <a:rPr lang="sv-SE" sz="4800" dirty="0" err="1"/>
              <a:t>Tree</a:t>
            </a:r>
            <a:r>
              <a:rPr lang="sv-SE" sz="4800" dirty="0"/>
              <a:t> </a:t>
            </a:r>
            <a:r>
              <a:rPr lang="sv-SE" sz="4800" dirty="0" err="1"/>
              <a:t>can</a:t>
            </a:r>
            <a:r>
              <a:rPr lang="sv-SE" sz="4800" dirty="0"/>
              <a:t> be </a:t>
            </a:r>
            <a:r>
              <a:rPr lang="sv-SE" sz="4800" dirty="0" err="1"/>
              <a:t>created</a:t>
            </a:r>
            <a:r>
              <a:rPr lang="sv-SE" sz="4800" dirty="0"/>
              <a:t> to </a:t>
            </a:r>
            <a:r>
              <a:rPr lang="sv-SE" sz="4800" dirty="0" err="1"/>
              <a:t>have</a:t>
            </a:r>
            <a:r>
              <a:rPr lang="sv-SE" sz="4800" dirty="0"/>
              <a:t> </a:t>
            </a:r>
            <a:r>
              <a:rPr lang="sv-SE" sz="4800" dirty="0" err="1"/>
              <a:t>sum</a:t>
            </a:r>
            <a:r>
              <a:rPr lang="sv-SE" sz="4800" dirty="0"/>
              <a:t> </a:t>
            </a:r>
            <a:r>
              <a:rPr lang="sv-SE" sz="4800" dirty="0" err="1"/>
              <a:t>of</a:t>
            </a:r>
            <a:r>
              <a:rPr lang="sv-SE" sz="4800" dirty="0"/>
              <a:t> different </a:t>
            </a:r>
            <a:r>
              <a:rPr lang="sv-SE" sz="4800" dirty="0" err="1"/>
              <a:t>weight</a:t>
            </a:r>
            <a:r>
              <a:rPr lang="sv-SE" sz="4800" dirty="0"/>
              <a:t>.</a:t>
            </a:r>
          </a:p>
          <a:p>
            <a:pPr eaLnBrk="1" hangingPunct="1"/>
            <a:r>
              <a:rPr lang="sv-SE" sz="4800" dirty="0"/>
              <a:t>Problem in Minimum </a:t>
            </a:r>
            <a:r>
              <a:rPr lang="sv-SE" sz="4800" dirty="0" err="1"/>
              <a:t>Spanning</a:t>
            </a:r>
            <a:r>
              <a:rPr lang="sv-SE" sz="4800" dirty="0"/>
              <a:t> </a:t>
            </a:r>
            <a:r>
              <a:rPr lang="sv-SE" sz="4800" dirty="0" err="1"/>
              <a:t>Tree</a:t>
            </a:r>
            <a:r>
              <a:rPr lang="sv-SE" sz="4800" dirty="0"/>
              <a:t> (MST) is to get </a:t>
            </a:r>
            <a:r>
              <a:rPr lang="sv-SE" sz="4800" dirty="0" err="1"/>
              <a:t>tree</a:t>
            </a:r>
            <a:r>
              <a:rPr lang="sv-SE" sz="4800" dirty="0"/>
              <a:t> (as from a </a:t>
            </a:r>
            <a:r>
              <a:rPr lang="sv-SE" sz="4800" dirty="0" err="1"/>
              <a:t>Weighted</a:t>
            </a:r>
            <a:r>
              <a:rPr lang="sv-SE" sz="4800" dirty="0"/>
              <a:t> Graph) </a:t>
            </a:r>
            <a:r>
              <a:rPr lang="sv-SE" sz="4800" dirty="0" err="1"/>
              <a:t>with</a:t>
            </a:r>
            <a:r>
              <a:rPr lang="sv-SE" sz="4800" dirty="0"/>
              <a:t> minimum </a:t>
            </a:r>
            <a:r>
              <a:rPr lang="sv-SE" sz="4800" dirty="0" err="1"/>
              <a:t>sum</a:t>
            </a:r>
            <a:r>
              <a:rPr lang="sv-SE" sz="4800" dirty="0"/>
              <a:t> </a:t>
            </a:r>
            <a:r>
              <a:rPr lang="sv-SE" sz="4800" dirty="0" err="1"/>
              <a:t>of</a:t>
            </a:r>
            <a:r>
              <a:rPr lang="sv-SE" sz="4800" dirty="0"/>
              <a:t> the </a:t>
            </a:r>
            <a:r>
              <a:rPr lang="sv-SE" sz="4800" dirty="0" err="1"/>
              <a:t>weight</a:t>
            </a:r>
            <a:r>
              <a:rPr lang="sv-SE" sz="4800" dirty="0"/>
              <a:t>.</a:t>
            </a:r>
            <a:endParaRPr lang="en-US" sz="4800" dirty="0"/>
          </a:p>
          <a:p>
            <a:endParaRPr lang="en-US" sz="4800" dirty="0"/>
          </a:p>
        </p:txBody>
      </p:sp>
      <p:sp>
        <p:nvSpPr>
          <p:cNvPr id="19458" name="Date Placeholder 3"/>
          <p:cNvSpPr>
            <a:spLocks noGrp="1"/>
          </p:cNvSpPr>
          <p:nvPr>
            <p:ph type="dt" sz="quarter" idx="4294967295"/>
          </p:nvPr>
        </p:nvSpPr>
        <p:spPr>
          <a:xfrm>
            <a:off x="0" y="0"/>
            <a:ext cx="0" cy="0"/>
          </a:xfrm>
          <a:noFill/>
          <a:ln>
            <a:miter lim="800000"/>
            <a:headEnd/>
            <a:tailEnd/>
          </a:ln>
        </p:spPr>
        <p:txBody>
          <a:bodyPr/>
          <a:lstStyle/>
          <a:p>
            <a:r>
              <a:rPr lang="en-US">
                <a:latin typeface="Interstate"/>
              </a:rPr>
              <a:t>Bina Nusantara</a:t>
            </a:r>
          </a:p>
        </p:txBody>
      </p:sp>
    </p:spTree>
    <p:extLst>
      <p:ext uri="{BB962C8B-B14F-4D97-AF65-F5344CB8AC3E}">
        <p14:creationId xmlns:p14="http://schemas.microsoft.com/office/powerpoint/2010/main" val="110554295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normAutofit fontScale="90000"/>
          </a:bodyPr>
          <a:lstStyle/>
          <a:p>
            <a:pPr eaLnBrk="1" hangingPunct="1"/>
            <a:r>
              <a:rPr lang="en-US" dirty="0"/>
              <a:t>MST USING METODE GREEDY</a:t>
            </a:r>
          </a:p>
        </p:txBody>
      </p:sp>
      <p:sp>
        <p:nvSpPr>
          <p:cNvPr id="20484" name="Rectangle 3"/>
          <p:cNvSpPr>
            <a:spLocks noGrp="1" noChangeArrowheads="1"/>
          </p:cNvSpPr>
          <p:nvPr>
            <p:ph type="body" sz="quarter" idx="10"/>
          </p:nvPr>
        </p:nvSpPr>
        <p:spPr/>
        <p:txBody>
          <a:bodyPr>
            <a:normAutofit/>
          </a:bodyPr>
          <a:lstStyle/>
          <a:p>
            <a:pPr eaLnBrk="1" hangingPunct="1">
              <a:lnSpc>
                <a:spcPct val="150000"/>
              </a:lnSpc>
            </a:pPr>
            <a:endParaRPr lang="en-US" dirty="0"/>
          </a:p>
        </p:txBody>
      </p:sp>
      <p:sp>
        <p:nvSpPr>
          <p:cNvPr id="2" name="Content Placeholder 1">
            <a:extLst>
              <a:ext uri="{FF2B5EF4-FFF2-40B4-BE49-F238E27FC236}">
                <a16:creationId xmlns:a16="http://schemas.microsoft.com/office/drawing/2014/main" id="{C4090F39-2FCE-3B1D-0605-CD4D58053E38}"/>
              </a:ext>
            </a:extLst>
          </p:cNvPr>
          <p:cNvSpPr>
            <a:spLocks noGrp="1"/>
          </p:cNvSpPr>
          <p:nvPr>
            <p:ph sz="quarter" idx="11"/>
          </p:nvPr>
        </p:nvSpPr>
        <p:spPr/>
        <p:txBody>
          <a:bodyPr>
            <a:normAutofit/>
          </a:bodyPr>
          <a:lstStyle/>
          <a:p>
            <a:pPr eaLnBrk="1" hangingPunct="1">
              <a:lnSpc>
                <a:spcPct val="150000"/>
              </a:lnSpc>
            </a:pPr>
            <a:r>
              <a:rPr lang="en-US" sz="4800" dirty="0"/>
              <a:t>Prim-Dijkstra algorithm</a:t>
            </a:r>
          </a:p>
          <a:p>
            <a:pPr lvl="1" eaLnBrk="1" hangingPunct="1">
              <a:lnSpc>
                <a:spcPct val="150000"/>
              </a:lnSpc>
            </a:pPr>
            <a:r>
              <a:rPr lang="en-US" sz="4800" dirty="0"/>
              <a:t>was invented by Robert C. Prim in 1957 and </a:t>
            </a:r>
            <a:r>
              <a:rPr lang="en-US" sz="4800" dirty="0" err="1"/>
              <a:t>Edsger</a:t>
            </a:r>
            <a:r>
              <a:rPr lang="en-US" sz="4800" dirty="0"/>
              <a:t> Dijkstra in 1959.</a:t>
            </a:r>
          </a:p>
          <a:p>
            <a:pPr eaLnBrk="1" hangingPunct="1">
              <a:lnSpc>
                <a:spcPct val="150000"/>
              </a:lnSpc>
            </a:pPr>
            <a:r>
              <a:rPr lang="en-US" sz="4800" dirty="0"/>
              <a:t>Kruskal algorithm</a:t>
            </a:r>
          </a:p>
          <a:p>
            <a:pPr lvl="1" eaLnBrk="1" hangingPunct="1">
              <a:lnSpc>
                <a:spcPct val="150000"/>
              </a:lnSpc>
            </a:pPr>
            <a:r>
              <a:rPr lang="en-US" sz="4800" dirty="0"/>
              <a:t>was invented by Joseph Kruskal in 1956.</a:t>
            </a:r>
          </a:p>
          <a:p>
            <a:endParaRPr lang="en-US" sz="4800" dirty="0"/>
          </a:p>
        </p:txBody>
      </p:sp>
      <p:sp>
        <p:nvSpPr>
          <p:cNvPr id="20482" name="Date Placeholder 3"/>
          <p:cNvSpPr>
            <a:spLocks noGrp="1"/>
          </p:cNvSpPr>
          <p:nvPr>
            <p:ph type="dt" sz="quarter" idx="4294967295"/>
          </p:nvPr>
        </p:nvSpPr>
        <p:spPr>
          <a:xfrm>
            <a:off x="0" y="0"/>
            <a:ext cx="0" cy="0"/>
          </a:xfrm>
          <a:noFill/>
          <a:ln>
            <a:miter lim="800000"/>
            <a:headEnd/>
            <a:tailEnd/>
          </a:ln>
        </p:spPr>
        <p:txBody>
          <a:bodyPr/>
          <a:lstStyle/>
          <a:p>
            <a:r>
              <a:rPr lang="en-US">
                <a:latin typeface="Interstate"/>
              </a:rPr>
              <a:t>Bina Nusantara</a:t>
            </a:r>
          </a:p>
        </p:txBody>
      </p:sp>
    </p:spTree>
    <p:extLst>
      <p:ext uri="{BB962C8B-B14F-4D97-AF65-F5344CB8AC3E}">
        <p14:creationId xmlns:p14="http://schemas.microsoft.com/office/powerpoint/2010/main" val="419810262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normAutofit fontScale="90000"/>
          </a:bodyPr>
          <a:lstStyle/>
          <a:p>
            <a:pPr eaLnBrk="1" hangingPunct="1"/>
            <a:r>
              <a:rPr lang="en-US" dirty="0">
                <a:latin typeface="Open Sans" pitchFamily="-84" charset="0"/>
              </a:rPr>
              <a:t>MST – Prim’s Algorithm</a:t>
            </a:r>
          </a:p>
        </p:txBody>
      </p:sp>
      <p:sp>
        <p:nvSpPr>
          <p:cNvPr id="2" name="Text Placeholder 1">
            <a:extLst>
              <a:ext uri="{FF2B5EF4-FFF2-40B4-BE49-F238E27FC236}">
                <a16:creationId xmlns:a16="http://schemas.microsoft.com/office/drawing/2014/main" id="{5408DEFF-B6CA-CDDE-6A76-462A0B6407A1}"/>
              </a:ext>
            </a:extLst>
          </p:cNvPr>
          <p:cNvSpPr>
            <a:spLocks noGrp="1"/>
          </p:cNvSpPr>
          <p:nvPr>
            <p:ph type="body" sz="quarter" idx="10"/>
          </p:nvPr>
        </p:nvSpPr>
        <p:spPr/>
        <p:txBody>
          <a:bodyPr/>
          <a:lstStyle/>
          <a:p>
            <a:endParaRPr lang="en-US"/>
          </a:p>
        </p:txBody>
      </p:sp>
      <p:sp>
        <p:nvSpPr>
          <p:cNvPr id="7171" name="Content Placeholder 2"/>
          <p:cNvSpPr>
            <a:spLocks noGrp="1"/>
          </p:cNvSpPr>
          <p:nvPr>
            <p:ph sz="quarter" idx="11"/>
          </p:nvPr>
        </p:nvSpPr>
        <p:spPr/>
        <p:txBody>
          <a:bodyPr>
            <a:normAutofit/>
          </a:bodyPr>
          <a:lstStyle/>
          <a:p>
            <a:pPr>
              <a:buNone/>
            </a:pPr>
            <a:r>
              <a:rPr lang="en-US" b="1" u="sng" dirty="0">
                <a:latin typeface="Open Sans" pitchFamily="-84" charset="0"/>
              </a:rPr>
              <a:t>Prim's algorithm:</a:t>
            </a:r>
          </a:p>
          <a:p>
            <a:pPr>
              <a:buNone/>
            </a:pPr>
            <a:r>
              <a:rPr lang="en-US" dirty="0">
                <a:latin typeface="Open Sans" pitchFamily="-84" charset="0"/>
              </a:rPr>
              <a:t>        </a:t>
            </a:r>
            <a:r>
              <a:rPr lang="en-US" dirty="0">
                <a:latin typeface="Lucida Console" panose="020B0609040504020204" pitchFamily="49" charset="0"/>
              </a:rPr>
              <a:t>let Array </a:t>
            </a:r>
            <a:r>
              <a:rPr lang="en-US">
                <a:latin typeface="Lucida Console" panose="020B0609040504020204" pitchFamily="49" charset="0"/>
              </a:rPr>
              <a:t>T initialize as null</a:t>
            </a:r>
            <a:endParaRPr lang="en-US" dirty="0">
              <a:latin typeface="Lucida Console" panose="020B0609040504020204" pitchFamily="49" charset="0"/>
            </a:endParaRPr>
          </a:p>
          <a:p>
            <a:pPr>
              <a:buNone/>
            </a:pPr>
            <a:r>
              <a:rPr lang="en-US" dirty="0">
                <a:latin typeface="Lucida Console" panose="020B0609040504020204" pitchFamily="49" charset="0"/>
              </a:rPr>
              <a:t>    while (T has fewer than n vertices)</a:t>
            </a:r>
          </a:p>
          <a:p>
            <a:pPr>
              <a:buNone/>
            </a:pPr>
            <a:r>
              <a:rPr lang="en-US" dirty="0">
                <a:latin typeface="Lucida Console" panose="020B0609040504020204" pitchFamily="49" charset="0"/>
              </a:rPr>
              <a:t>    {</a:t>
            </a:r>
          </a:p>
          <a:p>
            <a:pPr>
              <a:buNone/>
            </a:pPr>
            <a:r>
              <a:rPr lang="en-US" dirty="0">
                <a:latin typeface="Lucida Console" panose="020B0609040504020204" pitchFamily="49" charset="0"/>
              </a:rPr>
              <a:t>        find the smallest edge connecting T to G-T</a:t>
            </a:r>
          </a:p>
          <a:p>
            <a:pPr>
              <a:buNone/>
            </a:pPr>
            <a:r>
              <a:rPr lang="en-US" dirty="0">
                <a:latin typeface="Lucida Console" panose="020B0609040504020204" pitchFamily="49" charset="0"/>
              </a:rPr>
              <a:t>        add it to T</a:t>
            </a:r>
          </a:p>
          <a:p>
            <a:pPr>
              <a:buNone/>
            </a:pPr>
            <a:r>
              <a:rPr lang="en-US" dirty="0">
                <a:latin typeface="Lucida Console" panose="020B0609040504020204" pitchFamily="49" charset="0"/>
              </a:rPr>
              <a:t>    }</a:t>
            </a:r>
          </a:p>
        </p:txBody>
      </p:sp>
      <p:sp>
        <p:nvSpPr>
          <p:cNvPr id="5124" name="Footer Placeholder 3"/>
          <p:cNvSpPr>
            <a:spLocks noGrp="1"/>
          </p:cNvSpPr>
          <p:nvPr>
            <p:ph type="ftr" sz="quarter" idx="4294967295"/>
          </p:nvPr>
        </p:nvSpPr>
        <p:spPr>
          <a:xfrm>
            <a:off x="0" y="12833350"/>
            <a:ext cx="5791200" cy="730250"/>
          </a:xfrm>
        </p:spPr>
        <p:txBody>
          <a:bodyPr/>
          <a:lstStyle/>
          <a:p>
            <a:pPr>
              <a:defRPr/>
            </a:pPr>
            <a:r>
              <a:rPr lang="id-ID" dirty="0"/>
              <a:t>COMP6048 - Data Structure</a:t>
            </a:r>
          </a:p>
        </p:txBody>
      </p:sp>
      <p:sp>
        <p:nvSpPr>
          <p:cNvPr id="5125" name="Slide Number Placeholder 4"/>
          <p:cNvSpPr>
            <a:spLocks noGrp="1"/>
          </p:cNvSpPr>
          <p:nvPr>
            <p:ph type="sldNum" sz="quarter" idx="4294967295"/>
          </p:nvPr>
        </p:nvSpPr>
        <p:spPr>
          <a:xfrm>
            <a:off x="24018875" y="13184188"/>
            <a:ext cx="365125" cy="379412"/>
          </a:xfrm>
        </p:spPr>
        <p:txBody>
          <a:bodyPr/>
          <a:lstStyle/>
          <a:p>
            <a:pPr>
              <a:defRPr/>
            </a:pPr>
            <a:fld id="{BE9CBBE9-7D85-40CF-85AA-565BC62F71A7}" type="slidenum">
              <a:rPr lang="en-US"/>
              <a:pPr>
                <a:defRPr/>
              </a:pPr>
              <a:t>25</a:t>
            </a:fld>
            <a:endParaRPr lang="en-US"/>
          </a:p>
        </p:txBody>
      </p:sp>
    </p:spTree>
    <p:extLst>
      <p:ext uri="{BB962C8B-B14F-4D97-AF65-F5344CB8AC3E}">
        <p14:creationId xmlns:p14="http://schemas.microsoft.com/office/powerpoint/2010/main" val="221109544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normAutofit fontScale="90000"/>
          </a:bodyPr>
          <a:lstStyle/>
          <a:p>
            <a:pPr eaLnBrk="1" hangingPunct="1"/>
            <a:r>
              <a:rPr lang="en-US" dirty="0">
                <a:latin typeface="Open Sans" pitchFamily="-84" charset="0"/>
              </a:rPr>
              <a:t>MST – Prim’s Algorithm</a:t>
            </a:r>
          </a:p>
        </p:txBody>
      </p:sp>
      <p:sp>
        <p:nvSpPr>
          <p:cNvPr id="2" name="Text Placeholder 1">
            <a:extLst>
              <a:ext uri="{FF2B5EF4-FFF2-40B4-BE49-F238E27FC236}">
                <a16:creationId xmlns:a16="http://schemas.microsoft.com/office/drawing/2014/main" id="{C47CFB3D-12C4-C882-59AA-6A475D669EAF}"/>
              </a:ext>
            </a:extLst>
          </p:cNvPr>
          <p:cNvSpPr>
            <a:spLocks noGrp="1"/>
          </p:cNvSpPr>
          <p:nvPr>
            <p:ph type="body" sz="quarter" idx="10"/>
          </p:nvPr>
        </p:nvSpPr>
        <p:spPr/>
        <p:txBody>
          <a:bodyPr/>
          <a:lstStyle/>
          <a:p>
            <a:endParaRPr lang="en-US"/>
          </a:p>
        </p:txBody>
      </p:sp>
      <p:sp>
        <p:nvSpPr>
          <p:cNvPr id="7171" name="Content Placeholder 2"/>
          <p:cNvSpPr>
            <a:spLocks noGrp="1"/>
          </p:cNvSpPr>
          <p:nvPr>
            <p:ph sz="quarter" idx="11"/>
          </p:nvPr>
        </p:nvSpPr>
        <p:spPr/>
        <p:txBody>
          <a:bodyPr>
            <a:normAutofit/>
          </a:bodyPr>
          <a:lstStyle/>
          <a:p>
            <a:pPr>
              <a:buNone/>
            </a:pPr>
            <a:r>
              <a:rPr lang="en-US" b="1" u="sng" dirty="0">
                <a:latin typeface="Open Sans" pitchFamily="-84" charset="0"/>
              </a:rPr>
              <a:t>Prim's algorithm:</a:t>
            </a:r>
          </a:p>
          <a:p>
            <a:pPr>
              <a:buNone/>
            </a:pPr>
            <a:r>
              <a:rPr lang="en-US" dirty="0">
                <a:latin typeface="Open Sans" pitchFamily="-84" charset="0"/>
              </a:rPr>
              <a:t>Explanation :</a:t>
            </a:r>
          </a:p>
          <a:p>
            <a:pPr>
              <a:buNone/>
            </a:pPr>
            <a:r>
              <a:rPr lang="en-US" dirty="0">
                <a:latin typeface="Open Sans" pitchFamily="-84" charset="0"/>
              </a:rPr>
              <a:t>1. Create an array with name is T.</a:t>
            </a:r>
          </a:p>
          <a:p>
            <a:pPr>
              <a:buNone/>
            </a:pPr>
            <a:r>
              <a:rPr lang="en-US" dirty="0">
                <a:latin typeface="Open Sans" pitchFamily="-84" charset="0"/>
              </a:rPr>
              <a:t>2. Choose starting vertex.</a:t>
            </a:r>
          </a:p>
          <a:p>
            <a:pPr>
              <a:buNone/>
            </a:pPr>
            <a:r>
              <a:rPr lang="en-US" dirty="0">
                <a:latin typeface="Open Sans" pitchFamily="-84" charset="0"/>
              </a:rPr>
              <a:t>3. Whenever each vertex is pointed, the edge which connected to it will be signed as </a:t>
            </a:r>
            <a:r>
              <a:rPr lang="en-US" dirty="0">
                <a:solidFill>
                  <a:srgbClr val="FF0000"/>
                </a:solidFill>
                <a:latin typeface="Open Sans" pitchFamily="-84" charset="0"/>
              </a:rPr>
              <a:t>active</a:t>
            </a:r>
            <a:r>
              <a:rPr lang="en-US" dirty="0">
                <a:latin typeface="Open Sans" pitchFamily="-84" charset="0"/>
              </a:rPr>
              <a:t>.</a:t>
            </a:r>
          </a:p>
          <a:p>
            <a:pPr>
              <a:buNone/>
            </a:pPr>
            <a:r>
              <a:rPr lang="en-US" dirty="0">
                <a:latin typeface="Open Sans" pitchFamily="-84" charset="0"/>
              </a:rPr>
              <a:t>4. Compare all the active edges value, find the smallest number.</a:t>
            </a:r>
          </a:p>
          <a:p>
            <a:pPr>
              <a:buNone/>
            </a:pPr>
            <a:r>
              <a:rPr lang="en-US" dirty="0">
                <a:latin typeface="Open Sans" pitchFamily="-84" charset="0"/>
              </a:rPr>
              <a:t>5. Add the node with smallest active edge to T.</a:t>
            </a:r>
          </a:p>
          <a:p>
            <a:pPr>
              <a:buNone/>
            </a:pPr>
            <a:r>
              <a:rPr lang="en-US" dirty="0">
                <a:latin typeface="Open Sans" pitchFamily="-84" charset="0"/>
              </a:rPr>
              <a:t>6. Do step 3 to 5 while the node in T is fewer the total node exist.</a:t>
            </a:r>
          </a:p>
        </p:txBody>
      </p:sp>
      <p:sp>
        <p:nvSpPr>
          <p:cNvPr id="5124" name="Footer Placeholder 3"/>
          <p:cNvSpPr>
            <a:spLocks noGrp="1"/>
          </p:cNvSpPr>
          <p:nvPr>
            <p:ph type="ftr" sz="quarter" idx="4294967295"/>
          </p:nvPr>
        </p:nvSpPr>
        <p:spPr>
          <a:xfrm>
            <a:off x="0" y="12833350"/>
            <a:ext cx="5791200" cy="730250"/>
          </a:xfrm>
        </p:spPr>
        <p:txBody>
          <a:bodyPr/>
          <a:lstStyle/>
          <a:p>
            <a:pPr>
              <a:defRPr/>
            </a:pPr>
            <a:r>
              <a:rPr lang="id-ID" dirty="0"/>
              <a:t>COMP6048 - Data Structure</a:t>
            </a:r>
          </a:p>
        </p:txBody>
      </p:sp>
      <p:sp>
        <p:nvSpPr>
          <p:cNvPr id="5125" name="Slide Number Placeholder 4"/>
          <p:cNvSpPr>
            <a:spLocks noGrp="1"/>
          </p:cNvSpPr>
          <p:nvPr>
            <p:ph type="sldNum" sz="quarter" idx="4294967295"/>
          </p:nvPr>
        </p:nvSpPr>
        <p:spPr>
          <a:xfrm>
            <a:off x="24018875" y="13184188"/>
            <a:ext cx="365125" cy="379412"/>
          </a:xfrm>
        </p:spPr>
        <p:txBody>
          <a:bodyPr/>
          <a:lstStyle/>
          <a:p>
            <a:pPr>
              <a:defRPr/>
            </a:pPr>
            <a:fld id="{BE9CBBE9-7D85-40CF-85AA-565BC62F71A7}" type="slidenum">
              <a:rPr lang="en-US"/>
              <a:pPr>
                <a:defRPr/>
              </a:pPr>
              <a:t>26</a:t>
            </a:fld>
            <a:endParaRPr lang="en-US"/>
          </a:p>
        </p:txBody>
      </p:sp>
    </p:spTree>
    <p:extLst>
      <p:ext uri="{BB962C8B-B14F-4D97-AF65-F5344CB8AC3E}">
        <p14:creationId xmlns:p14="http://schemas.microsoft.com/office/powerpoint/2010/main" val="622046967"/>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normAutofit fontScale="90000"/>
          </a:bodyPr>
          <a:lstStyle/>
          <a:p>
            <a:pPr eaLnBrk="1" hangingPunct="1"/>
            <a:r>
              <a:rPr lang="en-US" dirty="0">
                <a:latin typeface="Open Sans" pitchFamily="-84" charset="0"/>
              </a:rPr>
              <a:t>MST – Prim’s Algorithm</a:t>
            </a:r>
          </a:p>
        </p:txBody>
      </p:sp>
      <p:sp>
        <p:nvSpPr>
          <p:cNvPr id="2" name="Text Placeholder 1">
            <a:extLst>
              <a:ext uri="{FF2B5EF4-FFF2-40B4-BE49-F238E27FC236}">
                <a16:creationId xmlns:a16="http://schemas.microsoft.com/office/drawing/2014/main" id="{7462E302-B945-A5CB-998C-1A3550C45A37}"/>
              </a:ext>
            </a:extLst>
          </p:cNvPr>
          <p:cNvSpPr>
            <a:spLocks noGrp="1"/>
          </p:cNvSpPr>
          <p:nvPr>
            <p:ph type="body" sz="quarter" idx="10"/>
          </p:nvPr>
        </p:nvSpPr>
        <p:spPr/>
        <p:txBody>
          <a:bodyPr/>
          <a:lstStyle/>
          <a:p>
            <a:endParaRPr lang="en-US"/>
          </a:p>
        </p:txBody>
      </p:sp>
      <p:sp>
        <p:nvSpPr>
          <p:cNvPr id="7171" name="Content Placeholder 2"/>
          <p:cNvSpPr>
            <a:spLocks noGrp="1"/>
          </p:cNvSpPr>
          <p:nvPr>
            <p:ph sz="quarter" idx="11"/>
          </p:nvPr>
        </p:nvSpPr>
        <p:spPr/>
        <p:txBody>
          <a:bodyPr>
            <a:normAutofit/>
          </a:bodyPr>
          <a:lstStyle/>
          <a:p>
            <a:pPr>
              <a:buNone/>
            </a:pPr>
            <a:r>
              <a:rPr lang="en-US" sz="3600" b="1" u="sng" dirty="0">
                <a:latin typeface="Open Sans" pitchFamily="-84" charset="0"/>
              </a:rPr>
              <a:t>Prim's algorithm with Heap Implementation:</a:t>
            </a:r>
          </a:p>
          <a:p>
            <a:pPr>
              <a:buNone/>
            </a:pPr>
            <a:r>
              <a:rPr lang="en-US" sz="3200" dirty="0">
                <a:latin typeface="Lucida Console" panose="020B0609040504020204" pitchFamily="49" charset="0"/>
              </a:rPr>
              <a:t>	T = {s}</a:t>
            </a:r>
          </a:p>
          <a:p>
            <a:pPr>
              <a:buNone/>
            </a:pPr>
            <a:r>
              <a:rPr lang="en-US" sz="3200" dirty="0">
                <a:latin typeface="Lucida Console" panose="020B0609040504020204" pitchFamily="49" charset="0"/>
              </a:rPr>
              <a:t>	</a:t>
            </a:r>
            <a:r>
              <a:rPr lang="en-US" sz="3200" dirty="0" err="1">
                <a:latin typeface="Lucida Console" panose="020B0609040504020204" pitchFamily="49" charset="0"/>
              </a:rPr>
              <a:t>enqueue</a:t>
            </a:r>
            <a:r>
              <a:rPr lang="en-US" sz="3200" dirty="0">
                <a:latin typeface="Lucida Console" panose="020B0609040504020204" pitchFamily="49" charset="0"/>
              </a:rPr>
              <a:t> edges connected to s in PQ (by </a:t>
            </a:r>
            <a:r>
              <a:rPr lang="en-US" sz="3200" dirty="0" err="1">
                <a:latin typeface="Lucida Console" panose="020B0609040504020204" pitchFamily="49" charset="0"/>
              </a:rPr>
              <a:t>inc</a:t>
            </a:r>
            <a:r>
              <a:rPr lang="en-US" sz="3200" dirty="0">
                <a:latin typeface="Lucida Console" panose="020B0609040504020204" pitchFamily="49" charset="0"/>
              </a:rPr>
              <a:t> weight)</a:t>
            </a:r>
          </a:p>
          <a:p>
            <a:pPr>
              <a:buNone/>
            </a:pPr>
            <a:r>
              <a:rPr lang="en-US" sz="3200" dirty="0">
                <a:latin typeface="Lucida Console" panose="020B0609040504020204" pitchFamily="49" charset="0"/>
              </a:rPr>
              <a:t>	while (!</a:t>
            </a:r>
            <a:r>
              <a:rPr lang="en-US" sz="3200" dirty="0" err="1">
                <a:latin typeface="Lucida Console" panose="020B0609040504020204" pitchFamily="49" charset="0"/>
              </a:rPr>
              <a:t>PQ.isEmpty</a:t>
            </a:r>
            <a:r>
              <a:rPr lang="en-US" sz="3200" dirty="0">
                <a:latin typeface="Lucida Console" panose="020B0609040504020204" pitchFamily="49" charset="0"/>
              </a:rPr>
              <a:t>)</a:t>
            </a:r>
          </a:p>
          <a:p>
            <a:pPr>
              <a:buNone/>
            </a:pPr>
            <a:r>
              <a:rPr lang="en-US" sz="3200" dirty="0">
                <a:latin typeface="Lucida Console" panose="020B0609040504020204" pitchFamily="49" charset="0"/>
              </a:rPr>
              <a:t>		if (vertex v linked with e=</a:t>
            </a:r>
            <a:r>
              <a:rPr lang="en-US" sz="3200" dirty="0" err="1">
                <a:latin typeface="Lucida Console" panose="020B0609040504020204" pitchFamily="49" charset="0"/>
              </a:rPr>
              <a:t>PQ.remove</a:t>
            </a:r>
            <a:r>
              <a:rPr lang="en-US" sz="3200" dirty="0">
                <a:latin typeface="Lucida Console" panose="020B0609040504020204" pitchFamily="49" charset="0"/>
              </a:rPr>
              <a:t> is not in T)</a:t>
            </a:r>
          </a:p>
          <a:p>
            <a:pPr>
              <a:buNone/>
            </a:pPr>
            <a:r>
              <a:rPr lang="en-US" sz="3200" dirty="0">
                <a:latin typeface="Lucida Console" panose="020B0609040504020204" pitchFamily="49" charset="0"/>
              </a:rPr>
              <a:t>			T = T ∪ {</a:t>
            </a:r>
            <a:r>
              <a:rPr lang="en-US" sz="3200" dirty="0" err="1">
                <a:latin typeface="Lucida Console" panose="020B0609040504020204" pitchFamily="49" charset="0"/>
              </a:rPr>
              <a:t>v,e</a:t>
            </a:r>
            <a:r>
              <a:rPr lang="en-US" sz="3200" dirty="0">
                <a:latin typeface="Lucida Console" panose="020B0609040504020204" pitchFamily="49" charset="0"/>
              </a:rPr>
              <a:t>}, </a:t>
            </a:r>
            <a:r>
              <a:rPr lang="en-US" sz="3200" dirty="0" err="1">
                <a:latin typeface="Lucida Console" panose="020B0609040504020204" pitchFamily="49" charset="0"/>
              </a:rPr>
              <a:t>enqueue</a:t>
            </a:r>
            <a:r>
              <a:rPr lang="en-US" sz="3200" dirty="0">
                <a:latin typeface="Lucida Console" panose="020B0609040504020204" pitchFamily="49" charset="0"/>
              </a:rPr>
              <a:t> edges connected to v</a:t>
            </a:r>
          </a:p>
          <a:p>
            <a:pPr>
              <a:buNone/>
            </a:pPr>
            <a:r>
              <a:rPr lang="en-US" sz="3200" dirty="0">
                <a:latin typeface="Lucida Console" panose="020B0609040504020204" pitchFamily="49" charset="0"/>
              </a:rPr>
              <a:t>		else </a:t>
            </a:r>
          </a:p>
          <a:p>
            <a:pPr>
              <a:buNone/>
            </a:pPr>
            <a:r>
              <a:rPr lang="en-US" sz="3200" dirty="0">
                <a:latin typeface="Lucida Console" panose="020B0609040504020204" pitchFamily="49" charset="0"/>
              </a:rPr>
              <a:t>			ignore e</a:t>
            </a:r>
          </a:p>
        </p:txBody>
      </p:sp>
      <p:sp>
        <p:nvSpPr>
          <p:cNvPr id="5124" name="Footer Placeholder 3"/>
          <p:cNvSpPr>
            <a:spLocks noGrp="1"/>
          </p:cNvSpPr>
          <p:nvPr>
            <p:ph type="ftr" sz="quarter" idx="4294967295"/>
          </p:nvPr>
        </p:nvSpPr>
        <p:spPr>
          <a:xfrm>
            <a:off x="0" y="12833350"/>
            <a:ext cx="5791200" cy="730250"/>
          </a:xfrm>
        </p:spPr>
        <p:txBody>
          <a:bodyPr/>
          <a:lstStyle/>
          <a:p>
            <a:pPr>
              <a:defRPr/>
            </a:pPr>
            <a:r>
              <a:rPr lang="id-ID" dirty="0"/>
              <a:t>COMP6048 - Data Structure</a:t>
            </a:r>
          </a:p>
        </p:txBody>
      </p:sp>
      <p:sp>
        <p:nvSpPr>
          <p:cNvPr id="5125" name="Slide Number Placeholder 4"/>
          <p:cNvSpPr>
            <a:spLocks noGrp="1"/>
          </p:cNvSpPr>
          <p:nvPr>
            <p:ph type="sldNum" sz="quarter" idx="4294967295"/>
          </p:nvPr>
        </p:nvSpPr>
        <p:spPr>
          <a:xfrm>
            <a:off x="24018875" y="13184188"/>
            <a:ext cx="365125" cy="379412"/>
          </a:xfrm>
        </p:spPr>
        <p:txBody>
          <a:bodyPr/>
          <a:lstStyle/>
          <a:p>
            <a:pPr>
              <a:defRPr/>
            </a:pPr>
            <a:fld id="{BE9CBBE9-7D85-40CF-85AA-565BC62F71A7}" type="slidenum">
              <a:rPr lang="en-US"/>
              <a:pPr>
                <a:defRPr/>
              </a:pPr>
              <a:t>27</a:t>
            </a:fld>
            <a:endParaRPr lang="en-US"/>
          </a:p>
        </p:txBody>
      </p:sp>
    </p:spTree>
    <p:extLst>
      <p:ext uri="{BB962C8B-B14F-4D97-AF65-F5344CB8AC3E}">
        <p14:creationId xmlns:p14="http://schemas.microsoft.com/office/powerpoint/2010/main" val="250587013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normAutofit fontScale="90000"/>
          </a:bodyPr>
          <a:lstStyle/>
          <a:p>
            <a:pPr eaLnBrk="1" hangingPunct="1"/>
            <a:r>
              <a:rPr lang="en-US" dirty="0">
                <a:latin typeface="Open Sans" pitchFamily="-84" charset="0"/>
              </a:rPr>
              <a:t>MST – Prim’s Algorithm</a:t>
            </a:r>
          </a:p>
        </p:txBody>
      </p:sp>
      <p:sp>
        <p:nvSpPr>
          <p:cNvPr id="2" name="Text Placeholder 1">
            <a:extLst>
              <a:ext uri="{FF2B5EF4-FFF2-40B4-BE49-F238E27FC236}">
                <a16:creationId xmlns:a16="http://schemas.microsoft.com/office/drawing/2014/main" id="{82D50D93-3E71-5692-B564-C0981FA28A9D}"/>
              </a:ext>
            </a:extLst>
          </p:cNvPr>
          <p:cNvSpPr>
            <a:spLocks noGrp="1"/>
          </p:cNvSpPr>
          <p:nvPr>
            <p:ph type="body" sz="quarter" idx="10"/>
          </p:nvPr>
        </p:nvSpPr>
        <p:spPr/>
        <p:txBody>
          <a:bodyPr/>
          <a:lstStyle/>
          <a:p>
            <a:endParaRPr lang="en-US"/>
          </a:p>
        </p:txBody>
      </p:sp>
      <p:sp>
        <p:nvSpPr>
          <p:cNvPr id="7171" name="Content Placeholder 2"/>
          <p:cNvSpPr>
            <a:spLocks noGrp="1"/>
          </p:cNvSpPr>
          <p:nvPr>
            <p:ph sz="quarter" idx="11"/>
          </p:nvPr>
        </p:nvSpPr>
        <p:spPr/>
        <p:txBody>
          <a:bodyPr>
            <a:normAutofit/>
          </a:bodyPr>
          <a:lstStyle/>
          <a:p>
            <a:pPr>
              <a:buNone/>
            </a:pPr>
            <a:r>
              <a:rPr lang="en-US" sz="3600" b="1" u="sng" dirty="0">
                <a:latin typeface="Open Sans" pitchFamily="-84" charset="0"/>
              </a:rPr>
              <a:t>Simulation :</a:t>
            </a:r>
          </a:p>
          <a:p>
            <a:pPr>
              <a:buNone/>
            </a:pPr>
            <a:r>
              <a:rPr lang="en-US" sz="3600" dirty="0">
                <a:latin typeface="Open Sans" pitchFamily="-84" charset="0"/>
              </a:rPr>
              <a:t>Transform the graph below into MST form using </a:t>
            </a:r>
            <a:r>
              <a:rPr lang="en-US" sz="3600" b="1" i="1" dirty="0">
                <a:latin typeface="Open Sans" pitchFamily="-84" charset="0"/>
              </a:rPr>
              <a:t>Prim’s Algorithm</a:t>
            </a:r>
            <a:r>
              <a:rPr lang="en-US" sz="3600" dirty="0">
                <a:latin typeface="Open Sans" pitchFamily="-84" charset="0"/>
              </a:rPr>
              <a:t>!</a:t>
            </a:r>
          </a:p>
          <a:p>
            <a:pPr>
              <a:buNone/>
            </a:pPr>
            <a:endParaRPr lang="en-US" sz="3200" dirty="0">
              <a:latin typeface="Lucida Console" panose="020B0609040504020204" pitchFamily="49" charset="0"/>
            </a:endParaRPr>
          </a:p>
        </p:txBody>
      </p:sp>
      <p:sp>
        <p:nvSpPr>
          <p:cNvPr id="5124" name="Footer Placeholder 3"/>
          <p:cNvSpPr>
            <a:spLocks noGrp="1"/>
          </p:cNvSpPr>
          <p:nvPr>
            <p:ph type="ftr" sz="quarter" idx="4294967295"/>
          </p:nvPr>
        </p:nvSpPr>
        <p:spPr>
          <a:xfrm>
            <a:off x="0" y="12833350"/>
            <a:ext cx="5791200" cy="730250"/>
          </a:xfrm>
        </p:spPr>
        <p:txBody>
          <a:bodyPr/>
          <a:lstStyle/>
          <a:p>
            <a:pPr>
              <a:defRPr/>
            </a:pPr>
            <a:r>
              <a:rPr lang="id-ID" dirty="0"/>
              <a:t>COMP6048 - Data Structure</a:t>
            </a:r>
          </a:p>
        </p:txBody>
      </p:sp>
      <p:sp>
        <p:nvSpPr>
          <p:cNvPr id="5125" name="Slide Number Placeholder 4"/>
          <p:cNvSpPr>
            <a:spLocks noGrp="1"/>
          </p:cNvSpPr>
          <p:nvPr>
            <p:ph type="sldNum" sz="quarter" idx="4294967295"/>
          </p:nvPr>
        </p:nvSpPr>
        <p:spPr>
          <a:xfrm>
            <a:off x="24018875" y="13184188"/>
            <a:ext cx="365125" cy="379412"/>
          </a:xfrm>
        </p:spPr>
        <p:txBody>
          <a:bodyPr/>
          <a:lstStyle/>
          <a:p>
            <a:pPr>
              <a:defRPr/>
            </a:pPr>
            <a:fld id="{BE9CBBE9-7D85-40CF-85AA-565BC62F71A7}" type="slidenum">
              <a:rPr lang="en-US"/>
              <a:pPr>
                <a:defRPr/>
              </a:pPr>
              <a:t>28</a:t>
            </a:fld>
            <a:endParaRPr lang="en-US"/>
          </a:p>
        </p:txBody>
      </p:sp>
      <p:sp>
        <p:nvSpPr>
          <p:cNvPr id="19" name="Oval 18"/>
          <p:cNvSpPr/>
          <p:nvPr/>
        </p:nvSpPr>
        <p:spPr>
          <a:xfrm>
            <a:off x="14325600" y="749300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ysClr val="windowText" lastClr="000000"/>
                </a:solidFill>
              </a:rPr>
              <a:t>A</a:t>
            </a:r>
          </a:p>
        </p:txBody>
      </p:sp>
      <p:sp>
        <p:nvSpPr>
          <p:cNvPr id="20" name="Oval 19"/>
          <p:cNvSpPr/>
          <p:nvPr/>
        </p:nvSpPr>
        <p:spPr>
          <a:xfrm>
            <a:off x="16611600" y="654675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ysClr val="windowText" lastClr="000000"/>
                </a:solidFill>
              </a:rPr>
              <a:t>B</a:t>
            </a:r>
          </a:p>
        </p:txBody>
      </p:sp>
      <p:sp>
        <p:nvSpPr>
          <p:cNvPr id="21" name="Oval 20"/>
          <p:cNvSpPr/>
          <p:nvPr/>
        </p:nvSpPr>
        <p:spPr>
          <a:xfrm>
            <a:off x="16611600" y="840740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ysClr val="windowText" lastClr="000000"/>
                </a:solidFill>
              </a:rPr>
              <a:t>C</a:t>
            </a:r>
          </a:p>
        </p:txBody>
      </p:sp>
      <p:sp>
        <p:nvSpPr>
          <p:cNvPr id="22" name="Oval 21"/>
          <p:cNvSpPr/>
          <p:nvPr/>
        </p:nvSpPr>
        <p:spPr>
          <a:xfrm>
            <a:off x="18745200" y="6537964"/>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ysClr val="windowText" lastClr="000000"/>
                </a:solidFill>
              </a:rPr>
              <a:t>D</a:t>
            </a:r>
          </a:p>
        </p:txBody>
      </p:sp>
      <p:sp>
        <p:nvSpPr>
          <p:cNvPr id="23" name="Oval 22"/>
          <p:cNvSpPr/>
          <p:nvPr/>
        </p:nvSpPr>
        <p:spPr>
          <a:xfrm>
            <a:off x="18745200" y="840740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ysClr val="windowText" lastClr="000000"/>
                </a:solidFill>
              </a:rPr>
              <a:t>E</a:t>
            </a:r>
          </a:p>
        </p:txBody>
      </p:sp>
      <p:cxnSp>
        <p:nvCxnSpPr>
          <p:cNvPr id="24" name="Straight Connector 23"/>
          <p:cNvCxnSpPr>
            <a:stCxn id="19" idx="7"/>
            <a:endCxn id="20" idx="2"/>
          </p:cNvCxnSpPr>
          <p:nvPr/>
        </p:nvCxnSpPr>
        <p:spPr>
          <a:xfrm flipV="1">
            <a:off x="15106091" y="7003957"/>
            <a:ext cx="1505510" cy="622954"/>
          </a:xfrm>
          <a:prstGeom prst="line">
            <a:avLst/>
          </a:prstGeom>
        </p:spPr>
        <p:style>
          <a:lnRef idx="3">
            <a:schemeClr val="dk1"/>
          </a:lnRef>
          <a:fillRef idx="0">
            <a:schemeClr val="dk1"/>
          </a:fillRef>
          <a:effectRef idx="2">
            <a:schemeClr val="dk1"/>
          </a:effectRef>
          <a:fontRef idx="minor">
            <a:schemeClr val="tx1"/>
          </a:fontRef>
        </p:style>
      </p:cxnSp>
      <p:cxnSp>
        <p:nvCxnSpPr>
          <p:cNvPr id="25" name="Straight Connector 24"/>
          <p:cNvCxnSpPr>
            <a:stCxn id="19" idx="5"/>
            <a:endCxn id="21" idx="2"/>
          </p:cNvCxnSpPr>
          <p:nvPr/>
        </p:nvCxnSpPr>
        <p:spPr>
          <a:xfrm>
            <a:off x="15106091" y="8273491"/>
            <a:ext cx="1505510" cy="591110"/>
          </a:xfrm>
          <a:prstGeom prst="line">
            <a:avLst/>
          </a:prstGeom>
        </p:spPr>
        <p:style>
          <a:lnRef idx="3">
            <a:schemeClr val="dk1"/>
          </a:lnRef>
          <a:fillRef idx="0">
            <a:schemeClr val="dk1"/>
          </a:fillRef>
          <a:effectRef idx="2">
            <a:schemeClr val="dk1"/>
          </a:effectRef>
          <a:fontRef idx="minor">
            <a:schemeClr val="tx1"/>
          </a:fontRef>
        </p:style>
      </p:cxnSp>
      <p:cxnSp>
        <p:nvCxnSpPr>
          <p:cNvPr id="26" name="Straight Connector 25"/>
          <p:cNvCxnSpPr>
            <a:stCxn id="20" idx="6"/>
            <a:endCxn id="22" idx="2"/>
          </p:cNvCxnSpPr>
          <p:nvPr/>
        </p:nvCxnSpPr>
        <p:spPr>
          <a:xfrm flipV="1">
            <a:off x="17526000" y="6995164"/>
            <a:ext cx="1219200" cy="87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22" idx="4"/>
            <a:endCxn id="23" idx="0"/>
          </p:cNvCxnSpPr>
          <p:nvPr/>
        </p:nvCxnSpPr>
        <p:spPr>
          <a:xfrm>
            <a:off x="19202400" y="7452364"/>
            <a:ext cx="0" cy="955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21" idx="6"/>
            <a:endCxn id="23" idx="2"/>
          </p:cNvCxnSpPr>
          <p:nvPr/>
        </p:nvCxnSpPr>
        <p:spPr>
          <a:xfrm>
            <a:off x="17526000" y="8864600"/>
            <a:ext cx="1219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20" idx="4"/>
            <a:endCxn id="21" idx="0"/>
          </p:cNvCxnSpPr>
          <p:nvPr/>
        </p:nvCxnSpPr>
        <p:spPr>
          <a:xfrm>
            <a:off x="17068800" y="7461156"/>
            <a:ext cx="0" cy="9462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22" idx="3"/>
            <a:endCxn id="21" idx="7"/>
          </p:cNvCxnSpPr>
          <p:nvPr/>
        </p:nvCxnSpPr>
        <p:spPr>
          <a:xfrm flipH="1">
            <a:off x="17392090" y="7318454"/>
            <a:ext cx="1487020" cy="12228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0" idx="5"/>
            <a:endCxn id="23" idx="1"/>
          </p:cNvCxnSpPr>
          <p:nvPr/>
        </p:nvCxnSpPr>
        <p:spPr>
          <a:xfrm>
            <a:off x="17392090" y="7327246"/>
            <a:ext cx="1487020" cy="1214064"/>
          </a:xfrm>
          <a:prstGeom prst="line">
            <a:avLst/>
          </a:prstGeom>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17526000" y="10478062"/>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ysClr val="windowText" lastClr="000000"/>
                </a:solidFill>
              </a:rPr>
              <a:t>F</a:t>
            </a:r>
          </a:p>
        </p:txBody>
      </p:sp>
      <p:cxnSp>
        <p:nvCxnSpPr>
          <p:cNvPr id="4" name="Straight Connector 3"/>
          <p:cNvCxnSpPr>
            <a:stCxn id="19" idx="4"/>
            <a:endCxn id="32" idx="2"/>
          </p:cNvCxnSpPr>
          <p:nvPr/>
        </p:nvCxnSpPr>
        <p:spPr>
          <a:xfrm>
            <a:off x="14782800" y="8407401"/>
            <a:ext cx="2743200" cy="2527862"/>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p:cNvCxnSpPr>
            <a:stCxn id="32" idx="7"/>
            <a:endCxn id="23" idx="4"/>
          </p:cNvCxnSpPr>
          <p:nvPr/>
        </p:nvCxnSpPr>
        <p:spPr>
          <a:xfrm flipV="1">
            <a:off x="18306491" y="9321800"/>
            <a:ext cx="895910" cy="12901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1" idx="4"/>
            <a:endCxn id="32" idx="1"/>
          </p:cNvCxnSpPr>
          <p:nvPr/>
        </p:nvCxnSpPr>
        <p:spPr>
          <a:xfrm>
            <a:off x="17068801" y="9321800"/>
            <a:ext cx="591110" cy="1290172"/>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5483748" y="6871629"/>
            <a:ext cx="497252" cy="830997"/>
          </a:xfrm>
          <a:prstGeom prst="rect">
            <a:avLst/>
          </a:prstGeom>
          <a:noFill/>
        </p:spPr>
        <p:txBody>
          <a:bodyPr wrap="none" rtlCol="0">
            <a:spAutoFit/>
          </a:bodyPr>
          <a:lstStyle/>
          <a:p>
            <a:r>
              <a:rPr lang="en-US" sz="4800" dirty="0">
                <a:solidFill>
                  <a:sysClr val="windowText" lastClr="000000"/>
                </a:solidFill>
              </a:rPr>
              <a:t>2</a:t>
            </a:r>
          </a:p>
        </p:txBody>
      </p:sp>
      <p:sp>
        <p:nvSpPr>
          <p:cNvPr id="36" name="TextBox 35"/>
          <p:cNvSpPr txBox="1"/>
          <p:nvPr/>
        </p:nvSpPr>
        <p:spPr>
          <a:xfrm>
            <a:off x="17966038" y="6463325"/>
            <a:ext cx="497252" cy="830997"/>
          </a:xfrm>
          <a:prstGeom prst="rect">
            <a:avLst/>
          </a:prstGeom>
          <a:noFill/>
        </p:spPr>
        <p:txBody>
          <a:bodyPr wrap="none" rtlCol="0">
            <a:spAutoFit/>
          </a:bodyPr>
          <a:lstStyle/>
          <a:p>
            <a:r>
              <a:rPr lang="en-US" sz="4800" dirty="0">
                <a:solidFill>
                  <a:sysClr val="windowText" lastClr="000000"/>
                </a:solidFill>
              </a:rPr>
              <a:t>3</a:t>
            </a:r>
          </a:p>
        </p:txBody>
      </p:sp>
      <p:sp>
        <p:nvSpPr>
          <p:cNvPr id="37" name="TextBox 36"/>
          <p:cNvSpPr txBox="1"/>
          <p:nvPr/>
        </p:nvSpPr>
        <p:spPr>
          <a:xfrm>
            <a:off x="19141348" y="7673201"/>
            <a:ext cx="497252" cy="830997"/>
          </a:xfrm>
          <a:prstGeom prst="rect">
            <a:avLst/>
          </a:prstGeom>
          <a:noFill/>
        </p:spPr>
        <p:txBody>
          <a:bodyPr wrap="none" rtlCol="0">
            <a:spAutoFit/>
          </a:bodyPr>
          <a:lstStyle/>
          <a:p>
            <a:r>
              <a:rPr lang="en-US" sz="4800" dirty="0">
                <a:solidFill>
                  <a:sysClr val="windowText" lastClr="000000"/>
                </a:solidFill>
              </a:rPr>
              <a:t>2</a:t>
            </a:r>
          </a:p>
        </p:txBody>
      </p:sp>
      <p:sp>
        <p:nvSpPr>
          <p:cNvPr id="38" name="TextBox 37"/>
          <p:cNvSpPr txBox="1"/>
          <p:nvPr/>
        </p:nvSpPr>
        <p:spPr>
          <a:xfrm>
            <a:off x="18355712" y="7157451"/>
            <a:ext cx="497252" cy="830997"/>
          </a:xfrm>
          <a:prstGeom prst="rect">
            <a:avLst/>
          </a:prstGeom>
          <a:noFill/>
        </p:spPr>
        <p:txBody>
          <a:bodyPr wrap="none" rtlCol="0">
            <a:spAutoFit/>
          </a:bodyPr>
          <a:lstStyle/>
          <a:p>
            <a:r>
              <a:rPr lang="en-US" sz="4800" dirty="0">
                <a:solidFill>
                  <a:sysClr val="windowText" lastClr="000000"/>
                </a:solidFill>
              </a:rPr>
              <a:t>1</a:t>
            </a:r>
          </a:p>
        </p:txBody>
      </p:sp>
      <p:sp>
        <p:nvSpPr>
          <p:cNvPr id="39" name="TextBox 38"/>
          <p:cNvSpPr txBox="1"/>
          <p:nvPr/>
        </p:nvSpPr>
        <p:spPr>
          <a:xfrm>
            <a:off x="18414524" y="8076785"/>
            <a:ext cx="497252" cy="830997"/>
          </a:xfrm>
          <a:prstGeom prst="rect">
            <a:avLst/>
          </a:prstGeom>
          <a:noFill/>
        </p:spPr>
        <p:txBody>
          <a:bodyPr wrap="none" rtlCol="0">
            <a:spAutoFit/>
          </a:bodyPr>
          <a:lstStyle/>
          <a:p>
            <a:r>
              <a:rPr lang="en-US" sz="4800" dirty="0">
                <a:solidFill>
                  <a:sysClr val="windowText" lastClr="000000"/>
                </a:solidFill>
              </a:rPr>
              <a:t>4</a:t>
            </a:r>
          </a:p>
        </p:txBody>
      </p:sp>
      <p:sp>
        <p:nvSpPr>
          <p:cNvPr id="40" name="TextBox 39"/>
          <p:cNvSpPr txBox="1"/>
          <p:nvPr/>
        </p:nvSpPr>
        <p:spPr>
          <a:xfrm>
            <a:off x="16632598" y="7711033"/>
            <a:ext cx="497252" cy="830997"/>
          </a:xfrm>
          <a:prstGeom prst="rect">
            <a:avLst/>
          </a:prstGeom>
          <a:noFill/>
        </p:spPr>
        <p:txBody>
          <a:bodyPr wrap="none" rtlCol="0">
            <a:spAutoFit/>
          </a:bodyPr>
          <a:lstStyle/>
          <a:p>
            <a:r>
              <a:rPr lang="en-US" sz="4800" dirty="0">
                <a:solidFill>
                  <a:sysClr val="windowText" lastClr="000000"/>
                </a:solidFill>
              </a:rPr>
              <a:t>5</a:t>
            </a:r>
          </a:p>
        </p:txBody>
      </p:sp>
      <p:sp>
        <p:nvSpPr>
          <p:cNvPr id="41" name="TextBox 40"/>
          <p:cNvSpPr txBox="1"/>
          <p:nvPr/>
        </p:nvSpPr>
        <p:spPr>
          <a:xfrm>
            <a:off x="15753374" y="8130401"/>
            <a:ext cx="497252" cy="830997"/>
          </a:xfrm>
          <a:prstGeom prst="rect">
            <a:avLst/>
          </a:prstGeom>
          <a:noFill/>
        </p:spPr>
        <p:txBody>
          <a:bodyPr wrap="none" rtlCol="0">
            <a:spAutoFit/>
          </a:bodyPr>
          <a:lstStyle/>
          <a:p>
            <a:r>
              <a:rPr lang="en-US" sz="4800" dirty="0">
                <a:solidFill>
                  <a:sysClr val="windowText" lastClr="000000"/>
                </a:solidFill>
              </a:rPr>
              <a:t>1</a:t>
            </a:r>
          </a:p>
        </p:txBody>
      </p:sp>
      <p:sp>
        <p:nvSpPr>
          <p:cNvPr id="44" name="TextBox 43"/>
          <p:cNvSpPr txBox="1"/>
          <p:nvPr/>
        </p:nvSpPr>
        <p:spPr>
          <a:xfrm>
            <a:off x="15905774" y="9689887"/>
            <a:ext cx="497252" cy="830997"/>
          </a:xfrm>
          <a:prstGeom prst="rect">
            <a:avLst/>
          </a:prstGeom>
          <a:noFill/>
        </p:spPr>
        <p:txBody>
          <a:bodyPr wrap="none" rtlCol="0">
            <a:spAutoFit/>
          </a:bodyPr>
          <a:lstStyle/>
          <a:p>
            <a:r>
              <a:rPr lang="en-US" sz="4800" dirty="0">
                <a:solidFill>
                  <a:sysClr val="windowText" lastClr="000000"/>
                </a:solidFill>
              </a:rPr>
              <a:t>4</a:t>
            </a:r>
          </a:p>
        </p:txBody>
      </p:sp>
      <p:sp>
        <p:nvSpPr>
          <p:cNvPr id="45" name="TextBox 44"/>
          <p:cNvSpPr txBox="1"/>
          <p:nvPr/>
        </p:nvSpPr>
        <p:spPr>
          <a:xfrm>
            <a:off x="17344330" y="9501999"/>
            <a:ext cx="497252" cy="830997"/>
          </a:xfrm>
          <a:prstGeom prst="rect">
            <a:avLst/>
          </a:prstGeom>
          <a:noFill/>
        </p:spPr>
        <p:txBody>
          <a:bodyPr wrap="none" rtlCol="0">
            <a:spAutoFit/>
          </a:bodyPr>
          <a:lstStyle/>
          <a:p>
            <a:r>
              <a:rPr lang="en-US" sz="4800" dirty="0">
                <a:solidFill>
                  <a:sysClr val="windowText" lastClr="000000"/>
                </a:solidFill>
              </a:rPr>
              <a:t>3</a:t>
            </a:r>
          </a:p>
        </p:txBody>
      </p:sp>
      <p:sp>
        <p:nvSpPr>
          <p:cNvPr id="46" name="TextBox 45"/>
          <p:cNvSpPr txBox="1"/>
          <p:nvPr/>
        </p:nvSpPr>
        <p:spPr>
          <a:xfrm>
            <a:off x="18705626" y="9937959"/>
            <a:ext cx="497252" cy="830997"/>
          </a:xfrm>
          <a:prstGeom prst="rect">
            <a:avLst/>
          </a:prstGeom>
          <a:noFill/>
        </p:spPr>
        <p:txBody>
          <a:bodyPr wrap="none" rtlCol="0">
            <a:spAutoFit/>
          </a:bodyPr>
          <a:lstStyle/>
          <a:p>
            <a:r>
              <a:rPr lang="en-US" sz="4800" dirty="0">
                <a:solidFill>
                  <a:sysClr val="windowText" lastClr="000000"/>
                </a:solidFill>
              </a:rPr>
              <a:t>1</a:t>
            </a:r>
          </a:p>
        </p:txBody>
      </p:sp>
      <p:sp>
        <p:nvSpPr>
          <p:cNvPr id="51" name="TextBox 50"/>
          <p:cNvSpPr txBox="1"/>
          <p:nvPr/>
        </p:nvSpPr>
        <p:spPr>
          <a:xfrm>
            <a:off x="17849994" y="8797713"/>
            <a:ext cx="497252" cy="830997"/>
          </a:xfrm>
          <a:prstGeom prst="rect">
            <a:avLst/>
          </a:prstGeom>
          <a:noFill/>
        </p:spPr>
        <p:txBody>
          <a:bodyPr wrap="none" rtlCol="0">
            <a:spAutoFit/>
          </a:bodyPr>
          <a:lstStyle/>
          <a:p>
            <a:r>
              <a:rPr lang="en-US" sz="4800" dirty="0">
                <a:solidFill>
                  <a:sysClr val="windowText" lastClr="000000"/>
                </a:solidFill>
              </a:rPr>
              <a:t>2</a:t>
            </a:r>
          </a:p>
        </p:txBody>
      </p:sp>
    </p:spTree>
    <p:extLst>
      <p:ext uri="{BB962C8B-B14F-4D97-AF65-F5344CB8AC3E}">
        <p14:creationId xmlns:p14="http://schemas.microsoft.com/office/powerpoint/2010/main" val="246071290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normAutofit fontScale="90000"/>
          </a:bodyPr>
          <a:lstStyle/>
          <a:p>
            <a:pPr eaLnBrk="1" hangingPunct="1"/>
            <a:r>
              <a:rPr lang="en-US" dirty="0">
                <a:latin typeface="Open Sans" pitchFamily="-84" charset="0"/>
              </a:rPr>
              <a:t>MST – Prim’s Algorithm</a:t>
            </a:r>
          </a:p>
        </p:txBody>
      </p:sp>
      <p:sp>
        <p:nvSpPr>
          <p:cNvPr id="3" name="Text Placeholder 2">
            <a:extLst>
              <a:ext uri="{FF2B5EF4-FFF2-40B4-BE49-F238E27FC236}">
                <a16:creationId xmlns:a16="http://schemas.microsoft.com/office/drawing/2014/main" id="{F878DDC9-4CAA-8A6F-0BAA-BEB1CEB9936A}"/>
              </a:ext>
            </a:extLst>
          </p:cNvPr>
          <p:cNvSpPr>
            <a:spLocks noGrp="1"/>
          </p:cNvSpPr>
          <p:nvPr>
            <p:ph type="body" sz="quarter" idx="10"/>
          </p:nvPr>
        </p:nvSpPr>
        <p:spPr/>
        <p:txBody>
          <a:bodyPr/>
          <a:lstStyle/>
          <a:p>
            <a:endParaRPr lang="en-US"/>
          </a:p>
        </p:txBody>
      </p:sp>
      <p:sp>
        <p:nvSpPr>
          <p:cNvPr id="7171" name="Content Placeholder 2"/>
          <p:cNvSpPr>
            <a:spLocks noGrp="1"/>
          </p:cNvSpPr>
          <p:nvPr>
            <p:ph sz="quarter" idx="11"/>
          </p:nvPr>
        </p:nvSpPr>
        <p:spPr/>
        <p:txBody>
          <a:bodyPr>
            <a:normAutofit/>
          </a:bodyPr>
          <a:lstStyle/>
          <a:p>
            <a:pPr>
              <a:buNone/>
            </a:pPr>
            <a:r>
              <a:rPr lang="en-US" sz="3600" b="1" u="sng" dirty="0">
                <a:latin typeface="Open Sans" pitchFamily="-84" charset="0"/>
              </a:rPr>
              <a:t>Simulation :</a:t>
            </a:r>
          </a:p>
          <a:p>
            <a:pPr>
              <a:buNone/>
            </a:pPr>
            <a:endParaRPr lang="en-US" sz="3200" dirty="0">
              <a:latin typeface="Lucida Console" panose="020B0609040504020204" pitchFamily="49" charset="0"/>
            </a:endParaRPr>
          </a:p>
        </p:txBody>
      </p:sp>
      <p:sp>
        <p:nvSpPr>
          <p:cNvPr id="5124" name="Footer Placeholder 3"/>
          <p:cNvSpPr>
            <a:spLocks noGrp="1"/>
          </p:cNvSpPr>
          <p:nvPr>
            <p:ph type="ftr" sz="quarter" idx="4294967295"/>
          </p:nvPr>
        </p:nvSpPr>
        <p:spPr>
          <a:xfrm>
            <a:off x="0" y="12833350"/>
            <a:ext cx="5791200" cy="730250"/>
          </a:xfrm>
        </p:spPr>
        <p:txBody>
          <a:bodyPr/>
          <a:lstStyle/>
          <a:p>
            <a:pPr>
              <a:defRPr/>
            </a:pPr>
            <a:r>
              <a:rPr lang="id-ID" dirty="0"/>
              <a:t>COMP6048 - Data Structure</a:t>
            </a:r>
          </a:p>
        </p:txBody>
      </p:sp>
      <p:sp>
        <p:nvSpPr>
          <p:cNvPr id="5125" name="Slide Number Placeholder 4"/>
          <p:cNvSpPr>
            <a:spLocks noGrp="1"/>
          </p:cNvSpPr>
          <p:nvPr>
            <p:ph type="sldNum" sz="quarter" idx="4294967295"/>
          </p:nvPr>
        </p:nvSpPr>
        <p:spPr>
          <a:xfrm>
            <a:off x="24018875" y="13184188"/>
            <a:ext cx="365125" cy="379412"/>
          </a:xfrm>
        </p:spPr>
        <p:txBody>
          <a:bodyPr/>
          <a:lstStyle/>
          <a:p>
            <a:pPr>
              <a:defRPr/>
            </a:pPr>
            <a:fld id="{BE9CBBE9-7D85-40CF-85AA-565BC62F71A7}" type="slidenum">
              <a:rPr lang="en-US"/>
              <a:pPr>
                <a:defRPr/>
              </a:pPr>
              <a:t>29</a:t>
            </a:fld>
            <a:endParaRPr lang="en-US"/>
          </a:p>
        </p:txBody>
      </p:sp>
      <p:sp>
        <p:nvSpPr>
          <p:cNvPr id="2" name="Rectangle 1"/>
          <p:cNvSpPr/>
          <p:nvPr/>
        </p:nvSpPr>
        <p:spPr>
          <a:xfrm>
            <a:off x="10210800" y="5181600"/>
            <a:ext cx="2276128" cy="822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T</a:t>
            </a:r>
          </a:p>
          <a:p>
            <a:pPr algn="ctr"/>
            <a:r>
              <a:rPr lang="en-US" sz="3600" dirty="0">
                <a:solidFill>
                  <a:schemeClr val="tx1"/>
                </a:solidFill>
              </a:rPr>
              <a:t>NULL</a:t>
            </a:r>
          </a:p>
        </p:txBody>
      </p:sp>
      <p:sp>
        <p:nvSpPr>
          <p:cNvPr id="7" name="Rectangle 6"/>
          <p:cNvSpPr/>
          <p:nvPr/>
        </p:nvSpPr>
        <p:spPr>
          <a:xfrm>
            <a:off x="12486928" y="5204123"/>
            <a:ext cx="1371600" cy="82070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V</a:t>
            </a:r>
          </a:p>
        </p:txBody>
      </p:sp>
      <p:sp>
        <p:nvSpPr>
          <p:cNvPr id="30" name="Oval 29"/>
          <p:cNvSpPr/>
          <p:nvPr/>
        </p:nvSpPr>
        <p:spPr>
          <a:xfrm>
            <a:off x="14173200" y="65160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A</a:t>
            </a:r>
          </a:p>
        </p:txBody>
      </p:sp>
      <p:sp>
        <p:nvSpPr>
          <p:cNvPr id="32" name="Oval 31"/>
          <p:cNvSpPr/>
          <p:nvPr/>
        </p:nvSpPr>
        <p:spPr>
          <a:xfrm>
            <a:off x="16459200" y="5569832"/>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B</a:t>
            </a:r>
          </a:p>
        </p:txBody>
      </p:sp>
      <p:sp>
        <p:nvSpPr>
          <p:cNvPr id="33" name="Oval 32"/>
          <p:cNvSpPr/>
          <p:nvPr/>
        </p:nvSpPr>
        <p:spPr>
          <a:xfrm>
            <a:off x="16459200" y="74304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a:t>
            </a:r>
          </a:p>
        </p:txBody>
      </p:sp>
      <p:sp>
        <p:nvSpPr>
          <p:cNvPr id="35" name="Oval 34"/>
          <p:cNvSpPr/>
          <p:nvPr/>
        </p:nvSpPr>
        <p:spPr>
          <a:xfrm>
            <a:off x="18592800" y="556104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D</a:t>
            </a:r>
          </a:p>
        </p:txBody>
      </p:sp>
      <p:sp>
        <p:nvSpPr>
          <p:cNvPr id="36" name="Oval 35"/>
          <p:cNvSpPr/>
          <p:nvPr/>
        </p:nvSpPr>
        <p:spPr>
          <a:xfrm>
            <a:off x="18592800" y="74304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E</a:t>
            </a:r>
          </a:p>
        </p:txBody>
      </p:sp>
      <p:cxnSp>
        <p:nvCxnSpPr>
          <p:cNvPr id="37" name="Straight Connector 36"/>
          <p:cNvCxnSpPr>
            <a:stCxn id="30" idx="7"/>
            <a:endCxn id="32" idx="2"/>
          </p:cNvCxnSpPr>
          <p:nvPr/>
        </p:nvCxnSpPr>
        <p:spPr>
          <a:xfrm flipV="1">
            <a:off x="14953691" y="6027033"/>
            <a:ext cx="1505510" cy="62295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30" idx="5"/>
            <a:endCxn id="33" idx="2"/>
          </p:cNvCxnSpPr>
          <p:nvPr/>
        </p:nvCxnSpPr>
        <p:spPr>
          <a:xfrm>
            <a:off x="14953691" y="7296567"/>
            <a:ext cx="1505510" cy="59111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32" idx="6"/>
            <a:endCxn id="35" idx="2"/>
          </p:cNvCxnSpPr>
          <p:nvPr/>
        </p:nvCxnSpPr>
        <p:spPr>
          <a:xfrm flipV="1">
            <a:off x="17373600" y="6018240"/>
            <a:ext cx="1219200" cy="8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5" idx="4"/>
            <a:endCxn id="36" idx="0"/>
          </p:cNvCxnSpPr>
          <p:nvPr/>
        </p:nvCxnSpPr>
        <p:spPr>
          <a:xfrm>
            <a:off x="19050000" y="6475440"/>
            <a:ext cx="0" cy="95503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3" idx="6"/>
            <a:endCxn id="36" idx="2"/>
          </p:cNvCxnSpPr>
          <p:nvPr/>
        </p:nvCxnSpPr>
        <p:spPr>
          <a:xfrm>
            <a:off x="17373600" y="7887676"/>
            <a:ext cx="12192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2" idx="4"/>
            <a:endCxn id="33" idx="0"/>
          </p:cNvCxnSpPr>
          <p:nvPr/>
        </p:nvCxnSpPr>
        <p:spPr>
          <a:xfrm>
            <a:off x="16916400" y="6484232"/>
            <a:ext cx="0" cy="94624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5" idx="3"/>
            <a:endCxn id="33" idx="7"/>
          </p:cNvCxnSpPr>
          <p:nvPr/>
        </p:nvCxnSpPr>
        <p:spPr>
          <a:xfrm flipH="1">
            <a:off x="17239690" y="6341530"/>
            <a:ext cx="1487020" cy="122285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2" idx="5"/>
            <a:endCxn id="36" idx="1"/>
          </p:cNvCxnSpPr>
          <p:nvPr/>
        </p:nvCxnSpPr>
        <p:spPr>
          <a:xfrm>
            <a:off x="17239690" y="6350322"/>
            <a:ext cx="1487020" cy="121406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17373600" y="9501138"/>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F</a:t>
            </a:r>
          </a:p>
        </p:txBody>
      </p:sp>
      <p:cxnSp>
        <p:nvCxnSpPr>
          <p:cNvPr id="46" name="Straight Connector 45"/>
          <p:cNvCxnSpPr>
            <a:stCxn id="30" idx="4"/>
            <a:endCxn id="45" idx="2"/>
          </p:cNvCxnSpPr>
          <p:nvPr/>
        </p:nvCxnSpPr>
        <p:spPr>
          <a:xfrm>
            <a:off x="14630400" y="7430477"/>
            <a:ext cx="2743200" cy="252786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45" idx="7"/>
            <a:endCxn id="36" idx="4"/>
          </p:cNvCxnSpPr>
          <p:nvPr/>
        </p:nvCxnSpPr>
        <p:spPr>
          <a:xfrm flipV="1">
            <a:off x="18154091" y="8344876"/>
            <a:ext cx="895910" cy="129017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33" idx="4"/>
            <a:endCxn id="45" idx="1"/>
          </p:cNvCxnSpPr>
          <p:nvPr/>
        </p:nvCxnSpPr>
        <p:spPr>
          <a:xfrm>
            <a:off x="16916401" y="8344876"/>
            <a:ext cx="591110" cy="129017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5331348" y="5894705"/>
            <a:ext cx="497252" cy="830997"/>
          </a:xfrm>
          <a:prstGeom prst="rect">
            <a:avLst/>
          </a:prstGeom>
          <a:noFill/>
        </p:spPr>
        <p:txBody>
          <a:bodyPr wrap="none" rtlCol="0">
            <a:spAutoFit/>
          </a:bodyPr>
          <a:lstStyle/>
          <a:p>
            <a:r>
              <a:rPr lang="en-US" sz="4800" dirty="0"/>
              <a:t>2</a:t>
            </a:r>
          </a:p>
        </p:txBody>
      </p:sp>
      <p:sp>
        <p:nvSpPr>
          <p:cNvPr id="50" name="TextBox 49"/>
          <p:cNvSpPr txBox="1"/>
          <p:nvPr/>
        </p:nvSpPr>
        <p:spPr>
          <a:xfrm>
            <a:off x="17813638" y="5486401"/>
            <a:ext cx="497252" cy="830997"/>
          </a:xfrm>
          <a:prstGeom prst="rect">
            <a:avLst/>
          </a:prstGeom>
          <a:noFill/>
        </p:spPr>
        <p:txBody>
          <a:bodyPr wrap="none" rtlCol="0">
            <a:spAutoFit/>
          </a:bodyPr>
          <a:lstStyle/>
          <a:p>
            <a:r>
              <a:rPr lang="en-US" sz="4800" dirty="0"/>
              <a:t>3</a:t>
            </a:r>
          </a:p>
        </p:txBody>
      </p:sp>
      <p:sp>
        <p:nvSpPr>
          <p:cNvPr id="51" name="TextBox 50"/>
          <p:cNvSpPr txBox="1"/>
          <p:nvPr/>
        </p:nvSpPr>
        <p:spPr>
          <a:xfrm>
            <a:off x="18988948" y="6696277"/>
            <a:ext cx="497252" cy="830997"/>
          </a:xfrm>
          <a:prstGeom prst="rect">
            <a:avLst/>
          </a:prstGeom>
          <a:noFill/>
        </p:spPr>
        <p:txBody>
          <a:bodyPr wrap="none" rtlCol="0">
            <a:spAutoFit/>
          </a:bodyPr>
          <a:lstStyle/>
          <a:p>
            <a:r>
              <a:rPr lang="en-US" sz="4800" dirty="0"/>
              <a:t>2</a:t>
            </a:r>
          </a:p>
        </p:txBody>
      </p:sp>
      <p:sp>
        <p:nvSpPr>
          <p:cNvPr id="52" name="TextBox 51"/>
          <p:cNvSpPr txBox="1"/>
          <p:nvPr/>
        </p:nvSpPr>
        <p:spPr>
          <a:xfrm>
            <a:off x="18203312" y="6180527"/>
            <a:ext cx="497252" cy="830997"/>
          </a:xfrm>
          <a:prstGeom prst="rect">
            <a:avLst/>
          </a:prstGeom>
          <a:noFill/>
        </p:spPr>
        <p:txBody>
          <a:bodyPr wrap="none" rtlCol="0">
            <a:spAutoFit/>
          </a:bodyPr>
          <a:lstStyle/>
          <a:p>
            <a:r>
              <a:rPr lang="en-US" sz="4800" dirty="0"/>
              <a:t>1</a:t>
            </a:r>
          </a:p>
        </p:txBody>
      </p:sp>
      <p:sp>
        <p:nvSpPr>
          <p:cNvPr id="53" name="TextBox 52"/>
          <p:cNvSpPr txBox="1"/>
          <p:nvPr/>
        </p:nvSpPr>
        <p:spPr>
          <a:xfrm>
            <a:off x="18262124" y="7099861"/>
            <a:ext cx="497252" cy="830997"/>
          </a:xfrm>
          <a:prstGeom prst="rect">
            <a:avLst/>
          </a:prstGeom>
          <a:noFill/>
        </p:spPr>
        <p:txBody>
          <a:bodyPr wrap="none" rtlCol="0">
            <a:spAutoFit/>
          </a:bodyPr>
          <a:lstStyle/>
          <a:p>
            <a:r>
              <a:rPr lang="en-US" sz="4800" dirty="0"/>
              <a:t>4</a:t>
            </a:r>
          </a:p>
        </p:txBody>
      </p:sp>
      <p:sp>
        <p:nvSpPr>
          <p:cNvPr id="54" name="TextBox 53"/>
          <p:cNvSpPr txBox="1"/>
          <p:nvPr/>
        </p:nvSpPr>
        <p:spPr>
          <a:xfrm>
            <a:off x="16480198" y="6734109"/>
            <a:ext cx="497252" cy="830997"/>
          </a:xfrm>
          <a:prstGeom prst="rect">
            <a:avLst/>
          </a:prstGeom>
          <a:noFill/>
        </p:spPr>
        <p:txBody>
          <a:bodyPr wrap="none" rtlCol="0">
            <a:spAutoFit/>
          </a:bodyPr>
          <a:lstStyle/>
          <a:p>
            <a:r>
              <a:rPr lang="en-US" sz="4800" dirty="0"/>
              <a:t>5</a:t>
            </a:r>
          </a:p>
        </p:txBody>
      </p:sp>
      <p:sp>
        <p:nvSpPr>
          <p:cNvPr id="55" name="TextBox 54"/>
          <p:cNvSpPr txBox="1"/>
          <p:nvPr/>
        </p:nvSpPr>
        <p:spPr>
          <a:xfrm>
            <a:off x="15600974" y="7153477"/>
            <a:ext cx="497252" cy="830997"/>
          </a:xfrm>
          <a:prstGeom prst="rect">
            <a:avLst/>
          </a:prstGeom>
          <a:noFill/>
        </p:spPr>
        <p:txBody>
          <a:bodyPr wrap="none" rtlCol="0">
            <a:spAutoFit/>
          </a:bodyPr>
          <a:lstStyle/>
          <a:p>
            <a:r>
              <a:rPr lang="en-US" sz="4800" dirty="0"/>
              <a:t>1</a:t>
            </a:r>
          </a:p>
        </p:txBody>
      </p:sp>
      <p:sp>
        <p:nvSpPr>
          <p:cNvPr id="56" name="TextBox 55"/>
          <p:cNvSpPr txBox="1"/>
          <p:nvPr/>
        </p:nvSpPr>
        <p:spPr>
          <a:xfrm>
            <a:off x="15753374" y="8712963"/>
            <a:ext cx="497252" cy="830997"/>
          </a:xfrm>
          <a:prstGeom prst="rect">
            <a:avLst/>
          </a:prstGeom>
          <a:noFill/>
        </p:spPr>
        <p:txBody>
          <a:bodyPr wrap="none" rtlCol="0">
            <a:spAutoFit/>
          </a:bodyPr>
          <a:lstStyle/>
          <a:p>
            <a:r>
              <a:rPr lang="en-US" sz="4800" dirty="0"/>
              <a:t>4</a:t>
            </a:r>
          </a:p>
        </p:txBody>
      </p:sp>
      <p:sp>
        <p:nvSpPr>
          <p:cNvPr id="57" name="TextBox 56"/>
          <p:cNvSpPr txBox="1"/>
          <p:nvPr/>
        </p:nvSpPr>
        <p:spPr>
          <a:xfrm>
            <a:off x="17191930" y="8525075"/>
            <a:ext cx="497252" cy="830997"/>
          </a:xfrm>
          <a:prstGeom prst="rect">
            <a:avLst/>
          </a:prstGeom>
          <a:noFill/>
        </p:spPr>
        <p:txBody>
          <a:bodyPr wrap="none" rtlCol="0">
            <a:spAutoFit/>
          </a:bodyPr>
          <a:lstStyle/>
          <a:p>
            <a:r>
              <a:rPr lang="en-US" sz="4800" dirty="0"/>
              <a:t>3</a:t>
            </a:r>
          </a:p>
        </p:txBody>
      </p:sp>
      <p:sp>
        <p:nvSpPr>
          <p:cNvPr id="58" name="TextBox 57"/>
          <p:cNvSpPr txBox="1"/>
          <p:nvPr/>
        </p:nvSpPr>
        <p:spPr>
          <a:xfrm>
            <a:off x="18553226" y="8961035"/>
            <a:ext cx="497252" cy="830997"/>
          </a:xfrm>
          <a:prstGeom prst="rect">
            <a:avLst/>
          </a:prstGeom>
          <a:noFill/>
        </p:spPr>
        <p:txBody>
          <a:bodyPr wrap="none" rtlCol="0">
            <a:spAutoFit/>
          </a:bodyPr>
          <a:lstStyle/>
          <a:p>
            <a:r>
              <a:rPr lang="en-US" sz="4800" dirty="0"/>
              <a:t>1</a:t>
            </a:r>
          </a:p>
        </p:txBody>
      </p:sp>
      <p:sp>
        <p:nvSpPr>
          <p:cNvPr id="59" name="TextBox 58"/>
          <p:cNvSpPr txBox="1"/>
          <p:nvPr/>
        </p:nvSpPr>
        <p:spPr>
          <a:xfrm>
            <a:off x="17697594" y="7820789"/>
            <a:ext cx="497252" cy="830997"/>
          </a:xfrm>
          <a:prstGeom prst="rect">
            <a:avLst/>
          </a:prstGeom>
          <a:noFill/>
        </p:spPr>
        <p:txBody>
          <a:bodyPr wrap="none" rtlCol="0">
            <a:spAutoFit/>
          </a:bodyPr>
          <a:lstStyle/>
          <a:p>
            <a:r>
              <a:rPr lang="en-US" sz="4800" dirty="0"/>
              <a:t>2</a:t>
            </a:r>
          </a:p>
        </p:txBody>
      </p:sp>
      <p:sp>
        <p:nvSpPr>
          <p:cNvPr id="60" name="Rectangle 59"/>
          <p:cNvSpPr/>
          <p:nvPr/>
        </p:nvSpPr>
        <p:spPr>
          <a:xfrm>
            <a:off x="5181600" y="5181600"/>
            <a:ext cx="2743200" cy="822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Adjacency List</a:t>
            </a:r>
          </a:p>
          <a:p>
            <a:pPr algn="ctr"/>
            <a:r>
              <a:rPr lang="en-US" sz="3600" dirty="0">
                <a:solidFill>
                  <a:schemeClr val="tx1"/>
                </a:solidFill>
              </a:rPr>
              <a:t>A – C (1)</a:t>
            </a:r>
          </a:p>
          <a:p>
            <a:pPr algn="ctr"/>
            <a:r>
              <a:rPr lang="en-US" sz="3600" dirty="0">
                <a:solidFill>
                  <a:schemeClr val="tx1"/>
                </a:solidFill>
              </a:rPr>
              <a:t>A – B (2)</a:t>
            </a:r>
          </a:p>
          <a:p>
            <a:pPr algn="ctr"/>
            <a:r>
              <a:rPr lang="en-US" sz="3600" dirty="0">
                <a:solidFill>
                  <a:schemeClr val="tx1"/>
                </a:solidFill>
              </a:rPr>
              <a:t>A – F (4)</a:t>
            </a:r>
          </a:p>
          <a:p>
            <a:pPr algn="ctr"/>
            <a:r>
              <a:rPr lang="en-US" sz="3600" dirty="0">
                <a:solidFill>
                  <a:schemeClr val="tx1"/>
                </a:solidFill>
              </a:rPr>
              <a:t>B – C (5)</a:t>
            </a:r>
          </a:p>
          <a:p>
            <a:pPr algn="ctr"/>
            <a:r>
              <a:rPr lang="en-US" sz="3600" dirty="0">
                <a:solidFill>
                  <a:schemeClr val="tx1"/>
                </a:solidFill>
              </a:rPr>
              <a:t>B – D (3)</a:t>
            </a:r>
          </a:p>
          <a:p>
            <a:pPr algn="ctr"/>
            <a:r>
              <a:rPr lang="en-US" sz="3600" dirty="0">
                <a:solidFill>
                  <a:schemeClr val="tx1"/>
                </a:solidFill>
              </a:rPr>
              <a:t>B – E (4)</a:t>
            </a:r>
          </a:p>
          <a:p>
            <a:pPr algn="ctr"/>
            <a:r>
              <a:rPr lang="en-US" sz="3600" dirty="0">
                <a:solidFill>
                  <a:schemeClr val="tx1"/>
                </a:solidFill>
              </a:rPr>
              <a:t>B – F (4)</a:t>
            </a:r>
          </a:p>
          <a:p>
            <a:pPr algn="ctr"/>
            <a:r>
              <a:rPr lang="en-US" sz="3600" dirty="0">
                <a:solidFill>
                  <a:schemeClr val="tx1"/>
                </a:solidFill>
              </a:rPr>
              <a:t>C – D (1)</a:t>
            </a:r>
          </a:p>
          <a:p>
            <a:pPr algn="ctr"/>
            <a:r>
              <a:rPr lang="en-US" sz="3600" dirty="0">
                <a:solidFill>
                  <a:schemeClr val="tx1"/>
                </a:solidFill>
              </a:rPr>
              <a:t>C – E (2)</a:t>
            </a:r>
          </a:p>
          <a:p>
            <a:pPr algn="ctr"/>
            <a:r>
              <a:rPr lang="en-US" sz="3600" dirty="0">
                <a:solidFill>
                  <a:schemeClr val="tx1"/>
                </a:solidFill>
              </a:rPr>
              <a:t>C – F (3)</a:t>
            </a:r>
          </a:p>
          <a:p>
            <a:pPr algn="ctr"/>
            <a:r>
              <a:rPr lang="en-US" sz="3600" dirty="0">
                <a:solidFill>
                  <a:schemeClr val="tx1"/>
                </a:solidFill>
              </a:rPr>
              <a:t>D – E (2)</a:t>
            </a:r>
          </a:p>
          <a:p>
            <a:pPr algn="ctr"/>
            <a:r>
              <a:rPr lang="en-US" sz="3600" dirty="0">
                <a:solidFill>
                  <a:schemeClr val="tx1"/>
                </a:solidFill>
              </a:rPr>
              <a:t>E – F (1)</a:t>
            </a:r>
          </a:p>
        </p:txBody>
      </p:sp>
      <p:sp>
        <p:nvSpPr>
          <p:cNvPr id="61" name="Rectangle 60"/>
          <p:cNvSpPr/>
          <p:nvPr/>
        </p:nvSpPr>
        <p:spPr>
          <a:xfrm>
            <a:off x="7977860" y="5181600"/>
            <a:ext cx="2276128" cy="822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PQ</a:t>
            </a:r>
          </a:p>
          <a:p>
            <a:pPr algn="ctr"/>
            <a:r>
              <a:rPr lang="en-US" sz="3600" dirty="0">
                <a:solidFill>
                  <a:schemeClr val="tx1"/>
                </a:solidFill>
              </a:rPr>
              <a:t>NULL</a:t>
            </a:r>
          </a:p>
        </p:txBody>
      </p:sp>
    </p:spTree>
    <p:extLst>
      <p:ext uri="{BB962C8B-B14F-4D97-AF65-F5344CB8AC3E}">
        <p14:creationId xmlns:p14="http://schemas.microsoft.com/office/powerpoint/2010/main" val="24289276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2A099-486C-E577-CF3F-8E71B3FF8423}"/>
              </a:ext>
            </a:extLst>
          </p:cNvPr>
          <p:cNvSpPr>
            <a:spLocks noGrp="1"/>
          </p:cNvSpPr>
          <p:nvPr>
            <p:ph type="title"/>
          </p:nvPr>
        </p:nvSpPr>
        <p:spPr/>
        <p:txBody>
          <a:bodyPr>
            <a:normAutofit fontScale="90000"/>
          </a:bodyPr>
          <a:lstStyle/>
          <a:p>
            <a:r>
              <a:rPr lang="en-US" dirty="0"/>
              <a:t>Learning outcomes</a:t>
            </a:r>
          </a:p>
        </p:txBody>
      </p:sp>
      <p:sp>
        <p:nvSpPr>
          <p:cNvPr id="3" name="Text Placeholder 2">
            <a:extLst>
              <a:ext uri="{FF2B5EF4-FFF2-40B4-BE49-F238E27FC236}">
                <a16:creationId xmlns:a16="http://schemas.microsoft.com/office/drawing/2014/main" id="{BC5EC1B4-0DA6-8E99-E721-1C81D46DB1B8}"/>
              </a:ext>
            </a:extLst>
          </p:cNvPr>
          <p:cNvSpPr>
            <a:spLocks noGrp="1"/>
          </p:cNvSpPr>
          <p:nvPr>
            <p:ph type="body" sz="quarter" idx="10"/>
          </p:nvPr>
        </p:nvSpPr>
        <p:spPr/>
        <p:txBody>
          <a:bodyPr/>
          <a:lstStyle/>
          <a:p>
            <a:r>
              <a:rPr lang="en-US" dirty="0"/>
              <a:t>10</a:t>
            </a:r>
          </a:p>
        </p:txBody>
      </p:sp>
      <p:sp>
        <p:nvSpPr>
          <p:cNvPr id="4" name="Content Placeholder 3">
            <a:extLst>
              <a:ext uri="{FF2B5EF4-FFF2-40B4-BE49-F238E27FC236}">
                <a16:creationId xmlns:a16="http://schemas.microsoft.com/office/drawing/2014/main" id="{E6D0C040-325D-C8B2-5C75-121C0DEB8B4B}"/>
              </a:ext>
            </a:extLst>
          </p:cNvPr>
          <p:cNvSpPr>
            <a:spLocks noGrp="1"/>
          </p:cNvSpPr>
          <p:nvPr>
            <p:ph sz="quarter" idx="11"/>
          </p:nvPr>
        </p:nvSpPr>
        <p:spPr/>
        <p:txBody>
          <a:bodyPr>
            <a:normAutofit/>
          </a:bodyPr>
          <a:lstStyle/>
          <a:p>
            <a:r>
              <a:rPr lang="en-US" sz="4000" b="1" dirty="0"/>
              <a:t>LO 1: Explain fundamental concept of analysis algorithms</a:t>
            </a:r>
          </a:p>
          <a:p>
            <a:r>
              <a:rPr lang="en-US" sz="4000" b="1" dirty="0">
                <a:solidFill>
                  <a:schemeClr val="accent4"/>
                </a:solidFill>
              </a:rPr>
              <a:t>LO 2: Apply algorithm techniques and methods</a:t>
            </a:r>
          </a:p>
          <a:p>
            <a:r>
              <a:rPr lang="en-US" sz="4000" b="1" dirty="0">
                <a:solidFill>
                  <a:schemeClr val="accent4"/>
                </a:solidFill>
              </a:rPr>
              <a:t>LO 3: Solve a problem using specific algorithm. </a:t>
            </a:r>
          </a:p>
          <a:p>
            <a:r>
              <a:rPr lang="en-US" sz="4000" b="1" dirty="0"/>
              <a:t>LO 4: Compare several algorithm design methods</a:t>
            </a:r>
          </a:p>
          <a:p>
            <a:endParaRPr lang="en-US" sz="4000" b="1" dirty="0"/>
          </a:p>
          <a:p>
            <a:endParaRPr lang="en-US" sz="4000" b="1" dirty="0"/>
          </a:p>
        </p:txBody>
      </p:sp>
    </p:spTree>
    <p:extLst>
      <p:ext uri="{BB962C8B-B14F-4D97-AF65-F5344CB8AC3E}">
        <p14:creationId xmlns:p14="http://schemas.microsoft.com/office/powerpoint/2010/main" val="958164158"/>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normAutofit fontScale="90000"/>
          </a:bodyPr>
          <a:lstStyle/>
          <a:p>
            <a:pPr eaLnBrk="1" hangingPunct="1"/>
            <a:r>
              <a:rPr lang="en-US" dirty="0">
                <a:latin typeface="Open Sans" pitchFamily="-84" charset="0"/>
              </a:rPr>
              <a:t>MST – Prim’s Algorithm</a:t>
            </a:r>
          </a:p>
        </p:txBody>
      </p:sp>
      <p:sp>
        <p:nvSpPr>
          <p:cNvPr id="3" name="Text Placeholder 2">
            <a:extLst>
              <a:ext uri="{FF2B5EF4-FFF2-40B4-BE49-F238E27FC236}">
                <a16:creationId xmlns:a16="http://schemas.microsoft.com/office/drawing/2014/main" id="{CBB43845-5709-733B-1A2B-72B3E37073A3}"/>
              </a:ext>
            </a:extLst>
          </p:cNvPr>
          <p:cNvSpPr>
            <a:spLocks noGrp="1"/>
          </p:cNvSpPr>
          <p:nvPr>
            <p:ph type="body" sz="quarter" idx="10"/>
          </p:nvPr>
        </p:nvSpPr>
        <p:spPr/>
        <p:txBody>
          <a:bodyPr/>
          <a:lstStyle/>
          <a:p>
            <a:endParaRPr lang="en-US"/>
          </a:p>
        </p:txBody>
      </p:sp>
      <p:sp>
        <p:nvSpPr>
          <p:cNvPr id="7171" name="Content Placeholder 2"/>
          <p:cNvSpPr>
            <a:spLocks noGrp="1"/>
          </p:cNvSpPr>
          <p:nvPr>
            <p:ph sz="quarter" idx="11"/>
          </p:nvPr>
        </p:nvSpPr>
        <p:spPr/>
        <p:txBody>
          <a:bodyPr>
            <a:normAutofit/>
          </a:bodyPr>
          <a:lstStyle/>
          <a:p>
            <a:pPr>
              <a:buNone/>
            </a:pPr>
            <a:r>
              <a:rPr lang="en-US" sz="3600" b="1" u="sng" dirty="0">
                <a:latin typeface="Open Sans" pitchFamily="-84" charset="0"/>
              </a:rPr>
              <a:t>Simulation :</a:t>
            </a:r>
          </a:p>
          <a:p>
            <a:pPr>
              <a:buNone/>
            </a:pPr>
            <a:endParaRPr lang="en-US" sz="3200" dirty="0">
              <a:latin typeface="Lucida Console" panose="020B0609040504020204" pitchFamily="49" charset="0"/>
            </a:endParaRPr>
          </a:p>
        </p:txBody>
      </p:sp>
      <p:sp>
        <p:nvSpPr>
          <p:cNvPr id="5125" name="Slide Number Placeholder 4"/>
          <p:cNvSpPr>
            <a:spLocks noGrp="1"/>
          </p:cNvSpPr>
          <p:nvPr>
            <p:ph type="sldNum" sz="quarter" idx="4294967295"/>
          </p:nvPr>
        </p:nvSpPr>
        <p:spPr>
          <a:xfrm>
            <a:off x="24018875" y="13184188"/>
            <a:ext cx="365125" cy="379412"/>
          </a:xfrm>
        </p:spPr>
        <p:txBody>
          <a:bodyPr/>
          <a:lstStyle/>
          <a:p>
            <a:pPr>
              <a:defRPr/>
            </a:pPr>
            <a:fld id="{BE9CBBE9-7D85-40CF-85AA-565BC62F71A7}" type="slidenum">
              <a:rPr lang="en-US"/>
              <a:pPr>
                <a:defRPr/>
              </a:pPr>
              <a:t>30</a:t>
            </a:fld>
            <a:endParaRPr lang="en-US"/>
          </a:p>
        </p:txBody>
      </p:sp>
      <p:sp>
        <p:nvSpPr>
          <p:cNvPr id="2" name="Rectangle 1"/>
          <p:cNvSpPr/>
          <p:nvPr/>
        </p:nvSpPr>
        <p:spPr>
          <a:xfrm>
            <a:off x="10210800" y="5181600"/>
            <a:ext cx="2276128" cy="822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T</a:t>
            </a:r>
          </a:p>
          <a:p>
            <a:pPr algn="ctr"/>
            <a:r>
              <a:rPr lang="en-US" sz="3600" dirty="0">
                <a:solidFill>
                  <a:schemeClr val="tx1"/>
                </a:solidFill>
              </a:rPr>
              <a:t>NULL</a:t>
            </a:r>
          </a:p>
        </p:txBody>
      </p:sp>
      <p:sp>
        <p:nvSpPr>
          <p:cNvPr id="7" name="Rectangle 6"/>
          <p:cNvSpPr/>
          <p:nvPr/>
        </p:nvSpPr>
        <p:spPr>
          <a:xfrm>
            <a:off x="12486928" y="5204123"/>
            <a:ext cx="1371600" cy="82070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V</a:t>
            </a:r>
          </a:p>
          <a:p>
            <a:pPr algn="ctr"/>
            <a:r>
              <a:rPr lang="en-US" sz="3600" dirty="0">
                <a:solidFill>
                  <a:schemeClr val="tx1"/>
                </a:solidFill>
              </a:rPr>
              <a:t>A</a:t>
            </a:r>
            <a:endParaRPr lang="en-US" sz="3600" b="1" u="sng" dirty="0">
              <a:solidFill>
                <a:schemeClr val="tx1"/>
              </a:solidFill>
            </a:endParaRPr>
          </a:p>
        </p:txBody>
      </p:sp>
      <p:sp>
        <p:nvSpPr>
          <p:cNvPr id="60" name="Rectangle 59"/>
          <p:cNvSpPr/>
          <p:nvPr/>
        </p:nvSpPr>
        <p:spPr>
          <a:xfrm>
            <a:off x="5181600" y="5181600"/>
            <a:ext cx="2743200" cy="822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Adjacency List</a:t>
            </a:r>
          </a:p>
          <a:p>
            <a:pPr algn="ctr"/>
            <a:r>
              <a:rPr lang="en-US" sz="3600" b="1" dirty="0">
                <a:solidFill>
                  <a:srgbClr val="FF0000"/>
                </a:solidFill>
              </a:rPr>
              <a:t>A – C (1)</a:t>
            </a:r>
          </a:p>
          <a:p>
            <a:pPr algn="ctr"/>
            <a:r>
              <a:rPr lang="en-US" sz="3600" b="1" dirty="0">
                <a:solidFill>
                  <a:srgbClr val="FF0000"/>
                </a:solidFill>
              </a:rPr>
              <a:t>A – B (2)</a:t>
            </a:r>
          </a:p>
          <a:p>
            <a:pPr algn="ctr"/>
            <a:r>
              <a:rPr lang="en-US" sz="3600" b="1" dirty="0">
                <a:solidFill>
                  <a:srgbClr val="FF0000"/>
                </a:solidFill>
              </a:rPr>
              <a:t>A – F (4)</a:t>
            </a:r>
          </a:p>
          <a:p>
            <a:pPr algn="ctr"/>
            <a:r>
              <a:rPr lang="en-US" sz="3600" dirty="0">
                <a:solidFill>
                  <a:schemeClr val="tx1"/>
                </a:solidFill>
              </a:rPr>
              <a:t>B – C (5)</a:t>
            </a:r>
          </a:p>
          <a:p>
            <a:pPr algn="ctr"/>
            <a:r>
              <a:rPr lang="en-US" sz="3600" dirty="0">
                <a:solidFill>
                  <a:schemeClr val="tx1"/>
                </a:solidFill>
              </a:rPr>
              <a:t>B – D (3)</a:t>
            </a:r>
          </a:p>
          <a:p>
            <a:pPr algn="ctr"/>
            <a:r>
              <a:rPr lang="en-US" sz="3600" dirty="0">
                <a:solidFill>
                  <a:schemeClr val="tx1"/>
                </a:solidFill>
              </a:rPr>
              <a:t>B – E (4)</a:t>
            </a:r>
          </a:p>
          <a:p>
            <a:pPr algn="ctr"/>
            <a:r>
              <a:rPr lang="en-US" sz="3600" dirty="0">
                <a:solidFill>
                  <a:schemeClr val="tx1"/>
                </a:solidFill>
              </a:rPr>
              <a:t>C – D (1)</a:t>
            </a:r>
          </a:p>
          <a:p>
            <a:pPr algn="ctr"/>
            <a:r>
              <a:rPr lang="en-US" sz="3600" dirty="0">
                <a:solidFill>
                  <a:schemeClr val="tx1"/>
                </a:solidFill>
              </a:rPr>
              <a:t>C – E (2)</a:t>
            </a:r>
          </a:p>
          <a:p>
            <a:pPr algn="ctr"/>
            <a:r>
              <a:rPr lang="en-US" sz="3600" dirty="0">
                <a:solidFill>
                  <a:schemeClr val="tx1"/>
                </a:solidFill>
              </a:rPr>
              <a:t>C – F (3)</a:t>
            </a:r>
          </a:p>
          <a:p>
            <a:pPr algn="ctr"/>
            <a:r>
              <a:rPr lang="en-US" sz="3600" dirty="0">
                <a:solidFill>
                  <a:schemeClr val="tx1"/>
                </a:solidFill>
              </a:rPr>
              <a:t>D – E (2)</a:t>
            </a:r>
          </a:p>
          <a:p>
            <a:pPr algn="ctr"/>
            <a:r>
              <a:rPr lang="en-US" sz="3600" dirty="0">
                <a:solidFill>
                  <a:schemeClr val="tx1"/>
                </a:solidFill>
              </a:rPr>
              <a:t>E – F (1)</a:t>
            </a:r>
          </a:p>
        </p:txBody>
      </p:sp>
      <p:sp>
        <p:nvSpPr>
          <p:cNvPr id="61" name="Rectangle 60"/>
          <p:cNvSpPr/>
          <p:nvPr/>
        </p:nvSpPr>
        <p:spPr>
          <a:xfrm>
            <a:off x="7977860" y="5181600"/>
            <a:ext cx="2276128" cy="822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PQ</a:t>
            </a:r>
          </a:p>
          <a:p>
            <a:pPr algn="ctr"/>
            <a:r>
              <a:rPr lang="en-US" sz="3600" b="1" dirty="0">
                <a:solidFill>
                  <a:schemeClr val="tx1"/>
                </a:solidFill>
              </a:rPr>
              <a:t>A – C (1)</a:t>
            </a:r>
          </a:p>
          <a:p>
            <a:pPr algn="ctr"/>
            <a:r>
              <a:rPr lang="en-US" sz="3600" b="1" dirty="0">
                <a:solidFill>
                  <a:schemeClr val="tx1"/>
                </a:solidFill>
              </a:rPr>
              <a:t>A – B (2)</a:t>
            </a:r>
          </a:p>
          <a:p>
            <a:pPr algn="ctr"/>
            <a:r>
              <a:rPr lang="en-US" sz="3600" b="1" dirty="0">
                <a:solidFill>
                  <a:schemeClr val="tx1"/>
                </a:solidFill>
              </a:rPr>
              <a:t>A – F (4)</a:t>
            </a:r>
          </a:p>
          <a:p>
            <a:pPr algn="ctr"/>
            <a:endParaRPr lang="en-US" sz="3600" dirty="0">
              <a:solidFill>
                <a:schemeClr val="tx1"/>
              </a:solidFill>
            </a:endParaRPr>
          </a:p>
        </p:txBody>
      </p:sp>
      <p:sp>
        <p:nvSpPr>
          <p:cNvPr id="62" name="Oval 61"/>
          <p:cNvSpPr/>
          <p:nvPr/>
        </p:nvSpPr>
        <p:spPr>
          <a:xfrm>
            <a:off x="14173200" y="65160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A</a:t>
            </a:r>
          </a:p>
        </p:txBody>
      </p:sp>
      <p:sp>
        <p:nvSpPr>
          <p:cNvPr id="63" name="Oval 62"/>
          <p:cNvSpPr/>
          <p:nvPr/>
        </p:nvSpPr>
        <p:spPr>
          <a:xfrm>
            <a:off x="16459200" y="5569832"/>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B</a:t>
            </a:r>
          </a:p>
        </p:txBody>
      </p:sp>
      <p:sp>
        <p:nvSpPr>
          <p:cNvPr id="64" name="Oval 63"/>
          <p:cNvSpPr/>
          <p:nvPr/>
        </p:nvSpPr>
        <p:spPr>
          <a:xfrm>
            <a:off x="16459200" y="74304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a:t>
            </a:r>
          </a:p>
        </p:txBody>
      </p:sp>
      <p:sp>
        <p:nvSpPr>
          <p:cNvPr id="65" name="Oval 64"/>
          <p:cNvSpPr/>
          <p:nvPr/>
        </p:nvSpPr>
        <p:spPr>
          <a:xfrm>
            <a:off x="18592800" y="556104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D</a:t>
            </a:r>
          </a:p>
        </p:txBody>
      </p:sp>
      <p:sp>
        <p:nvSpPr>
          <p:cNvPr id="66" name="Oval 65"/>
          <p:cNvSpPr/>
          <p:nvPr/>
        </p:nvSpPr>
        <p:spPr>
          <a:xfrm>
            <a:off x="18592800" y="74304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E</a:t>
            </a:r>
          </a:p>
        </p:txBody>
      </p:sp>
      <p:cxnSp>
        <p:nvCxnSpPr>
          <p:cNvPr id="67" name="Straight Connector 66"/>
          <p:cNvCxnSpPr>
            <a:stCxn id="62" idx="7"/>
            <a:endCxn id="63" idx="2"/>
          </p:cNvCxnSpPr>
          <p:nvPr/>
        </p:nvCxnSpPr>
        <p:spPr>
          <a:xfrm flipV="1">
            <a:off x="14953691" y="6027033"/>
            <a:ext cx="1505510" cy="62295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62" idx="5"/>
            <a:endCxn id="64" idx="2"/>
          </p:cNvCxnSpPr>
          <p:nvPr/>
        </p:nvCxnSpPr>
        <p:spPr>
          <a:xfrm>
            <a:off x="14953691" y="7296567"/>
            <a:ext cx="1505510" cy="5911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63" idx="6"/>
            <a:endCxn id="65" idx="2"/>
          </p:cNvCxnSpPr>
          <p:nvPr/>
        </p:nvCxnSpPr>
        <p:spPr>
          <a:xfrm flipV="1">
            <a:off x="17373600" y="6018240"/>
            <a:ext cx="1219200" cy="8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65" idx="4"/>
            <a:endCxn id="66" idx="0"/>
          </p:cNvCxnSpPr>
          <p:nvPr/>
        </p:nvCxnSpPr>
        <p:spPr>
          <a:xfrm>
            <a:off x="19050000" y="6475440"/>
            <a:ext cx="0" cy="95503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64" idx="6"/>
            <a:endCxn id="66" idx="2"/>
          </p:cNvCxnSpPr>
          <p:nvPr/>
        </p:nvCxnSpPr>
        <p:spPr>
          <a:xfrm>
            <a:off x="17373600" y="7887676"/>
            <a:ext cx="12192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63" idx="4"/>
            <a:endCxn id="64" idx="0"/>
          </p:cNvCxnSpPr>
          <p:nvPr/>
        </p:nvCxnSpPr>
        <p:spPr>
          <a:xfrm>
            <a:off x="16916400" y="6484232"/>
            <a:ext cx="0" cy="94624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65" idx="3"/>
            <a:endCxn id="64" idx="7"/>
          </p:cNvCxnSpPr>
          <p:nvPr/>
        </p:nvCxnSpPr>
        <p:spPr>
          <a:xfrm flipH="1">
            <a:off x="17239690" y="6341530"/>
            <a:ext cx="1487020" cy="122285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63" idx="5"/>
            <a:endCxn id="66" idx="1"/>
          </p:cNvCxnSpPr>
          <p:nvPr/>
        </p:nvCxnSpPr>
        <p:spPr>
          <a:xfrm>
            <a:off x="17239690" y="6350322"/>
            <a:ext cx="1487020" cy="121406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5" name="Oval 74"/>
          <p:cNvSpPr/>
          <p:nvPr/>
        </p:nvSpPr>
        <p:spPr>
          <a:xfrm>
            <a:off x="17373600" y="9501138"/>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F</a:t>
            </a:r>
          </a:p>
        </p:txBody>
      </p:sp>
      <p:cxnSp>
        <p:nvCxnSpPr>
          <p:cNvPr id="76" name="Straight Connector 75"/>
          <p:cNvCxnSpPr>
            <a:stCxn id="62" idx="4"/>
            <a:endCxn id="75" idx="2"/>
          </p:cNvCxnSpPr>
          <p:nvPr/>
        </p:nvCxnSpPr>
        <p:spPr>
          <a:xfrm>
            <a:off x="14630400" y="7430477"/>
            <a:ext cx="2743200" cy="252786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75" idx="7"/>
            <a:endCxn id="66" idx="4"/>
          </p:cNvCxnSpPr>
          <p:nvPr/>
        </p:nvCxnSpPr>
        <p:spPr>
          <a:xfrm flipV="1">
            <a:off x="18154091" y="8344876"/>
            <a:ext cx="895910" cy="129017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64" idx="4"/>
            <a:endCxn id="75" idx="1"/>
          </p:cNvCxnSpPr>
          <p:nvPr/>
        </p:nvCxnSpPr>
        <p:spPr>
          <a:xfrm>
            <a:off x="16916401" y="8344876"/>
            <a:ext cx="591110" cy="129017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15331348" y="5894705"/>
            <a:ext cx="497252" cy="830997"/>
          </a:xfrm>
          <a:prstGeom prst="rect">
            <a:avLst/>
          </a:prstGeom>
          <a:noFill/>
        </p:spPr>
        <p:txBody>
          <a:bodyPr wrap="none" rtlCol="0">
            <a:spAutoFit/>
          </a:bodyPr>
          <a:lstStyle/>
          <a:p>
            <a:r>
              <a:rPr lang="en-US" sz="4800" dirty="0"/>
              <a:t>2</a:t>
            </a:r>
          </a:p>
        </p:txBody>
      </p:sp>
      <p:sp>
        <p:nvSpPr>
          <p:cNvPr id="80" name="TextBox 79"/>
          <p:cNvSpPr txBox="1"/>
          <p:nvPr/>
        </p:nvSpPr>
        <p:spPr>
          <a:xfrm>
            <a:off x="17813638" y="5486401"/>
            <a:ext cx="497252" cy="830997"/>
          </a:xfrm>
          <a:prstGeom prst="rect">
            <a:avLst/>
          </a:prstGeom>
          <a:noFill/>
        </p:spPr>
        <p:txBody>
          <a:bodyPr wrap="none" rtlCol="0">
            <a:spAutoFit/>
          </a:bodyPr>
          <a:lstStyle/>
          <a:p>
            <a:r>
              <a:rPr lang="en-US" sz="4800" dirty="0"/>
              <a:t>3</a:t>
            </a:r>
          </a:p>
        </p:txBody>
      </p:sp>
      <p:sp>
        <p:nvSpPr>
          <p:cNvPr id="81" name="TextBox 80"/>
          <p:cNvSpPr txBox="1"/>
          <p:nvPr/>
        </p:nvSpPr>
        <p:spPr>
          <a:xfrm>
            <a:off x="18988948" y="6696277"/>
            <a:ext cx="497252" cy="830997"/>
          </a:xfrm>
          <a:prstGeom prst="rect">
            <a:avLst/>
          </a:prstGeom>
          <a:noFill/>
        </p:spPr>
        <p:txBody>
          <a:bodyPr wrap="none" rtlCol="0">
            <a:spAutoFit/>
          </a:bodyPr>
          <a:lstStyle/>
          <a:p>
            <a:r>
              <a:rPr lang="en-US" sz="4800" dirty="0"/>
              <a:t>2</a:t>
            </a:r>
          </a:p>
        </p:txBody>
      </p:sp>
      <p:sp>
        <p:nvSpPr>
          <p:cNvPr id="82" name="TextBox 81"/>
          <p:cNvSpPr txBox="1"/>
          <p:nvPr/>
        </p:nvSpPr>
        <p:spPr>
          <a:xfrm>
            <a:off x="18203312" y="6180527"/>
            <a:ext cx="497252" cy="830997"/>
          </a:xfrm>
          <a:prstGeom prst="rect">
            <a:avLst/>
          </a:prstGeom>
          <a:noFill/>
        </p:spPr>
        <p:txBody>
          <a:bodyPr wrap="none" rtlCol="0">
            <a:spAutoFit/>
          </a:bodyPr>
          <a:lstStyle/>
          <a:p>
            <a:r>
              <a:rPr lang="en-US" sz="4800" dirty="0"/>
              <a:t>1</a:t>
            </a:r>
          </a:p>
        </p:txBody>
      </p:sp>
      <p:sp>
        <p:nvSpPr>
          <p:cNvPr id="83" name="TextBox 82"/>
          <p:cNvSpPr txBox="1"/>
          <p:nvPr/>
        </p:nvSpPr>
        <p:spPr>
          <a:xfrm>
            <a:off x="18262124" y="7099861"/>
            <a:ext cx="497252" cy="830997"/>
          </a:xfrm>
          <a:prstGeom prst="rect">
            <a:avLst/>
          </a:prstGeom>
          <a:noFill/>
        </p:spPr>
        <p:txBody>
          <a:bodyPr wrap="none" rtlCol="0">
            <a:spAutoFit/>
          </a:bodyPr>
          <a:lstStyle/>
          <a:p>
            <a:r>
              <a:rPr lang="en-US" sz="4800" dirty="0"/>
              <a:t>4</a:t>
            </a:r>
          </a:p>
        </p:txBody>
      </p:sp>
      <p:sp>
        <p:nvSpPr>
          <p:cNvPr id="84" name="TextBox 83"/>
          <p:cNvSpPr txBox="1"/>
          <p:nvPr/>
        </p:nvSpPr>
        <p:spPr>
          <a:xfrm>
            <a:off x="16480198" y="6734109"/>
            <a:ext cx="497252" cy="830997"/>
          </a:xfrm>
          <a:prstGeom prst="rect">
            <a:avLst/>
          </a:prstGeom>
          <a:noFill/>
        </p:spPr>
        <p:txBody>
          <a:bodyPr wrap="none" rtlCol="0">
            <a:spAutoFit/>
          </a:bodyPr>
          <a:lstStyle/>
          <a:p>
            <a:r>
              <a:rPr lang="en-US" sz="4800" dirty="0"/>
              <a:t>5</a:t>
            </a:r>
          </a:p>
        </p:txBody>
      </p:sp>
      <p:sp>
        <p:nvSpPr>
          <p:cNvPr id="85" name="TextBox 84"/>
          <p:cNvSpPr txBox="1"/>
          <p:nvPr/>
        </p:nvSpPr>
        <p:spPr>
          <a:xfrm>
            <a:off x="15600974" y="7153477"/>
            <a:ext cx="497252" cy="830997"/>
          </a:xfrm>
          <a:prstGeom prst="rect">
            <a:avLst/>
          </a:prstGeom>
          <a:noFill/>
        </p:spPr>
        <p:txBody>
          <a:bodyPr wrap="none" rtlCol="0">
            <a:spAutoFit/>
          </a:bodyPr>
          <a:lstStyle/>
          <a:p>
            <a:r>
              <a:rPr lang="en-US" sz="4800" dirty="0"/>
              <a:t>1</a:t>
            </a:r>
          </a:p>
        </p:txBody>
      </p:sp>
      <p:sp>
        <p:nvSpPr>
          <p:cNvPr id="86" name="TextBox 85"/>
          <p:cNvSpPr txBox="1"/>
          <p:nvPr/>
        </p:nvSpPr>
        <p:spPr>
          <a:xfrm>
            <a:off x="15753374" y="8712963"/>
            <a:ext cx="497252" cy="830997"/>
          </a:xfrm>
          <a:prstGeom prst="rect">
            <a:avLst/>
          </a:prstGeom>
          <a:noFill/>
        </p:spPr>
        <p:txBody>
          <a:bodyPr wrap="none" rtlCol="0">
            <a:spAutoFit/>
          </a:bodyPr>
          <a:lstStyle/>
          <a:p>
            <a:r>
              <a:rPr lang="en-US" sz="4800" dirty="0"/>
              <a:t>4</a:t>
            </a:r>
          </a:p>
        </p:txBody>
      </p:sp>
      <p:sp>
        <p:nvSpPr>
          <p:cNvPr id="87" name="TextBox 86"/>
          <p:cNvSpPr txBox="1"/>
          <p:nvPr/>
        </p:nvSpPr>
        <p:spPr>
          <a:xfrm>
            <a:off x="17191930" y="8525075"/>
            <a:ext cx="497252" cy="830997"/>
          </a:xfrm>
          <a:prstGeom prst="rect">
            <a:avLst/>
          </a:prstGeom>
          <a:noFill/>
        </p:spPr>
        <p:txBody>
          <a:bodyPr wrap="none" rtlCol="0">
            <a:spAutoFit/>
          </a:bodyPr>
          <a:lstStyle/>
          <a:p>
            <a:r>
              <a:rPr lang="en-US" sz="4800" dirty="0"/>
              <a:t>3</a:t>
            </a:r>
          </a:p>
        </p:txBody>
      </p:sp>
      <p:sp>
        <p:nvSpPr>
          <p:cNvPr id="88" name="TextBox 87"/>
          <p:cNvSpPr txBox="1"/>
          <p:nvPr/>
        </p:nvSpPr>
        <p:spPr>
          <a:xfrm>
            <a:off x="18553226" y="8961035"/>
            <a:ext cx="497252" cy="830997"/>
          </a:xfrm>
          <a:prstGeom prst="rect">
            <a:avLst/>
          </a:prstGeom>
          <a:noFill/>
        </p:spPr>
        <p:txBody>
          <a:bodyPr wrap="none" rtlCol="0">
            <a:spAutoFit/>
          </a:bodyPr>
          <a:lstStyle/>
          <a:p>
            <a:r>
              <a:rPr lang="en-US" sz="4800" dirty="0"/>
              <a:t>1</a:t>
            </a:r>
          </a:p>
        </p:txBody>
      </p:sp>
      <p:sp>
        <p:nvSpPr>
          <p:cNvPr id="89" name="TextBox 88"/>
          <p:cNvSpPr txBox="1"/>
          <p:nvPr/>
        </p:nvSpPr>
        <p:spPr>
          <a:xfrm>
            <a:off x="17697594" y="7820789"/>
            <a:ext cx="497252" cy="830997"/>
          </a:xfrm>
          <a:prstGeom prst="rect">
            <a:avLst/>
          </a:prstGeom>
          <a:noFill/>
        </p:spPr>
        <p:txBody>
          <a:bodyPr wrap="none" rtlCol="0">
            <a:spAutoFit/>
          </a:bodyPr>
          <a:lstStyle/>
          <a:p>
            <a:r>
              <a:rPr lang="en-US" sz="4800" dirty="0"/>
              <a:t>2</a:t>
            </a:r>
          </a:p>
        </p:txBody>
      </p:sp>
    </p:spTree>
    <p:extLst>
      <p:ext uri="{BB962C8B-B14F-4D97-AF65-F5344CB8AC3E}">
        <p14:creationId xmlns:p14="http://schemas.microsoft.com/office/powerpoint/2010/main" val="223950010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normAutofit fontScale="90000"/>
          </a:bodyPr>
          <a:lstStyle/>
          <a:p>
            <a:pPr eaLnBrk="1" hangingPunct="1"/>
            <a:r>
              <a:rPr lang="en-US" dirty="0">
                <a:latin typeface="Open Sans" pitchFamily="-84" charset="0"/>
              </a:rPr>
              <a:t>MST – Prim’s Algorithm</a:t>
            </a:r>
          </a:p>
        </p:txBody>
      </p:sp>
      <p:sp>
        <p:nvSpPr>
          <p:cNvPr id="3" name="Text Placeholder 2">
            <a:extLst>
              <a:ext uri="{FF2B5EF4-FFF2-40B4-BE49-F238E27FC236}">
                <a16:creationId xmlns:a16="http://schemas.microsoft.com/office/drawing/2014/main" id="{34C49B04-EEDF-7D83-8790-9BBF5C9C6C5E}"/>
              </a:ext>
            </a:extLst>
          </p:cNvPr>
          <p:cNvSpPr>
            <a:spLocks noGrp="1"/>
          </p:cNvSpPr>
          <p:nvPr>
            <p:ph type="body" sz="quarter" idx="10"/>
          </p:nvPr>
        </p:nvSpPr>
        <p:spPr/>
        <p:txBody>
          <a:bodyPr/>
          <a:lstStyle/>
          <a:p>
            <a:endParaRPr lang="en-US"/>
          </a:p>
        </p:txBody>
      </p:sp>
      <p:sp>
        <p:nvSpPr>
          <p:cNvPr id="7171" name="Content Placeholder 2"/>
          <p:cNvSpPr>
            <a:spLocks noGrp="1"/>
          </p:cNvSpPr>
          <p:nvPr>
            <p:ph sz="quarter" idx="11"/>
          </p:nvPr>
        </p:nvSpPr>
        <p:spPr/>
        <p:txBody>
          <a:bodyPr>
            <a:normAutofit/>
          </a:bodyPr>
          <a:lstStyle/>
          <a:p>
            <a:pPr>
              <a:buNone/>
            </a:pPr>
            <a:r>
              <a:rPr lang="en-US" sz="3600" b="1" u="sng" dirty="0">
                <a:latin typeface="Open Sans" pitchFamily="-84" charset="0"/>
              </a:rPr>
              <a:t>Simulation :</a:t>
            </a:r>
          </a:p>
          <a:p>
            <a:pPr>
              <a:buNone/>
            </a:pPr>
            <a:endParaRPr lang="en-US" sz="3200" dirty="0">
              <a:latin typeface="Lucida Console" panose="020B0609040504020204" pitchFamily="49" charset="0"/>
            </a:endParaRPr>
          </a:p>
        </p:txBody>
      </p:sp>
      <p:sp>
        <p:nvSpPr>
          <p:cNvPr id="5124" name="Footer Placeholder 3"/>
          <p:cNvSpPr>
            <a:spLocks noGrp="1"/>
          </p:cNvSpPr>
          <p:nvPr>
            <p:ph type="ftr" sz="quarter" idx="4294967295"/>
          </p:nvPr>
        </p:nvSpPr>
        <p:spPr>
          <a:xfrm>
            <a:off x="0" y="12833350"/>
            <a:ext cx="5791200" cy="730250"/>
          </a:xfrm>
        </p:spPr>
        <p:txBody>
          <a:bodyPr/>
          <a:lstStyle/>
          <a:p>
            <a:pPr>
              <a:defRPr/>
            </a:pPr>
            <a:r>
              <a:rPr lang="id-ID" dirty="0"/>
              <a:t>COMP6048 - Data Structure</a:t>
            </a:r>
          </a:p>
        </p:txBody>
      </p:sp>
      <p:sp>
        <p:nvSpPr>
          <p:cNvPr id="5125" name="Slide Number Placeholder 4"/>
          <p:cNvSpPr>
            <a:spLocks noGrp="1"/>
          </p:cNvSpPr>
          <p:nvPr>
            <p:ph type="sldNum" sz="quarter" idx="4294967295"/>
          </p:nvPr>
        </p:nvSpPr>
        <p:spPr>
          <a:xfrm>
            <a:off x="24018875" y="13184188"/>
            <a:ext cx="365125" cy="379412"/>
          </a:xfrm>
        </p:spPr>
        <p:txBody>
          <a:bodyPr/>
          <a:lstStyle/>
          <a:p>
            <a:pPr>
              <a:defRPr/>
            </a:pPr>
            <a:fld id="{BE9CBBE9-7D85-40CF-85AA-565BC62F71A7}" type="slidenum">
              <a:rPr lang="en-US"/>
              <a:pPr>
                <a:defRPr/>
              </a:pPr>
              <a:t>31</a:t>
            </a:fld>
            <a:endParaRPr lang="en-US"/>
          </a:p>
        </p:txBody>
      </p:sp>
      <p:sp>
        <p:nvSpPr>
          <p:cNvPr id="2" name="Rectangle 1"/>
          <p:cNvSpPr/>
          <p:nvPr/>
        </p:nvSpPr>
        <p:spPr>
          <a:xfrm>
            <a:off x="10210800" y="5181600"/>
            <a:ext cx="2276128" cy="822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T</a:t>
            </a:r>
          </a:p>
          <a:p>
            <a:pPr algn="ctr"/>
            <a:r>
              <a:rPr lang="en-US" sz="3600" b="1" dirty="0">
                <a:solidFill>
                  <a:schemeClr val="tx1"/>
                </a:solidFill>
              </a:rPr>
              <a:t>NULL</a:t>
            </a:r>
          </a:p>
          <a:p>
            <a:pPr algn="ctr"/>
            <a:r>
              <a:rPr lang="en-US" sz="3600" b="1" dirty="0">
                <a:solidFill>
                  <a:schemeClr val="tx1"/>
                </a:solidFill>
              </a:rPr>
              <a:t>A – C (1)</a:t>
            </a:r>
          </a:p>
          <a:p>
            <a:pPr algn="ctr"/>
            <a:endParaRPr lang="en-US" sz="3600" dirty="0">
              <a:solidFill>
                <a:schemeClr val="tx1"/>
              </a:solidFill>
            </a:endParaRPr>
          </a:p>
        </p:txBody>
      </p:sp>
      <p:sp>
        <p:nvSpPr>
          <p:cNvPr id="7" name="Rectangle 6"/>
          <p:cNvSpPr/>
          <p:nvPr/>
        </p:nvSpPr>
        <p:spPr>
          <a:xfrm>
            <a:off x="12486928" y="5204123"/>
            <a:ext cx="1371600" cy="82070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V</a:t>
            </a:r>
          </a:p>
          <a:p>
            <a:pPr algn="ctr"/>
            <a:r>
              <a:rPr lang="en-US" sz="3600" dirty="0">
                <a:solidFill>
                  <a:schemeClr val="tx1"/>
                </a:solidFill>
              </a:rPr>
              <a:t>A</a:t>
            </a:r>
          </a:p>
          <a:p>
            <a:pPr algn="ctr"/>
            <a:r>
              <a:rPr lang="en-US" sz="3600" dirty="0">
                <a:solidFill>
                  <a:schemeClr val="tx1"/>
                </a:solidFill>
              </a:rPr>
              <a:t>C</a:t>
            </a:r>
          </a:p>
        </p:txBody>
      </p:sp>
      <p:sp>
        <p:nvSpPr>
          <p:cNvPr id="60" name="Rectangle 59"/>
          <p:cNvSpPr/>
          <p:nvPr/>
        </p:nvSpPr>
        <p:spPr>
          <a:xfrm>
            <a:off x="5181600" y="5181600"/>
            <a:ext cx="2743200" cy="822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Adjacency List</a:t>
            </a:r>
          </a:p>
          <a:p>
            <a:pPr algn="ctr"/>
            <a:r>
              <a:rPr lang="en-US" sz="3600" b="1" u="sng" dirty="0">
                <a:solidFill>
                  <a:schemeClr val="tx1"/>
                </a:solidFill>
              </a:rPr>
              <a:t>A – C (1)</a:t>
            </a:r>
          </a:p>
          <a:p>
            <a:pPr algn="ctr"/>
            <a:r>
              <a:rPr lang="en-US" sz="3600" b="1" dirty="0">
                <a:solidFill>
                  <a:schemeClr val="tx1"/>
                </a:solidFill>
              </a:rPr>
              <a:t>A – B (2)</a:t>
            </a:r>
          </a:p>
          <a:p>
            <a:pPr algn="ctr"/>
            <a:r>
              <a:rPr lang="en-US" sz="3600" b="1" dirty="0">
                <a:solidFill>
                  <a:schemeClr val="tx1"/>
                </a:solidFill>
              </a:rPr>
              <a:t>A – F (4)</a:t>
            </a:r>
          </a:p>
          <a:p>
            <a:pPr algn="ctr"/>
            <a:r>
              <a:rPr lang="en-US" sz="3600" b="1" dirty="0">
                <a:solidFill>
                  <a:srgbClr val="FF0000"/>
                </a:solidFill>
              </a:rPr>
              <a:t>B – C (5)</a:t>
            </a:r>
          </a:p>
          <a:p>
            <a:pPr algn="ctr"/>
            <a:r>
              <a:rPr lang="en-US" sz="3600" dirty="0">
                <a:solidFill>
                  <a:schemeClr val="tx1"/>
                </a:solidFill>
              </a:rPr>
              <a:t>B – D (3)</a:t>
            </a:r>
          </a:p>
          <a:p>
            <a:pPr algn="ctr"/>
            <a:r>
              <a:rPr lang="en-US" sz="3600" dirty="0">
                <a:solidFill>
                  <a:schemeClr val="tx1"/>
                </a:solidFill>
              </a:rPr>
              <a:t>B – E (4)</a:t>
            </a:r>
          </a:p>
          <a:p>
            <a:pPr algn="ctr"/>
            <a:r>
              <a:rPr lang="en-US" sz="3600" b="1" dirty="0">
                <a:solidFill>
                  <a:srgbClr val="FF0000"/>
                </a:solidFill>
              </a:rPr>
              <a:t>C – D (1)</a:t>
            </a:r>
          </a:p>
          <a:p>
            <a:pPr algn="ctr"/>
            <a:r>
              <a:rPr lang="en-US" sz="3600" b="1" dirty="0">
                <a:solidFill>
                  <a:srgbClr val="FF0000"/>
                </a:solidFill>
              </a:rPr>
              <a:t>C – E (2)</a:t>
            </a:r>
          </a:p>
          <a:p>
            <a:pPr algn="ctr"/>
            <a:r>
              <a:rPr lang="en-US" sz="3600" b="1" dirty="0">
                <a:solidFill>
                  <a:srgbClr val="FF0000"/>
                </a:solidFill>
              </a:rPr>
              <a:t>C – F (3)</a:t>
            </a:r>
          </a:p>
          <a:p>
            <a:pPr algn="ctr"/>
            <a:r>
              <a:rPr lang="en-US" sz="3600" dirty="0">
                <a:solidFill>
                  <a:schemeClr val="tx1"/>
                </a:solidFill>
              </a:rPr>
              <a:t>D – E (2)</a:t>
            </a:r>
          </a:p>
          <a:p>
            <a:pPr algn="ctr"/>
            <a:r>
              <a:rPr lang="en-US" sz="3600" dirty="0">
                <a:solidFill>
                  <a:schemeClr val="tx1"/>
                </a:solidFill>
              </a:rPr>
              <a:t>E – F (1)</a:t>
            </a:r>
          </a:p>
        </p:txBody>
      </p:sp>
      <p:sp>
        <p:nvSpPr>
          <p:cNvPr id="61" name="Rectangle 60"/>
          <p:cNvSpPr/>
          <p:nvPr/>
        </p:nvSpPr>
        <p:spPr>
          <a:xfrm>
            <a:off x="7977860" y="5181600"/>
            <a:ext cx="2276128" cy="822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PQ</a:t>
            </a:r>
          </a:p>
          <a:p>
            <a:pPr algn="ctr"/>
            <a:r>
              <a:rPr lang="en-US" sz="3600" b="1" strike="sngStrike" dirty="0">
                <a:solidFill>
                  <a:schemeClr val="tx1"/>
                </a:solidFill>
              </a:rPr>
              <a:t>A – C (1)</a:t>
            </a:r>
          </a:p>
          <a:p>
            <a:pPr algn="ctr"/>
            <a:r>
              <a:rPr lang="en-US" sz="3600" b="1" dirty="0">
                <a:solidFill>
                  <a:schemeClr val="tx1"/>
                </a:solidFill>
              </a:rPr>
              <a:t>C – D (1)</a:t>
            </a:r>
          </a:p>
          <a:p>
            <a:pPr algn="ctr"/>
            <a:r>
              <a:rPr lang="en-US" sz="3600" b="1" dirty="0">
                <a:solidFill>
                  <a:schemeClr val="tx1"/>
                </a:solidFill>
              </a:rPr>
              <a:t>A – B (2)</a:t>
            </a:r>
          </a:p>
          <a:p>
            <a:pPr algn="ctr"/>
            <a:r>
              <a:rPr lang="en-US" sz="3600" b="1" dirty="0">
                <a:solidFill>
                  <a:schemeClr val="tx1"/>
                </a:solidFill>
              </a:rPr>
              <a:t>C – E (2)</a:t>
            </a:r>
          </a:p>
          <a:p>
            <a:pPr algn="ctr"/>
            <a:r>
              <a:rPr lang="en-US" sz="3600" b="1" dirty="0">
                <a:solidFill>
                  <a:schemeClr val="tx1"/>
                </a:solidFill>
              </a:rPr>
              <a:t>C – F (3)</a:t>
            </a:r>
          </a:p>
          <a:p>
            <a:pPr algn="ctr"/>
            <a:r>
              <a:rPr lang="en-US" sz="3600" b="1" dirty="0">
                <a:solidFill>
                  <a:schemeClr val="tx1"/>
                </a:solidFill>
              </a:rPr>
              <a:t>A – F (4)</a:t>
            </a:r>
          </a:p>
          <a:p>
            <a:pPr algn="ctr"/>
            <a:r>
              <a:rPr lang="en-US" sz="3600" b="1" dirty="0">
                <a:solidFill>
                  <a:schemeClr val="tx1"/>
                </a:solidFill>
              </a:rPr>
              <a:t>B – C (5)</a:t>
            </a:r>
          </a:p>
        </p:txBody>
      </p:sp>
      <p:sp>
        <p:nvSpPr>
          <p:cNvPr id="38" name="Oval 37"/>
          <p:cNvSpPr/>
          <p:nvPr/>
        </p:nvSpPr>
        <p:spPr>
          <a:xfrm>
            <a:off x="14173200" y="65160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A</a:t>
            </a:r>
          </a:p>
        </p:txBody>
      </p:sp>
      <p:sp>
        <p:nvSpPr>
          <p:cNvPr id="39" name="Oval 38"/>
          <p:cNvSpPr/>
          <p:nvPr/>
        </p:nvSpPr>
        <p:spPr>
          <a:xfrm>
            <a:off x="16459200" y="5569832"/>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B</a:t>
            </a:r>
          </a:p>
        </p:txBody>
      </p:sp>
      <p:sp>
        <p:nvSpPr>
          <p:cNvPr id="40" name="Oval 39"/>
          <p:cNvSpPr/>
          <p:nvPr/>
        </p:nvSpPr>
        <p:spPr>
          <a:xfrm>
            <a:off x="16459200" y="74304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a:t>
            </a:r>
          </a:p>
        </p:txBody>
      </p:sp>
      <p:sp>
        <p:nvSpPr>
          <p:cNvPr id="41" name="Oval 40"/>
          <p:cNvSpPr/>
          <p:nvPr/>
        </p:nvSpPr>
        <p:spPr>
          <a:xfrm>
            <a:off x="18592800" y="556104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D</a:t>
            </a:r>
          </a:p>
        </p:txBody>
      </p:sp>
      <p:sp>
        <p:nvSpPr>
          <p:cNvPr id="42" name="Oval 41"/>
          <p:cNvSpPr/>
          <p:nvPr/>
        </p:nvSpPr>
        <p:spPr>
          <a:xfrm>
            <a:off x="18592800" y="74304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E</a:t>
            </a:r>
          </a:p>
        </p:txBody>
      </p:sp>
      <p:cxnSp>
        <p:nvCxnSpPr>
          <p:cNvPr id="43" name="Straight Connector 42"/>
          <p:cNvCxnSpPr>
            <a:stCxn id="38" idx="7"/>
            <a:endCxn id="39" idx="2"/>
          </p:cNvCxnSpPr>
          <p:nvPr/>
        </p:nvCxnSpPr>
        <p:spPr>
          <a:xfrm flipV="1">
            <a:off x="14953691" y="6027033"/>
            <a:ext cx="1505510" cy="62295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8" idx="5"/>
            <a:endCxn id="40" idx="2"/>
          </p:cNvCxnSpPr>
          <p:nvPr/>
        </p:nvCxnSpPr>
        <p:spPr>
          <a:xfrm>
            <a:off x="14953691" y="7296567"/>
            <a:ext cx="1505510" cy="59111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9" idx="6"/>
            <a:endCxn id="41" idx="2"/>
          </p:cNvCxnSpPr>
          <p:nvPr/>
        </p:nvCxnSpPr>
        <p:spPr>
          <a:xfrm flipV="1">
            <a:off x="17373600" y="6018240"/>
            <a:ext cx="1219200" cy="8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41" idx="4"/>
            <a:endCxn id="42" idx="0"/>
          </p:cNvCxnSpPr>
          <p:nvPr/>
        </p:nvCxnSpPr>
        <p:spPr>
          <a:xfrm>
            <a:off x="19050000" y="6475440"/>
            <a:ext cx="0" cy="95503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40" idx="6"/>
            <a:endCxn id="42" idx="2"/>
          </p:cNvCxnSpPr>
          <p:nvPr/>
        </p:nvCxnSpPr>
        <p:spPr>
          <a:xfrm>
            <a:off x="17373600" y="7887676"/>
            <a:ext cx="12192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39" idx="4"/>
            <a:endCxn id="40" idx="0"/>
          </p:cNvCxnSpPr>
          <p:nvPr/>
        </p:nvCxnSpPr>
        <p:spPr>
          <a:xfrm>
            <a:off x="16916400" y="6484232"/>
            <a:ext cx="0" cy="94624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1" idx="3"/>
            <a:endCxn id="40" idx="7"/>
          </p:cNvCxnSpPr>
          <p:nvPr/>
        </p:nvCxnSpPr>
        <p:spPr>
          <a:xfrm flipH="1">
            <a:off x="17239690" y="6341530"/>
            <a:ext cx="1487020" cy="122285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39" idx="5"/>
            <a:endCxn id="42" idx="1"/>
          </p:cNvCxnSpPr>
          <p:nvPr/>
        </p:nvCxnSpPr>
        <p:spPr>
          <a:xfrm>
            <a:off x="17239690" y="6350322"/>
            <a:ext cx="1487020" cy="121406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17373600" y="9501138"/>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F</a:t>
            </a:r>
          </a:p>
        </p:txBody>
      </p:sp>
      <p:cxnSp>
        <p:nvCxnSpPr>
          <p:cNvPr id="52" name="Straight Connector 51"/>
          <p:cNvCxnSpPr>
            <a:stCxn id="38" idx="4"/>
            <a:endCxn id="51" idx="2"/>
          </p:cNvCxnSpPr>
          <p:nvPr/>
        </p:nvCxnSpPr>
        <p:spPr>
          <a:xfrm>
            <a:off x="14630400" y="7430477"/>
            <a:ext cx="2743200" cy="252786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51" idx="7"/>
            <a:endCxn id="42" idx="4"/>
          </p:cNvCxnSpPr>
          <p:nvPr/>
        </p:nvCxnSpPr>
        <p:spPr>
          <a:xfrm flipV="1">
            <a:off x="18154091" y="8344876"/>
            <a:ext cx="895910" cy="129017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0" idx="4"/>
            <a:endCxn id="51" idx="1"/>
          </p:cNvCxnSpPr>
          <p:nvPr/>
        </p:nvCxnSpPr>
        <p:spPr>
          <a:xfrm>
            <a:off x="16916401" y="8344876"/>
            <a:ext cx="591110" cy="129017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15331348" y="5894705"/>
            <a:ext cx="497252" cy="830997"/>
          </a:xfrm>
          <a:prstGeom prst="rect">
            <a:avLst/>
          </a:prstGeom>
          <a:noFill/>
        </p:spPr>
        <p:txBody>
          <a:bodyPr wrap="none" rtlCol="0">
            <a:spAutoFit/>
          </a:bodyPr>
          <a:lstStyle/>
          <a:p>
            <a:r>
              <a:rPr lang="en-US" sz="4800" dirty="0"/>
              <a:t>2</a:t>
            </a:r>
          </a:p>
        </p:txBody>
      </p:sp>
      <p:sp>
        <p:nvSpPr>
          <p:cNvPr id="56" name="TextBox 55"/>
          <p:cNvSpPr txBox="1"/>
          <p:nvPr/>
        </p:nvSpPr>
        <p:spPr>
          <a:xfrm>
            <a:off x="17813638" y="5486401"/>
            <a:ext cx="497252" cy="830997"/>
          </a:xfrm>
          <a:prstGeom prst="rect">
            <a:avLst/>
          </a:prstGeom>
          <a:noFill/>
        </p:spPr>
        <p:txBody>
          <a:bodyPr wrap="none" rtlCol="0">
            <a:spAutoFit/>
          </a:bodyPr>
          <a:lstStyle/>
          <a:p>
            <a:r>
              <a:rPr lang="en-US" sz="4800" dirty="0"/>
              <a:t>3</a:t>
            </a:r>
          </a:p>
        </p:txBody>
      </p:sp>
      <p:sp>
        <p:nvSpPr>
          <p:cNvPr id="57" name="TextBox 56"/>
          <p:cNvSpPr txBox="1"/>
          <p:nvPr/>
        </p:nvSpPr>
        <p:spPr>
          <a:xfrm>
            <a:off x="18988948" y="6696277"/>
            <a:ext cx="497252" cy="830997"/>
          </a:xfrm>
          <a:prstGeom prst="rect">
            <a:avLst/>
          </a:prstGeom>
          <a:noFill/>
        </p:spPr>
        <p:txBody>
          <a:bodyPr wrap="none" rtlCol="0">
            <a:spAutoFit/>
          </a:bodyPr>
          <a:lstStyle/>
          <a:p>
            <a:r>
              <a:rPr lang="en-US" sz="4800" dirty="0"/>
              <a:t>2</a:t>
            </a:r>
          </a:p>
        </p:txBody>
      </p:sp>
      <p:sp>
        <p:nvSpPr>
          <p:cNvPr id="58" name="TextBox 57"/>
          <p:cNvSpPr txBox="1"/>
          <p:nvPr/>
        </p:nvSpPr>
        <p:spPr>
          <a:xfrm>
            <a:off x="18203312" y="6180527"/>
            <a:ext cx="497252" cy="830997"/>
          </a:xfrm>
          <a:prstGeom prst="rect">
            <a:avLst/>
          </a:prstGeom>
          <a:noFill/>
        </p:spPr>
        <p:txBody>
          <a:bodyPr wrap="none" rtlCol="0">
            <a:spAutoFit/>
          </a:bodyPr>
          <a:lstStyle/>
          <a:p>
            <a:r>
              <a:rPr lang="en-US" sz="4800" dirty="0"/>
              <a:t>1</a:t>
            </a:r>
          </a:p>
        </p:txBody>
      </p:sp>
      <p:sp>
        <p:nvSpPr>
          <p:cNvPr id="59" name="TextBox 58"/>
          <p:cNvSpPr txBox="1"/>
          <p:nvPr/>
        </p:nvSpPr>
        <p:spPr>
          <a:xfrm>
            <a:off x="18262124" y="7099861"/>
            <a:ext cx="497252" cy="830997"/>
          </a:xfrm>
          <a:prstGeom prst="rect">
            <a:avLst/>
          </a:prstGeom>
          <a:noFill/>
        </p:spPr>
        <p:txBody>
          <a:bodyPr wrap="none" rtlCol="0">
            <a:spAutoFit/>
          </a:bodyPr>
          <a:lstStyle/>
          <a:p>
            <a:r>
              <a:rPr lang="en-US" sz="4800" dirty="0"/>
              <a:t>4</a:t>
            </a:r>
          </a:p>
        </p:txBody>
      </p:sp>
      <p:sp>
        <p:nvSpPr>
          <p:cNvPr id="90" name="TextBox 89"/>
          <p:cNvSpPr txBox="1"/>
          <p:nvPr/>
        </p:nvSpPr>
        <p:spPr>
          <a:xfrm>
            <a:off x="16480198" y="6734109"/>
            <a:ext cx="497252" cy="830997"/>
          </a:xfrm>
          <a:prstGeom prst="rect">
            <a:avLst/>
          </a:prstGeom>
          <a:noFill/>
        </p:spPr>
        <p:txBody>
          <a:bodyPr wrap="none" rtlCol="0">
            <a:spAutoFit/>
          </a:bodyPr>
          <a:lstStyle/>
          <a:p>
            <a:r>
              <a:rPr lang="en-US" sz="4800" dirty="0"/>
              <a:t>5</a:t>
            </a:r>
          </a:p>
        </p:txBody>
      </p:sp>
      <p:sp>
        <p:nvSpPr>
          <p:cNvPr id="91" name="TextBox 90"/>
          <p:cNvSpPr txBox="1"/>
          <p:nvPr/>
        </p:nvSpPr>
        <p:spPr>
          <a:xfrm>
            <a:off x="15600974" y="7153477"/>
            <a:ext cx="497252" cy="830997"/>
          </a:xfrm>
          <a:prstGeom prst="rect">
            <a:avLst/>
          </a:prstGeom>
          <a:noFill/>
        </p:spPr>
        <p:txBody>
          <a:bodyPr wrap="none" rtlCol="0">
            <a:spAutoFit/>
          </a:bodyPr>
          <a:lstStyle/>
          <a:p>
            <a:r>
              <a:rPr lang="en-US" sz="4800" dirty="0"/>
              <a:t>1</a:t>
            </a:r>
          </a:p>
        </p:txBody>
      </p:sp>
      <p:sp>
        <p:nvSpPr>
          <p:cNvPr id="92" name="TextBox 91"/>
          <p:cNvSpPr txBox="1"/>
          <p:nvPr/>
        </p:nvSpPr>
        <p:spPr>
          <a:xfrm>
            <a:off x="15753374" y="8712963"/>
            <a:ext cx="497252" cy="830997"/>
          </a:xfrm>
          <a:prstGeom prst="rect">
            <a:avLst/>
          </a:prstGeom>
          <a:noFill/>
        </p:spPr>
        <p:txBody>
          <a:bodyPr wrap="none" rtlCol="0">
            <a:spAutoFit/>
          </a:bodyPr>
          <a:lstStyle/>
          <a:p>
            <a:r>
              <a:rPr lang="en-US" sz="4800" dirty="0"/>
              <a:t>4</a:t>
            </a:r>
          </a:p>
        </p:txBody>
      </p:sp>
      <p:sp>
        <p:nvSpPr>
          <p:cNvPr id="93" name="TextBox 92"/>
          <p:cNvSpPr txBox="1"/>
          <p:nvPr/>
        </p:nvSpPr>
        <p:spPr>
          <a:xfrm>
            <a:off x="17191930" y="8525075"/>
            <a:ext cx="497252" cy="830997"/>
          </a:xfrm>
          <a:prstGeom prst="rect">
            <a:avLst/>
          </a:prstGeom>
          <a:noFill/>
        </p:spPr>
        <p:txBody>
          <a:bodyPr wrap="none" rtlCol="0">
            <a:spAutoFit/>
          </a:bodyPr>
          <a:lstStyle/>
          <a:p>
            <a:r>
              <a:rPr lang="en-US" sz="4800" dirty="0"/>
              <a:t>3</a:t>
            </a:r>
          </a:p>
        </p:txBody>
      </p:sp>
      <p:sp>
        <p:nvSpPr>
          <p:cNvPr id="94" name="TextBox 93"/>
          <p:cNvSpPr txBox="1"/>
          <p:nvPr/>
        </p:nvSpPr>
        <p:spPr>
          <a:xfrm>
            <a:off x="18553226" y="8961035"/>
            <a:ext cx="497252" cy="830997"/>
          </a:xfrm>
          <a:prstGeom prst="rect">
            <a:avLst/>
          </a:prstGeom>
          <a:noFill/>
        </p:spPr>
        <p:txBody>
          <a:bodyPr wrap="none" rtlCol="0">
            <a:spAutoFit/>
          </a:bodyPr>
          <a:lstStyle/>
          <a:p>
            <a:r>
              <a:rPr lang="en-US" sz="4800" dirty="0"/>
              <a:t>1</a:t>
            </a:r>
          </a:p>
        </p:txBody>
      </p:sp>
      <p:sp>
        <p:nvSpPr>
          <p:cNvPr id="95" name="TextBox 94"/>
          <p:cNvSpPr txBox="1"/>
          <p:nvPr/>
        </p:nvSpPr>
        <p:spPr>
          <a:xfrm>
            <a:off x="17697594" y="7820789"/>
            <a:ext cx="497252" cy="830997"/>
          </a:xfrm>
          <a:prstGeom prst="rect">
            <a:avLst/>
          </a:prstGeom>
          <a:noFill/>
        </p:spPr>
        <p:txBody>
          <a:bodyPr wrap="none" rtlCol="0">
            <a:spAutoFit/>
          </a:bodyPr>
          <a:lstStyle/>
          <a:p>
            <a:r>
              <a:rPr lang="en-US" sz="4800" dirty="0"/>
              <a:t>2</a:t>
            </a:r>
          </a:p>
        </p:txBody>
      </p:sp>
    </p:spTree>
    <p:extLst>
      <p:ext uri="{BB962C8B-B14F-4D97-AF65-F5344CB8AC3E}">
        <p14:creationId xmlns:p14="http://schemas.microsoft.com/office/powerpoint/2010/main" val="2589511420"/>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normAutofit fontScale="90000"/>
          </a:bodyPr>
          <a:lstStyle/>
          <a:p>
            <a:pPr eaLnBrk="1" hangingPunct="1"/>
            <a:r>
              <a:rPr lang="en-US" dirty="0">
                <a:latin typeface="Open Sans" pitchFamily="-84" charset="0"/>
              </a:rPr>
              <a:t>MST – Prim’s Algorithm</a:t>
            </a:r>
          </a:p>
        </p:txBody>
      </p:sp>
      <p:sp>
        <p:nvSpPr>
          <p:cNvPr id="3" name="Text Placeholder 2">
            <a:extLst>
              <a:ext uri="{FF2B5EF4-FFF2-40B4-BE49-F238E27FC236}">
                <a16:creationId xmlns:a16="http://schemas.microsoft.com/office/drawing/2014/main" id="{9A5AC92F-4C2E-8866-3295-80677793F239}"/>
              </a:ext>
            </a:extLst>
          </p:cNvPr>
          <p:cNvSpPr>
            <a:spLocks noGrp="1"/>
          </p:cNvSpPr>
          <p:nvPr>
            <p:ph type="body" sz="quarter" idx="10"/>
          </p:nvPr>
        </p:nvSpPr>
        <p:spPr/>
        <p:txBody>
          <a:bodyPr/>
          <a:lstStyle/>
          <a:p>
            <a:endParaRPr lang="en-US"/>
          </a:p>
        </p:txBody>
      </p:sp>
      <p:sp>
        <p:nvSpPr>
          <p:cNvPr id="7171" name="Content Placeholder 2"/>
          <p:cNvSpPr>
            <a:spLocks noGrp="1"/>
          </p:cNvSpPr>
          <p:nvPr>
            <p:ph sz="quarter" idx="11"/>
          </p:nvPr>
        </p:nvSpPr>
        <p:spPr/>
        <p:txBody>
          <a:bodyPr>
            <a:normAutofit/>
          </a:bodyPr>
          <a:lstStyle/>
          <a:p>
            <a:pPr>
              <a:buNone/>
            </a:pPr>
            <a:r>
              <a:rPr lang="en-US" sz="3600" b="1" u="sng" dirty="0">
                <a:latin typeface="Open Sans" pitchFamily="-84" charset="0"/>
              </a:rPr>
              <a:t>Simulation :</a:t>
            </a:r>
          </a:p>
          <a:p>
            <a:pPr>
              <a:buNone/>
            </a:pPr>
            <a:endParaRPr lang="en-US" sz="3200" dirty="0">
              <a:latin typeface="Lucida Console" panose="020B0609040504020204" pitchFamily="49" charset="0"/>
            </a:endParaRPr>
          </a:p>
        </p:txBody>
      </p:sp>
      <p:sp>
        <p:nvSpPr>
          <p:cNvPr id="5124" name="Footer Placeholder 3"/>
          <p:cNvSpPr>
            <a:spLocks noGrp="1"/>
          </p:cNvSpPr>
          <p:nvPr>
            <p:ph type="ftr" sz="quarter" idx="4294967295"/>
          </p:nvPr>
        </p:nvSpPr>
        <p:spPr>
          <a:xfrm>
            <a:off x="0" y="12833350"/>
            <a:ext cx="5791200" cy="730250"/>
          </a:xfrm>
        </p:spPr>
        <p:txBody>
          <a:bodyPr/>
          <a:lstStyle/>
          <a:p>
            <a:pPr>
              <a:defRPr/>
            </a:pPr>
            <a:r>
              <a:rPr lang="id-ID" dirty="0"/>
              <a:t>COMP6048 - Data Structure</a:t>
            </a:r>
          </a:p>
        </p:txBody>
      </p:sp>
      <p:sp>
        <p:nvSpPr>
          <p:cNvPr id="5125" name="Slide Number Placeholder 4"/>
          <p:cNvSpPr>
            <a:spLocks noGrp="1"/>
          </p:cNvSpPr>
          <p:nvPr>
            <p:ph type="sldNum" sz="quarter" idx="4294967295"/>
          </p:nvPr>
        </p:nvSpPr>
        <p:spPr>
          <a:xfrm>
            <a:off x="24018875" y="13184188"/>
            <a:ext cx="365125" cy="379412"/>
          </a:xfrm>
        </p:spPr>
        <p:txBody>
          <a:bodyPr/>
          <a:lstStyle/>
          <a:p>
            <a:pPr>
              <a:defRPr/>
            </a:pPr>
            <a:fld id="{BE9CBBE9-7D85-40CF-85AA-565BC62F71A7}" type="slidenum">
              <a:rPr lang="en-US"/>
              <a:pPr>
                <a:defRPr/>
              </a:pPr>
              <a:t>32</a:t>
            </a:fld>
            <a:endParaRPr lang="en-US"/>
          </a:p>
        </p:txBody>
      </p:sp>
      <p:sp>
        <p:nvSpPr>
          <p:cNvPr id="2" name="Rectangle 1"/>
          <p:cNvSpPr/>
          <p:nvPr/>
        </p:nvSpPr>
        <p:spPr>
          <a:xfrm>
            <a:off x="10210800" y="5181600"/>
            <a:ext cx="2276128" cy="822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T</a:t>
            </a:r>
          </a:p>
          <a:p>
            <a:pPr algn="ctr"/>
            <a:r>
              <a:rPr lang="en-US" sz="3600" b="1" dirty="0">
                <a:solidFill>
                  <a:schemeClr val="tx1"/>
                </a:solidFill>
              </a:rPr>
              <a:t>NULL</a:t>
            </a:r>
          </a:p>
          <a:p>
            <a:pPr algn="ctr"/>
            <a:r>
              <a:rPr lang="en-US" sz="3600" b="1" dirty="0">
                <a:solidFill>
                  <a:schemeClr val="tx1"/>
                </a:solidFill>
              </a:rPr>
              <a:t>A – C (1)</a:t>
            </a:r>
          </a:p>
          <a:p>
            <a:pPr algn="ctr"/>
            <a:r>
              <a:rPr lang="en-US" sz="3600" b="1" dirty="0">
                <a:solidFill>
                  <a:schemeClr val="tx1"/>
                </a:solidFill>
              </a:rPr>
              <a:t>C – D (1)</a:t>
            </a:r>
          </a:p>
          <a:p>
            <a:pPr algn="ctr"/>
            <a:endParaRPr lang="en-US" sz="3600" dirty="0">
              <a:solidFill>
                <a:schemeClr val="tx1"/>
              </a:solidFill>
            </a:endParaRPr>
          </a:p>
        </p:txBody>
      </p:sp>
      <p:sp>
        <p:nvSpPr>
          <p:cNvPr id="7" name="Rectangle 6"/>
          <p:cNvSpPr/>
          <p:nvPr/>
        </p:nvSpPr>
        <p:spPr>
          <a:xfrm>
            <a:off x="12486928" y="5204123"/>
            <a:ext cx="1371600" cy="82070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V</a:t>
            </a:r>
          </a:p>
          <a:p>
            <a:pPr algn="ctr"/>
            <a:r>
              <a:rPr lang="en-US" sz="3600" dirty="0">
                <a:solidFill>
                  <a:schemeClr val="tx1"/>
                </a:solidFill>
              </a:rPr>
              <a:t>A</a:t>
            </a:r>
          </a:p>
          <a:p>
            <a:pPr algn="ctr"/>
            <a:r>
              <a:rPr lang="en-US" sz="3600" dirty="0">
                <a:solidFill>
                  <a:schemeClr val="tx1"/>
                </a:solidFill>
              </a:rPr>
              <a:t>C</a:t>
            </a:r>
          </a:p>
          <a:p>
            <a:pPr algn="ctr"/>
            <a:r>
              <a:rPr lang="en-US" sz="3600" dirty="0">
                <a:solidFill>
                  <a:schemeClr val="tx1"/>
                </a:solidFill>
              </a:rPr>
              <a:t>D</a:t>
            </a:r>
          </a:p>
        </p:txBody>
      </p:sp>
      <p:sp>
        <p:nvSpPr>
          <p:cNvPr id="60" name="Rectangle 59"/>
          <p:cNvSpPr/>
          <p:nvPr/>
        </p:nvSpPr>
        <p:spPr>
          <a:xfrm>
            <a:off x="5181600" y="5181600"/>
            <a:ext cx="2743200" cy="822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Adjacency List</a:t>
            </a:r>
          </a:p>
          <a:p>
            <a:pPr algn="ctr"/>
            <a:r>
              <a:rPr lang="en-US" sz="3600" b="1" u="sng" dirty="0">
                <a:solidFill>
                  <a:schemeClr val="tx1"/>
                </a:solidFill>
              </a:rPr>
              <a:t>A – C (1)</a:t>
            </a:r>
          </a:p>
          <a:p>
            <a:pPr algn="ctr"/>
            <a:r>
              <a:rPr lang="en-US" sz="3600" b="1" dirty="0">
                <a:solidFill>
                  <a:schemeClr val="tx1"/>
                </a:solidFill>
              </a:rPr>
              <a:t>A – B (2)</a:t>
            </a:r>
          </a:p>
          <a:p>
            <a:pPr algn="ctr"/>
            <a:r>
              <a:rPr lang="en-US" sz="3600" b="1" dirty="0">
                <a:solidFill>
                  <a:schemeClr val="tx1"/>
                </a:solidFill>
              </a:rPr>
              <a:t>A – F (4)</a:t>
            </a:r>
          </a:p>
          <a:p>
            <a:pPr algn="ctr"/>
            <a:r>
              <a:rPr lang="en-US" sz="3600" b="1" dirty="0">
                <a:solidFill>
                  <a:schemeClr val="tx1"/>
                </a:solidFill>
              </a:rPr>
              <a:t>B – C (5)</a:t>
            </a:r>
          </a:p>
          <a:p>
            <a:pPr algn="ctr"/>
            <a:r>
              <a:rPr lang="en-US" sz="3600" b="1" dirty="0">
                <a:solidFill>
                  <a:srgbClr val="FF0000"/>
                </a:solidFill>
              </a:rPr>
              <a:t>B – D (3)</a:t>
            </a:r>
          </a:p>
          <a:p>
            <a:pPr algn="ctr"/>
            <a:r>
              <a:rPr lang="en-US" sz="3600" dirty="0">
                <a:solidFill>
                  <a:schemeClr val="tx1"/>
                </a:solidFill>
              </a:rPr>
              <a:t>B – E (4)</a:t>
            </a:r>
            <a:endParaRPr lang="en-US" sz="3600" b="1" dirty="0">
              <a:solidFill>
                <a:srgbClr val="FF0000"/>
              </a:solidFill>
            </a:endParaRPr>
          </a:p>
          <a:p>
            <a:pPr algn="ctr"/>
            <a:r>
              <a:rPr lang="en-US" sz="3600" b="1" u="sng" dirty="0">
                <a:solidFill>
                  <a:schemeClr val="tx1"/>
                </a:solidFill>
              </a:rPr>
              <a:t>C – D (1)</a:t>
            </a:r>
          </a:p>
          <a:p>
            <a:pPr algn="ctr"/>
            <a:r>
              <a:rPr lang="en-US" sz="3600" b="1" dirty="0">
                <a:solidFill>
                  <a:schemeClr val="tx1"/>
                </a:solidFill>
              </a:rPr>
              <a:t>C – E (2)</a:t>
            </a:r>
          </a:p>
          <a:p>
            <a:pPr algn="ctr"/>
            <a:r>
              <a:rPr lang="en-US" sz="3600" b="1" dirty="0">
                <a:solidFill>
                  <a:schemeClr val="tx1"/>
                </a:solidFill>
              </a:rPr>
              <a:t>C – F (3)</a:t>
            </a:r>
          </a:p>
          <a:p>
            <a:pPr algn="ctr"/>
            <a:r>
              <a:rPr lang="en-US" sz="3600" b="1" dirty="0">
                <a:solidFill>
                  <a:srgbClr val="FF0000"/>
                </a:solidFill>
              </a:rPr>
              <a:t>D – E (2)</a:t>
            </a:r>
          </a:p>
          <a:p>
            <a:pPr algn="ctr"/>
            <a:r>
              <a:rPr lang="en-US" sz="3600" dirty="0">
                <a:solidFill>
                  <a:schemeClr val="tx1"/>
                </a:solidFill>
              </a:rPr>
              <a:t>E – F (1)</a:t>
            </a:r>
          </a:p>
        </p:txBody>
      </p:sp>
      <p:sp>
        <p:nvSpPr>
          <p:cNvPr id="61" name="Rectangle 60"/>
          <p:cNvSpPr/>
          <p:nvPr/>
        </p:nvSpPr>
        <p:spPr>
          <a:xfrm>
            <a:off x="7977860" y="5181600"/>
            <a:ext cx="2276128" cy="822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PQ</a:t>
            </a:r>
          </a:p>
          <a:p>
            <a:pPr algn="ctr"/>
            <a:r>
              <a:rPr lang="en-US" sz="3600" b="1" strike="sngStrike" dirty="0">
                <a:solidFill>
                  <a:schemeClr val="tx1"/>
                </a:solidFill>
              </a:rPr>
              <a:t>A – C (1)</a:t>
            </a:r>
          </a:p>
          <a:p>
            <a:pPr algn="ctr"/>
            <a:r>
              <a:rPr lang="en-US" sz="3600" b="1" strike="sngStrike" dirty="0">
                <a:solidFill>
                  <a:schemeClr val="tx1"/>
                </a:solidFill>
              </a:rPr>
              <a:t>C – D (1)</a:t>
            </a:r>
          </a:p>
          <a:p>
            <a:pPr algn="ctr"/>
            <a:r>
              <a:rPr lang="en-US" sz="3600" b="1" dirty="0">
                <a:solidFill>
                  <a:schemeClr val="tx1"/>
                </a:solidFill>
              </a:rPr>
              <a:t>A – B (2)</a:t>
            </a:r>
          </a:p>
          <a:p>
            <a:pPr algn="ctr"/>
            <a:r>
              <a:rPr lang="en-US" sz="3600" b="1" dirty="0">
                <a:solidFill>
                  <a:schemeClr val="tx1"/>
                </a:solidFill>
              </a:rPr>
              <a:t>C – E (2)</a:t>
            </a:r>
          </a:p>
          <a:p>
            <a:pPr algn="ctr"/>
            <a:r>
              <a:rPr lang="en-US" sz="3600" b="1" dirty="0">
                <a:solidFill>
                  <a:schemeClr val="tx1"/>
                </a:solidFill>
              </a:rPr>
              <a:t>D – E (2)</a:t>
            </a:r>
          </a:p>
          <a:p>
            <a:pPr algn="ctr"/>
            <a:r>
              <a:rPr lang="en-US" sz="3600" b="1" dirty="0">
                <a:solidFill>
                  <a:schemeClr val="tx1"/>
                </a:solidFill>
              </a:rPr>
              <a:t>C – F (3)</a:t>
            </a:r>
          </a:p>
          <a:p>
            <a:pPr algn="ctr"/>
            <a:r>
              <a:rPr lang="en-US" sz="3600" b="1" dirty="0">
                <a:solidFill>
                  <a:schemeClr val="tx1"/>
                </a:solidFill>
              </a:rPr>
              <a:t>B – D (3)</a:t>
            </a:r>
          </a:p>
          <a:p>
            <a:pPr algn="ctr"/>
            <a:r>
              <a:rPr lang="en-US" sz="3600" b="1" dirty="0">
                <a:solidFill>
                  <a:schemeClr val="tx1"/>
                </a:solidFill>
              </a:rPr>
              <a:t>A – F (4)</a:t>
            </a:r>
          </a:p>
          <a:p>
            <a:pPr algn="ctr"/>
            <a:r>
              <a:rPr lang="en-US" sz="3600" b="1" dirty="0">
                <a:solidFill>
                  <a:schemeClr val="tx1"/>
                </a:solidFill>
              </a:rPr>
              <a:t>B – C (5)</a:t>
            </a:r>
          </a:p>
        </p:txBody>
      </p:sp>
      <p:sp>
        <p:nvSpPr>
          <p:cNvPr id="62" name="Oval 61"/>
          <p:cNvSpPr/>
          <p:nvPr/>
        </p:nvSpPr>
        <p:spPr>
          <a:xfrm>
            <a:off x="14173200" y="65160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A</a:t>
            </a:r>
          </a:p>
        </p:txBody>
      </p:sp>
      <p:sp>
        <p:nvSpPr>
          <p:cNvPr id="63" name="Oval 62"/>
          <p:cNvSpPr/>
          <p:nvPr/>
        </p:nvSpPr>
        <p:spPr>
          <a:xfrm>
            <a:off x="16459200" y="5569832"/>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B</a:t>
            </a:r>
          </a:p>
        </p:txBody>
      </p:sp>
      <p:sp>
        <p:nvSpPr>
          <p:cNvPr id="64" name="Oval 63"/>
          <p:cNvSpPr/>
          <p:nvPr/>
        </p:nvSpPr>
        <p:spPr>
          <a:xfrm>
            <a:off x="16459200" y="74304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a:t>
            </a:r>
          </a:p>
        </p:txBody>
      </p:sp>
      <p:sp>
        <p:nvSpPr>
          <p:cNvPr id="65" name="Oval 64"/>
          <p:cNvSpPr/>
          <p:nvPr/>
        </p:nvSpPr>
        <p:spPr>
          <a:xfrm>
            <a:off x="18592800" y="556104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D</a:t>
            </a:r>
          </a:p>
        </p:txBody>
      </p:sp>
      <p:sp>
        <p:nvSpPr>
          <p:cNvPr id="66" name="Oval 65"/>
          <p:cNvSpPr/>
          <p:nvPr/>
        </p:nvSpPr>
        <p:spPr>
          <a:xfrm>
            <a:off x="18592800" y="74304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E</a:t>
            </a:r>
          </a:p>
        </p:txBody>
      </p:sp>
      <p:cxnSp>
        <p:nvCxnSpPr>
          <p:cNvPr id="67" name="Straight Connector 66"/>
          <p:cNvCxnSpPr>
            <a:stCxn id="62" idx="7"/>
            <a:endCxn id="63" idx="2"/>
          </p:cNvCxnSpPr>
          <p:nvPr/>
        </p:nvCxnSpPr>
        <p:spPr>
          <a:xfrm flipV="1">
            <a:off x="14953691" y="6027033"/>
            <a:ext cx="1505510" cy="62295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62" idx="5"/>
            <a:endCxn id="64" idx="2"/>
          </p:cNvCxnSpPr>
          <p:nvPr/>
        </p:nvCxnSpPr>
        <p:spPr>
          <a:xfrm>
            <a:off x="14953691" y="7296567"/>
            <a:ext cx="1505510" cy="59111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63" idx="6"/>
            <a:endCxn id="65" idx="2"/>
          </p:cNvCxnSpPr>
          <p:nvPr/>
        </p:nvCxnSpPr>
        <p:spPr>
          <a:xfrm flipV="1">
            <a:off x="17373600" y="6018240"/>
            <a:ext cx="1219200" cy="8792"/>
          </a:xfrm>
          <a:prstGeom prst="line">
            <a:avLst/>
          </a:prstGeom>
          <a:ln w="190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65" idx="4"/>
            <a:endCxn id="66" idx="0"/>
          </p:cNvCxnSpPr>
          <p:nvPr/>
        </p:nvCxnSpPr>
        <p:spPr>
          <a:xfrm>
            <a:off x="19050000" y="6475440"/>
            <a:ext cx="0" cy="955036"/>
          </a:xfrm>
          <a:prstGeom prst="line">
            <a:avLst/>
          </a:prstGeom>
          <a:ln w="190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64" idx="6"/>
            <a:endCxn id="66" idx="2"/>
          </p:cNvCxnSpPr>
          <p:nvPr/>
        </p:nvCxnSpPr>
        <p:spPr>
          <a:xfrm>
            <a:off x="17373600" y="7887676"/>
            <a:ext cx="1219200" cy="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63" idx="4"/>
            <a:endCxn id="64" idx="0"/>
          </p:cNvCxnSpPr>
          <p:nvPr/>
        </p:nvCxnSpPr>
        <p:spPr>
          <a:xfrm>
            <a:off x="16916400" y="6484232"/>
            <a:ext cx="0" cy="94624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65" idx="3"/>
            <a:endCxn id="64" idx="7"/>
          </p:cNvCxnSpPr>
          <p:nvPr/>
        </p:nvCxnSpPr>
        <p:spPr>
          <a:xfrm flipH="1">
            <a:off x="17239690" y="6341530"/>
            <a:ext cx="1487020" cy="12228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63" idx="5"/>
            <a:endCxn id="66" idx="1"/>
          </p:cNvCxnSpPr>
          <p:nvPr/>
        </p:nvCxnSpPr>
        <p:spPr>
          <a:xfrm>
            <a:off x="17239690" y="6350322"/>
            <a:ext cx="1487020" cy="121406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5" name="Oval 74"/>
          <p:cNvSpPr/>
          <p:nvPr/>
        </p:nvSpPr>
        <p:spPr>
          <a:xfrm>
            <a:off x="17373600" y="9501138"/>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F</a:t>
            </a:r>
          </a:p>
        </p:txBody>
      </p:sp>
      <p:cxnSp>
        <p:nvCxnSpPr>
          <p:cNvPr id="76" name="Straight Connector 75"/>
          <p:cNvCxnSpPr>
            <a:stCxn id="62" idx="4"/>
            <a:endCxn id="75" idx="2"/>
          </p:cNvCxnSpPr>
          <p:nvPr/>
        </p:nvCxnSpPr>
        <p:spPr>
          <a:xfrm>
            <a:off x="14630400" y="7430477"/>
            <a:ext cx="2743200" cy="252786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75" idx="7"/>
            <a:endCxn id="66" idx="4"/>
          </p:cNvCxnSpPr>
          <p:nvPr/>
        </p:nvCxnSpPr>
        <p:spPr>
          <a:xfrm flipV="1">
            <a:off x="18154091" y="8344876"/>
            <a:ext cx="895910" cy="129017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64" idx="4"/>
            <a:endCxn id="75" idx="1"/>
          </p:cNvCxnSpPr>
          <p:nvPr/>
        </p:nvCxnSpPr>
        <p:spPr>
          <a:xfrm>
            <a:off x="16916401" y="8344876"/>
            <a:ext cx="591110" cy="1290172"/>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15331348" y="5894705"/>
            <a:ext cx="497252" cy="830997"/>
          </a:xfrm>
          <a:prstGeom prst="rect">
            <a:avLst/>
          </a:prstGeom>
          <a:noFill/>
        </p:spPr>
        <p:txBody>
          <a:bodyPr wrap="none" rtlCol="0">
            <a:spAutoFit/>
          </a:bodyPr>
          <a:lstStyle/>
          <a:p>
            <a:r>
              <a:rPr lang="en-US" sz="4800" dirty="0"/>
              <a:t>2</a:t>
            </a:r>
          </a:p>
        </p:txBody>
      </p:sp>
      <p:sp>
        <p:nvSpPr>
          <p:cNvPr id="80" name="TextBox 79"/>
          <p:cNvSpPr txBox="1"/>
          <p:nvPr/>
        </p:nvSpPr>
        <p:spPr>
          <a:xfrm>
            <a:off x="17813638" y="5486401"/>
            <a:ext cx="497252" cy="830997"/>
          </a:xfrm>
          <a:prstGeom prst="rect">
            <a:avLst/>
          </a:prstGeom>
          <a:noFill/>
        </p:spPr>
        <p:txBody>
          <a:bodyPr wrap="none" rtlCol="0">
            <a:spAutoFit/>
          </a:bodyPr>
          <a:lstStyle/>
          <a:p>
            <a:r>
              <a:rPr lang="en-US" sz="4800" dirty="0"/>
              <a:t>3</a:t>
            </a:r>
          </a:p>
        </p:txBody>
      </p:sp>
      <p:sp>
        <p:nvSpPr>
          <p:cNvPr id="81" name="TextBox 80"/>
          <p:cNvSpPr txBox="1"/>
          <p:nvPr/>
        </p:nvSpPr>
        <p:spPr>
          <a:xfrm>
            <a:off x="18988948" y="6696277"/>
            <a:ext cx="497252" cy="830997"/>
          </a:xfrm>
          <a:prstGeom prst="rect">
            <a:avLst/>
          </a:prstGeom>
          <a:noFill/>
        </p:spPr>
        <p:txBody>
          <a:bodyPr wrap="none" rtlCol="0">
            <a:spAutoFit/>
          </a:bodyPr>
          <a:lstStyle/>
          <a:p>
            <a:r>
              <a:rPr lang="en-US" sz="4800" dirty="0"/>
              <a:t>2</a:t>
            </a:r>
          </a:p>
        </p:txBody>
      </p:sp>
      <p:sp>
        <p:nvSpPr>
          <p:cNvPr id="82" name="TextBox 81"/>
          <p:cNvSpPr txBox="1"/>
          <p:nvPr/>
        </p:nvSpPr>
        <p:spPr>
          <a:xfrm>
            <a:off x="18203312" y="6180527"/>
            <a:ext cx="497252" cy="830997"/>
          </a:xfrm>
          <a:prstGeom prst="rect">
            <a:avLst/>
          </a:prstGeom>
          <a:noFill/>
        </p:spPr>
        <p:txBody>
          <a:bodyPr wrap="none" rtlCol="0">
            <a:spAutoFit/>
          </a:bodyPr>
          <a:lstStyle/>
          <a:p>
            <a:r>
              <a:rPr lang="en-US" sz="4800" dirty="0"/>
              <a:t>1</a:t>
            </a:r>
          </a:p>
        </p:txBody>
      </p:sp>
      <p:sp>
        <p:nvSpPr>
          <p:cNvPr id="83" name="TextBox 82"/>
          <p:cNvSpPr txBox="1"/>
          <p:nvPr/>
        </p:nvSpPr>
        <p:spPr>
          <a:xfrm>
            <a:off x="18262124" y="7099861"/>
            <a:ext cx="497252" cy="830997"/>
          </a:xfrm>
          <a:prstGeom prst="rect">
            <a:avLst/>
          </a:prstGeom>
          <a:noFill/>
        </p:spPr>
        <p:txBody>
          <a:bodyPr wrap="none" rtlCol="0">
            <a:spAutoFit/>
          </a:bodyPr>
          <a:lstStyle/>
          <a:p>
            <a:r>
              <a:rPr lang="en-US" sz="4800" dirty="0"/>
              <a:t>4</a:t>
            </a:r>
          </a:p>
        </p:txBody>
      </p:sp>
      <p:sp>
        <p:nvSpPr>
          <p:cNvPr id="84" name="TextBox 83"/>
          <p:cNvSpPr txBox="1"/>
          <p:nvPr/>
        </p:nvSpPr>
        <p:spPr>
          <a:xfrm>
            <a:off x="16480198" y="6734109"/>
            <a:ext cx="497252" cy="830997"/>
          </a:xfrm>
          <a:prstGeom prst="rect">
            <a:avLst/>
          </a:prstGeom>
          <a:noFill/>
        </p:spPr>
        <p:txBody>
          <a:bodyPr wrap="none" rtlCol="0">
            <a:spAutoFit/>
          </a:bodyPr>
          <a:lstStyle/>
          <a:p>
            <a:r>
              <a:rPr lang="en-US" sz="4800" dirty="0"/>
              <a:t>5</a:t>
            </a:r>
          </a:p>
        </p:txBody>
      </p:sp>
      <p:sp>
        <p:nvSpPr>
          <p:cNvPr id="85" name="TextBox 84"/>
          <p:cNvSpPr txBox="1"/>
          <p:nvPr/>
        </p:nvSpPr>
        <p:spPr>
          <a:xfrm>
            <a:off x="15600974" y="7153477"/>
            <a:ext cx="497252" cy="830997"/>
          </a:xfrm>
          <a:prstGeom prst="rect">
            <a:avLst/>
          </a:prstGeom>
          <a:noFill/>
        </p:spPr>
        <p:txBody>
          <a:bodyPr wrap="none" rtlCol="0">
            <a:spAutoFit/>
          </a:bodyPr>
          <a:lstStyle/>
          <a:p>
            <a:r>
              <a:rPr lang="en-US" sz="4800" dirty="0"/>
              <a:t>1</a:t>
            </a:r>
          </a:p>
        </p:txBody>
      </p:sp>
      <p:sp>
        <p:nvSpPr>
          <p:cNvPr id="86" name="TextBox 85"/>
          <p:cNvSpPr txBox="1"/>
          <p:nvPr/>
        </p:nvSpPr>
        <p:spPr>
          <a:xfrm>
            <a:off x="15753374" y="8712963"/>
            <a:ext cx="497252" cy="830997"/>
          </a:xfrm>
          <a:prstGeom prst="rect">
            <a:avLst/>
          </a:prstGeom>
          <a:noFill/>
        </p:spPr>
        <p:txBody>
          <a:bodyPr wrap="none" rtlCol="0">
            <a:spAutoFit/>
          </a:bodyPr>
          <a:lstStyle/>
          <a:p>
            <a:r>
              <a:rPr lang="en-US" sz="4800" dirty="0"/>
              <a:t>4</a:t>
            </a:r>
          </a:p>
        </p:txBody>
      </p:sp>
      <p:sp>
        <p:nvSpPr>
          <p:cNvPr id="87" name="TextBox 86"/>
          <p:cNvSpPr txBox="1"/>
          <p:nvPr/>
        </p:nvSpPr>
        <p:spPr>
          <a:xfrm>
            <a:off x="17191930" y="8525075"/>
            <a:ext cx="497252" cy="830997"/>
          </a:xfrm>
          <a:prstGeom prst="rect">
            <a:avLst/>
          </a:prstGeom>
          <a:noFill/>
        </p:spPr>
        <p:txBody>
          <a:bodyPr wrap="none" rtlCol="0">
            <a:spAutoFit/>
          </a:bodyPr>
          <a:lstStyle/>
          <a:p>
            <a:r>
              <a:rPr lang="en-US" sz="4800" dirty="0"/>
              <a:t>3</a:t>
            </a:r>
          </a:p>
        </p:txBody>
      </p:sp>
      <p:sp>
        <p:nvSpPr>
          <p:cNvPr id="88" name="TextBox 87"/>
          <p:cNvSpPr txBox="1"/>
          <p:nvPr/>
        </p:nvSpPr>
        <p:spPr>
          <a:xfrm>
            <a:off x="18553226" y="8961035"/>
            <a:ext cx="497252" cy="830997"/>
          </a:xfrm>
          <a:prstGeom prst="rect">
            <a:avLst/>
          </a:prstGeom>
          <a:noFill/>
        </p:spPr>
        <p:txBody>
          <a:bodyPr wrap="none" rtlCol="0">
            <a:spAutoFit/>
          </a:bodyPr>
          <a:lstStyle/>
          <a:p>
            <a:r>
              <a:rPr lang="en-US" sz="4800" dirty="0"/>
              <a:t>1</a:t>
            </a:r>
          </a:p>
        </p:txBody>
      </p:sp>
      <p:sp>
        <p:nvSpPr>
          <p:cNvPr id="89" name="TextBox 88"/>
          <p:cNvSpPr txBox="1"/>
          <p:nvPr/>
        </p:nvSpPr>
        <p:spPr>
          <a:xfrm>
            <a:off x="17697594" y="7820789"/>
            <a:ext cx="497252" cy="830997"/>
          </a:xfrm>
          <a:prstGeom prst="rect">
            <a:avLst/>
          </a:prstGeom>
          <a:noFill/>
        </p:spPr>
        <p:txBody>
          <a:bodyPr wrap="none" rtlCol="0">
            <a:spAutoFit/>
          </a:bodyPr>
          <a:lstStyle/>
          <a:p>
            <a:r>
              <a:rPr lang="en-US" sz="4800" dirty="0"/>
              <a:t>2</a:t>
            </a:r>
          </a:p>
        </p:txBody>
      </p:sp>
    </p:spTree>
    <p:extLst>
      <p:ext uri="{BB962C8B-B14F-4D97-AF65-F5344CB8AC3E}">
        <p14:creationId xmlns:p14="http://schemas.microsoft.com/office/powerpoint/2010/main" val="2742336326"/>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normAutofit fontScale="90000"/>
          </a:bodyPr>
          <a:lstStyle/>
          <a:p>
            <a:pPr eaLnBrk="1" hangingPunct="1"/>
            <a:r>
              <a:rPr lang="en-US" dirty="0">
                <a:latin typeface="Open Sans" pitchFamily="-84" charset="0"/>
              </a:rPr>
              <a:t>MST – Prim’s Algorithm</a:t>
            </a:r>
          </a:p>
        </p:txBody>
      </p:sp>
      <p:sp>
        <p:nvSpPr>
          <p:cNvPr id="3" name="Text Placeholder 2">
            <a:extLst>
              <a:ext uri="{FF2B5EF4-FFF2-40B4-BE49-F238E27FC236}">
                <a16:creationId xmlns:a16="http://schemas.microsoft.com/office/drawing/2014/main" id="{2DDF6048-3E94-0001-ABFB-012DFE716F49}"/>
              </a:ext>
            </a:extLst>
          </p:cNvPr>
          <p:cNvSpPr>
            <a:spLocks noGrp="1"/>
          </p:cNvSpPr>
          <p:nvPr>
            <p:ph type="body" sz="quarter" idx="10"/>
          </p:nvPr>
        </p:nvSpPr>
        <p:spPr/>
        <p:txBody>
          <a:bodyPr/>
          <a:lstStyle/>
          <a:p>
            <a:endParaRPr lang="en-US"/>
          </a:p>
        </p:txBody>
      </p:sp>
      <p:sp>
        <p:nvSpPr>
          <p:cNvPr id="7171" name="Content Placeholder 2"/>
          <p:cNvSpPr>
            <a:spLocks noGrp="1"/>
          </p:cNvSpPr>
          <p:nvPr>
            <p:ph sz="quarter" idx="11"/>
          </p:nvPr>
        </p:nvSpPr>
        <p:spPr/>
        <p:txBody>
          <a:bodyPr>
            <a:normAutofit/>
          </a:bodyPr>
          <a:lstStyle/>
          <a:p>
            <a:pPr>
              <a:buNone/>
            </a:pPr>
            <a:r>
              <a:rPr lang="en-US" sz="3600" b="1" u="sng" dirty="0">
                <a:latin typeface="Open Sans" pitchFamily="-84" charset="0"/>
              </a:rPr>
              <a:t>Simulation :</a:t>
            </a:r>
          </a:p>
          <a:p>
            <a:pPr>
              <a:buNone/>
            </a:pPr>
            <a:endParaRPr lang="en-US" sz="3200" dirty="0">
              <a:latin typeface="Lucida Console" panose="020B0609040504020204" pitchFamily="49" charset="0"/>
            </a:endParaRPr>
          </a:p>
        </p:txBody>
      </p:sp>
      <p:sp>
        <p:nvSpPr>
          <p:cNvPr id="5124" name="Footer Placeholder 3"/>
          <p:cNvSpPr>
            <a:spLocks noGrp="1"/>
          </p:cNvSpPr>
          <p:nvPr>
            <p:ph type="ftr" sz="quarter" idx="4294967295"/>
          </p:nvPr>
        </p:nvSpPr>
        <p:spPr>
          <a:xfrm>
            <a:off x="0" y="12833350"/>
            <a:ext cx="5791200" cy="730250"/>
          </a:xfrm>
        </p:spPr>
        <p:txBody>
          <a:bodyPr/>
          <a:lstStyle/>
          <a:p>
            <a:pPr>
              <a:defRPr/>
            </a:pPr>
            <a:r>
              <a:rPr lang="id-ID" dirty="0"/>
              <a:t>COMP6048 - Data Structure</a:t>
            </a:r>
          </a:p>
        </p:txBody>
      </p:sp>
      <p:sp>
        <p:nvSpPr>
          <p:cNvPr id="5125" name="Slide Number Placeholder 4"/>
          <p:cNvSpPr>
            <a:spLocks noGrp="1"/>
          </p:cNvSpPr>
          <p:nvPr>
            <p:ph type="sldNum" sz="quarter" idx="4294967295"/>
          </p:nvPr>
        </p:nvSpPr>
        <p:spPr>
          <a:xfrm>
            <a:off x="24018875" y="13184188"/>
            <a:ext cx="365125" cy="379412"/>
          </a:xfrm>
        </p:spPr>
        <p:txBody>
          <a:bodyPr/>
          <a:lstStyle/>
          <a:p>
            <a:pPr>
              <a:defRPr/>
            </a:pPr>
            <a:fld id="{BE9CBBE9-7D85-40CF-85AA-565BC62F71A7}" type="slidenum">
              <a:rPr lang="en-US"/>
              <a:pPr>
                <a:defRPr/>
              </a:pPr>
              <a:t>33</a:t>
            </a:fld>
            <a:endParaRPr lang="en-US"/>
          </a:p>
        </p:txBody>
      </p:sp>
      <p:sp>
        <p:nvSpPr>
          <p:cNvPr id="2" name="Rectangle 1"/>
          <p:cNvSpPr/>
          <p:nvPr/>
        </p:nvSpPr>
        <p:spPr>
          <a:xfrm>
            <a:off x="10210800" y="5181600"/>
            <a:ext cx="2276128" cy="822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T</a:t>
            </a:r>
          </a:p>
          <a:p>
            <a:pPr algn="ctr"/>
            <a:r>
              <a:rPr lang="en-US" sz="3600" b="1" dirty="0">
                <a:solidFill>
                  <a:schemeClr val="tx1"/>
                </a:solidFill>
              </a:rPr>
              <a:t>NULL</a:t>
            </a:r>
          </a:p>
          <a:p>
            <a:pPr algn="ctr"/>
            <a:r>
              <a:rPr lang="en-US" sz="3600" b="1" dirty="0">
                <a:solidFill>
                  <a:schemeClr val="tx1"/>
                </a:solidFill>
              </a:rPr>
              <a:t>A – C (1)</a:t>
            </a:r>
          </a:p>
          <a:p>
            <a:pPr algn="ctr"/>
            <a:r>
              <a:rPr lang="en-US" sz="3600" b="1" dirty="0">
                <a:solidFill>
                  <a:schemeClr val="tx1"/>
                </a:solidFill>
              </a:rPr>
              <a:t>C – D (1)</a:t>
            </a:r>
          </a:p>
          <a:p>
            <a:pPr algn="ctr"/>
            <a:r>
              <a:rPr lang="en-US" sz="3600" b="1" dirty="0">
                <a:solidFill>
                  <a:schemeClr val="tx1"/>
                </a:solidFill>
              </a:rPr>
              <a:t>A – B (2)</a:t>
            </a:r>
          </a:p>
          <a:p>
            <a:pPr algn="ctr"/>
            <a:endParaRPr lang="en-US" sz="3600" dirty="0">
              <a:solidFill>
                <a:schemeClr val="tx1"/>
              </a:solidFill>
            </a:endParaRPr>
          </a:p>
        </p:txBody>
      </p:sp>
      <p:sp>
        <p:nvSpPr>
          <p:cNvPr id="7" name="Rectangle 6"/>
          <p:cNvSpPr/>
          <p:nvPr/>
        </p:nvSpPr>
        <p:spPr>
          <a:xfrm>
            <a:off x="12486928" y="5204123"/>
            <a:ext cx="1371600" cy="82070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V</a:t>
            </a:r>
          </a:p>
          <a:p>
            <a:pPr algn="ctr"/>
            <a:r>
              <a:rPr lang="en-US" sz="3600" dirty="0">
                <a:solidFill>
                  <a:schemeClr val="tx1"/>
                </a:solidFill>
              </a:rPr>
              <a:t>A</a:t>
            </a:r>
          </a:p>
          <a:p>
            <a:pPr algn="ctr"/>
            <a:r>
              <a:rPr lang="en-US" sz="3600" dirty="0">
                <a:solidFill>
                  <a:schemeClr val="tx1"/>
                </a:solidFill>
              </a:rPr>
              <a:t>C</a:t>
            </a:r>
          </a:p>
          <a:p>
            <a:pPr algn="ctr"/>
            <a:r>
              <a:rPr lang="en-US" sz="3600" dirty="0">
                <a:solidFill>
                  <a:schemeClr val="tx1"/>
                </a:solidFill>
              </a:rPr>
              <a:t>D</a:t>
            </a:r>
          </a:p>
          <a:p>
            <a:pPr algn="ctr"/>
            <a:r>
              <a:rPr lang="en-US" sz="3600" dirty="0">
                <a:solidFill>
                  <a:schemeClr val="tx1"/>
                </a:solidFill>
              </a:rPr>
              <a:t>B</a:t>
            </a:r>
          </a:p>
        </p:txBody>
      </p:sp>
      <p:sp>
        <p:nvSpPr>
          <p:cNvPr id="60" name="Rectangle 59"/>
          <p:cNvSpPr/>
          <p:nvPr/>
        </p:nvSpPr>
        <p:spPr>
          <a:xfrm>
            <a:off x="5181600" y="5181600"/>
            <a:ext cx="2743200" cy="822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Adjacency List</a:t>
            </a:r>
          </a:p>
          <a:p>
            <a:pPr algn="ctr"/>
            <a:r>
              <a:rPr lang="en-US" sz="3600" b="1" u="sng" dirty="0">
                <a:solidFill>
                  <a:schemeClr val="tx1"/>
                </a:solidFill>
              </a:rPr>
              <a:t>A – C (1)</a:t>
            </a:r>
          </a:p>
          <a:p>
            <a:pPr algn="ctr"/>
            <a:r>
              <a:rPr lang="en-US" sz="3600" b="1" u="sng" dirty="0">
                <a:solidFill>
                  <a:schemeClr val="tx1"/>
                </a:solidFill>
              </a:rPr>
              <a:t>A – B (2)</a:t>
            </a:r>
          </a:p>
          <a:p>
            <a:pPr algn="ctr"/>
            <a:r>
              <a:rPr lang="en-US" sz="3600" b="1" dirty="0">
                <a:solidFill>
                  <a:schemeClr val="tx1"/>
                </a:solidFill>
              </a:rPr>
              <a:t>A – F (4)</a:t>
            </a:r>
          </a:p>
          <a:p>
            <a:pPr algn="ctr"/>
            <a:r>
              <a:rPr lang="en-US" sz="3600" b="1" dirty="0">
                <a:solidFill>
                  <a:schemeClr val="tx1"/>
                </a:solidFill>
              </a:rPr>
              <a:t>B – C (5)</a:t>
            </a:r>
          </a:p>
          <a:p>
            <a:pPr algn="ctr"/>
            <a:r>
              <a:rPr lang="en-US" sz="3600" b="1" dirty="0">
                <a:solidFill>
                  <a:schemeClr val="tx1"/>
                </a:solidFill>
              </a:rPr>
              <a:t>B – D (3)</a:t>
            </a:r>
          </a:p>
          <a:p>
            <a:pPr algn="ctr"/>
            <a:r>
              <a:rPr lang="en-US" sz="3600" b="1" dirty="0">
                <a:solidFill>
                  <a:srgbClr val="FF0000"/>
                </a:solidFill>
              </a:rPr>
              <a:t>B – E (4)</a:t>
            </a:r>
          </a:p>
          <a:p>
            <a:pPr algn="ctr"/>
            <a:r>
              <a:rPr lang="en-US" sz="3600" b="1" u="sng" dirty="0">
                <a:solidFill>
                  <a:schemeClr val="tx1"/>
                </a:solidFill>
              </a:rPr>
              <a:t>C – D (1)</a:t>
            </a:r>
          </a:p>
          <a:p>
            <a:pPr algn="ctr"/>
            <a:r>
              <a:rPr lang="en-US" sz="3600" b="1" dirty="0">
                <a:solidFill>
                  <a:schemeClr val="tx1"/>
                </a:solidFill>
              </a:rPr>
              <a:t>C – E (2)</a:t>
            </a:r>
          </a:p>
          <a:p>
            <a:pPr algn="ctr"/>
            <a:r>
              <a:rPr lang="en-US" sz="3600" b="1" dirty="0">
                <a:solidFill>
                  <a:schemeClr val="tx1"/>
                </a:solidFill>
              </a:rPr>
              <a:t>C – F (3)</a:t>
            </a:r>
          </a:p>
          <a:p>
            <a:pPr algn="ctr"/>
            <a:r>
              <a:rPr lang="en-US" sz="3600" b="1" dirty="0">
                <a:solidFill>
                  <a:schemeClr val="tx1"/>
                </a:solidFill>
              </a:rPr>
              <a:t>D – E (2)</a:t>
            </a:r>
          </a:p>
          <a:p>
            <a:pPr algn="ctr"/>
            <a:r>
              <a:rPr lang="en-US" sz="3600" dirty="0">
                <a:solidFill>
                  <a:schemeClr val="tx1"/>
                </a:solidFill>
              </a:rPr>
              <a:t>E – F (1)</a:t>
            </a:r>
          </a:p>
        </p:txBody>
      </p:sp>
      <p:sp>
        <p:nvSpPr>
          <p:cNvPr id="61" name="Rectangle 60"/>
          <p:cNvSpPr/>
          <p:nvPr/>
        </p:nvSpPr>
        <p:spPr>
          <a:xfrm>
            <a:off x="7977860" y="5181600"/>
            <a:ext cx="2276128" cy="822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PQ</a:t>
            </a:r>
          </a:p>
          <a:p>
            <a:pPr algn="ctr"/>
            <a:r>
              <a:rPr lang="en-US" sz="3600" b="1" strike="sngStrike" dirty="0">
                <a:solidFill>
                  <a:schemeClr val="tx1"/>
                </a:solidFill>
              </a:rPr>
              <a:t>A – C (1)</a:t>
            </a:r>
          </a:p>
          <a:p>
            <a:pPr algn="ctr"/>
            <a:r>
              <a:rPr lang="en-US" sz="3600" b="1" strike="sngStrike" dirty="0">
                <a:solidFill>
                  <a:schemeClr val="tx1"/>
                </a:solidFill>
              </a:rPr>
              <a:t>C – D (1)</a:t>
            </a:r>
          </a:p>
          <a:p>
            <a:pPr algn="ctr"/>
            <a:r>
              <a:rPr lang="en-US" sz="3600" b="1" strike="sngStrike" dirty="0">
                <a:solidFill>
                  <a:schemeClr val="tx1"/>
                </a:solidFill>
              </a:rPr>
              <a:t>A – B (2)</a:t>
            </a:r>
          </a:p>
          <a:p>
            <a:pPr algn="ctr"/>
            <a:r>
              <a:rPr lang="en-US" sz="3600" b="1" dirty="0">
                <a:solidFill>
                  <a:schemeClr val="tx1"/>
                </a:solidFill>
              </a:rPr>
              <a:t>C – E (2)</a:t>
            </a:r>
          </a:p>
          <a:p>
            <a:pPr algn="ctr"/>
            <a:r>
              <a:rPr lang="en-US" sz="3600" b="1" dirty="0">
                <a:solidFill>
                  <a:schemeClr val="tx1"/>
                </a:solidFill>
              </a:rPr>
              <a:t>D – E (2)</a:t>
            </a:r>
          </a:p>
          <a:p>
            <a:pPr algn="ctr"/>
            <a:r>
              <a:rPr lang="en-US" sz="3600" b="1" dirty="0">
                <a:solidFill>
                  <a:schemeClr val="tx1"/>
                </a:solidFill>
              </a:rPr>
              <a:t>C – F (3)</a:t>
            </a:r>
          </a:p>
          <a:p>
            <a:pPr algn="ctr"/>
            <a:r>
              <a:rPr lang="en-US" sz="3600" b="1" dirty="0">
                <a:solidFill>
                  <a:schemeClr val="tx1"/>
                </a:solidFill>
              </a:rPr>
              <a:t>B – D (3)</a:t>
            </a:r>
          </a:p>
          <a:p>
            <a:pPr algn="ctr"/>
            <a:r>
              <a:rPr lang="en-US" sz="3600" b="1" dirty="0">
                <a:solidFill>
                  <a:schemeClr val="tx1"/>
                </a:solidFill>
              </a:rPr>
              <a:t>A – F (4)</a:t>
            </a:r>
          </a:p>
          <a:p>
            <a:pPr algn="ctr"/>
            <a:r>
              <a:rPr lang="en-US" sz="3600" b="1" dirty="0">
                <a:solidFill>
                  <a:schemeClr val="tx1"/>
                </a:solidFill>
              </a:rPr>
              <a:t>B – E (4)</a:t>
            </a:r>
          </a:p>
          <a:p>
            <a:pPr algn="ctr"/>
            <a:r>
              <a:rPr lang="en-US" sz="3600" b="1" dirty="0">
                <a:solidFill>
                  <a:schemeClr val="tx1"/>
                </a:solidFill>
              </a:rPr>
              <a:t>B – C (5)</a:t>
            </a:r>
          </a:p>
        </p:txBody>
      </p:sp>
      <p:sp>
        <p:nvSpPr>
          <p:cNvPr id="38" name="Oval 37"/>
          <p:cNvSpPr/>
          <p:nvPr/>
        </p:nvSpPr>
        <p:spPr>
          <a:xfrm>
            <a:off x="14173200" y="65160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A</a:t>
            </a:r>
          </a:p>
        </p:txBody>
      </p:sp>
      <p:sp>
        <p:nvSpPr>
          <p:cNvPr id="39" name="Oval 38"/>
          <p:cNvSpPr/>
          <p:nvPr/>
        </p:nvSpPr>
        <p:spPr>
          <a:xfrm>
            <a:off x="16459200" y="5569832"/>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B</a:t>
            </a:r>
          </a:p>
        </p:txBody>
      </p:sp>
      <p:sp>
        <p:nvSpPr>
          <p:cNvPr id="40" name="Oval 39"/>
          <p:cNvSpPr/>
          <p:nvPr/>
        </p:nvSpPr>
        <p:spPr>
          <a:xfrm>
            <a:off x="16459200" y="74304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a:t>
            </a:r>
          </a:p>
        </p:txBody>
      </p:sp>
      <p:sp>
        <p:nvSpPr>
          <p:cNvPr id="41" name="Oval 40"/>
          <p:cNvSpPr/>
          <p:nvPr/>
        </p:nvSpPr>
        <p:spPr>
          <a:xfrm>
            <a:off x="18592800" y="556104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D</a:t>
            </a:r>
          </a:p>
        </p:txBody>
      </p:sp>
      <p:sp>
        <p:nvSpPr>
          <p:cNvPr id="42" name="Oval 41"/>
          <p:cNvSpPr/>
          <p:nvPr/>
        </p:nvSpPr>
        <p:spPr>
          <a:xfrm>
            <a:off x="18592800" y="74304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E</a:t>
            </a:r>
          </a:p>
        </p:txBody>
      </p:sp>
      <p:cxnSp>
        <p:nvCxnSpPr>
          <p:cNvPr id="43" name="Straight Connector 42"/>
          <p:cNvCxnSpPr>
            <a:stCxn id="38" idx="7"/>
            <a:endCxn id="39" idx="2"/>
          </p:cNvCxnSpPr>
          <p:nvPr/>
        </p:nvCxnSpPr>
        <p:spPr>
          <a:xfrm flipV="1">
            <a:off x="14953691" y="6027033"/>
            <a:ext cx="1505510" cy="62295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8" idx="5"/>
            <a:endCxn id="40" idx="2"/>
          </p:cNvCxnSpPr>
          <p:nvPr/>
        </p:nvCxnSpPr>
        <p:spPr>
          <a:xfrm>
            <a:off x="14953691" y="7296567"/>
            <a:ext cx="1505510" cy="59111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9" idx="6"/>
            <a:endCxn id="41" idx="2"/>
          </p:cNvCxnSpPr>
          <p:nvPr/>
        </p:nvCxnSpPr>
        <p:spPr>
          <a:xfrm flipV="1">
            <a:off x="17373600" y="6018240"/>
            <a:ext cx="1219200" cy="8792"/>
          </a:xfrm>
          <a:prstGeom prst="line">
            <a:avLst/>
          </a:prstGeom>
          <a:ln w="19050">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41" idx="4"/>
            <a:endCxn id="42" idx="0"/>
          </p:cNvCxnSpPr>
          <p:nvPr/>
        </p:nvCxnSpPr>
        <p:spPr>
          <a:xfrm>
            <a:off x="19050000" y="6475440"/>
            <a:ext cx="0" cy="955036"/>
          </a:xfrm>
          <a:prstGeom prst="line">
            <a:avLst/>
          </a:prstGeom>
          <a:ln w="19050">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40" idx="6"/>
            <a:endCxn id="42" idx="2"/>
          </p:cNvCxnSpPr>
          <p:nvPr/>
        </p:nvCxnSpPr>
        <p:spPr>
          <a:xfrm>
            <a:off x="17373600" y="7887676"/>
            <a:ext cx="1219200" cy="0"/>
          </a:xfrm>
          <a:prstGeom prst="line">
            <a:avLst/>
          </a:prstGeom>
          <a:ln w="3175">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39" idx="4"/>
            <a:endCxn id="40" idx="0"/>
          </p:cNvCxnSpPr>
          <p:nvPr/>
        </p:nvCxnSpPr>
        <p:spPr>
          <a:xfrm>
            <a:off x="16916400" y="6484232"/>
            <a:ext cx="0" cy="94624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1" idx="3"/>
            <a:endCxn id="40" idx="7"/>
          </p:cNvCxnSpPr>
          <p:nvPr/>
        </p:nvCxnSpPr>
        <p:spPr>
          <a:xfrm flipH="1">
            <a:off x="17239690" y="6341530"/>
            <a:ext cx="1487020" cy="12228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39" idx="5"/>
            <a:endCxn id="42" idx="1"/>
          </p:cNvCxnSpPr>
          <p:nvPr/>
        </p:nvCxnSpPr>
        <p:spPr>
          <a:xfrm>
            <a:off x="17239690" y="6350322"/>
            <a:ext cx="1487020" cy="1214064"/>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17373600" y="9501138"/>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F</a:t>
            </a:r>
          </a:p>
        </p:txBody>
      </p:sp>
      <p:cxnSp>
        <p:nvCxnSpPr>
          <p:cNvPr id="52" name="Straight Connector 51"/>
          <p:cNvCxnSpPr>
            <a:stCxn id="38" idx="4"/>
            <a:endCxn id="51" idx="2"/>
          </p:cNvCxnSpPr>
          <p:nvPr/>
        </p:nvCxnSpPr>
        <p:spPr>
          <a:xfrm>
            <a:off x="14630400" y="7430477"/>
            <a:ext cx="2743200" cy="252786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51" idx="7"/>
            <a:endCxn id="42" idx="4"/>
          </p:cNvCxnSpPr>
          <p:nvPr/>
        </p:nvCxnSpPr>
        <p:spPr>
          <a:xfrm flipV="1">
            <a:off x="18154091" y="8344876"/>
            <a:ext cx="895910" cy="1290172"/>
          </a:xfrm>
          <a:prstGeom prst="line">
            <a:avLst/>
          </a:prstGeom>
          <a:ln w="1905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0" idx="4"/>
            <a:endCxn id="51" idx="1"/>
          </p:cNvCxnSpPr>
          <p:nvPr/>
        </p:nvCxnSpPr>
        <p:spPr>
          <a:xfrm>
            <a:off x="16916401" y="8344876"/>
            <a:ext cx="591110" cy="1290172"/>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15331348" y="5894705"/>
            <a:ext cx="497252" cy="830997"/>
          </a:xfrm>
          <a:prstGeom prst="rect">
            <a:avLst/>
          </a:prstGeom>
          <a:noFill/>
        </p:spPr>
        <p:txBody>
          <a:bodyPr wrap="none" rtlCol="0">
            <a:spAutoFit/>
          </a:bodyPr>
          <a:lstStyle/>
          <a:p>
            <a:r>
              <a:rPr lang="en-US" sz="4800" dirty="0"/>
              <a:t>2</a:t>
            </a:r>
          </a:p>
        </p:txBody>
      </p:sp>
      <p:sp>
        <p:nvSpPr>
          <p:cNvPr id="56" name="TextBox 55"/>
          <p:cNvSpPr txBox="1"/>
          <p:nvPr/>
        </p:nvSpPr>
        <p:spPr>
          <a:xfrm>
            <a:off x="17813638" y="5486401"/>
            <a:ext cx="497252" cy="830997"/>
          </a:xfrm>
          <a:prstGeom prst="rect">
            <a:avLst/>
          </a:prstGeom>
          <a:noFill/>
        </p:spPr>
        <p:txBody>
          <a:bodyPr wrap="none" rtlCol="0">
            <a:spAutoFit/>
          </a:bodyPr>
          <a:lstStyle/>
          <a:p>
            <a:r>
              <a:rPr lang="en-US" sz="4800" dirty="0"/>
              <a:t>3</a:t>
            </a:r>
          </a:p>
        </p:txBody>
      </p:sp>
      <p:sp>
        <p:nvSpPr>
          <p:cNvPr id="57" name="TextBox 56"/>
          <p:cNvSpPr txBox="1"/>
          <p:nvPr/>
        </p:nvSpPr>
        <p:spPr>
          <a:xfrm>
            <a:off x="18988948" y="6696277"/>
            <a:ext cx="497252" cy="830997"/>
          </a:xfrm>
          <a:prstGeom prst="rect">
            <a:avLst/>
          </a:prstGeom>
          <a:noFill/>
        </p:spPr>
        <p:txBody>
          <a:bodyPr wrap="none" rtlCol="0">
            <a:spAutoFit/>
          </a:bodyPr>
          <a:lstStyle/>
          <a:p>
            <a:r>
              <a:rPr lang="en-US" sz="4800" dirty="0"/>
              <a:t>2</a:t>
            </a:r>
          </a:p>
        </p:txBody>
      </p:sp>
      <p:sp>
        <p:nvSpPr>
          <p:cNvPr id="58" name="TextBox 57"/>
          <p:cNvSpPr txBox="1"/>
          <p:nvPr/>
        </p:nvSpPr>
        <p:spPr>
          <a:xfrm>
            <a:off x="18203312" y="6180527"/>
            <a:ext cx="497252" cy="830997"/>
          </a:xfrm>
          <a:prstGeom prst="rect">
            <a:avLst/>
          </a:prstGeom>
          <a:noFill/>
        </p:spPr>
        <p:txBody>
          <a:bodyPr wrap="none" rtlCol="0">
            <a:spAutoFit/>
          </a:bodyPr>
          <a:lstStyle/>
          <a:p>
            <a:r>
              <a:rPr lang="en-US" sz="4800" dirty="0"/>
              <a:t>1</a:t>
            </a:r>
          </a:p>
        </p:txBody>
      </p:sp>
      <p:sp>
        <p:nvSpPr>
          <p:cNvPr id="59" name="TextBox 58"/>
          <p:cNvSpPr txBox="1"/>
          <p:nvPr/>
        </p:nvSpPr>
        <p:spPr>
          <a:xfrm>
            <a:off x="18262124" y="7099861"/>
            <a:ext cx="497252" cy="830997"/>
          </a:xfrm>
          <a:prstGeom prst="rect">
            <a:avLst/>
          </a:prstGeom>
          <a:noFill/>
        </p:spPr>
        <p:txBody>
          <a:bodyPr wrap="none" rtlCol="0">
            <a:spAutoFit/>
          </a:bodyPr>
          <a:lstStyle/>
          <a:p>
            <a:r>
              <a:rPr lang="en-US" sz="4800" dirty="0"/>
              <a:t>4</a:t>
            </a:r>
          </a:p>
        </p:txBody>
      </p:sp>
      <p:sp>
        <p:nvSpPr>
          <p:cNvPr id="90" name="TextBox 89"/>
          <p:cNvSpPr txBox="1"/>
          <p:nvPr/>
        </p:nvSpPr>
        <p:spPr>
          <a:xfrm>
            <a:off x="16480198" y="6734109"/>
            <a:ext cx="497252" cy="830997"/>
          </a:xfrm>
          <a:prstGeom prst="rect">
            <a:avLst/>
          </a:prstGeom>
          <a:noFill/>
        </p:spPr>
        <p:txBody>
          <a:bodyPr wrap="none" rtlCol="0">
            <a:spAutoFit/>
          </a:bodyPr>
          <a:lstStyle/>
          <a:p>
            <a:r>
              <a:rPr lang="en-US" sz="4800" dirty="0"/>
              <a:t>5</a:t>
            </a:r>
          </a:p>
        </p:txBody>
      </p:sp>
      <p:sp>
        <p:nvSpPr>
          <p:cNvPr id="91" name="TextBox 90"/>
          <p:cNvSpPr txBox="1"/>
          <p:nvPr/>
        </p:nvSpPr>
        <p:spPr>
          <a:xfrm>
            <a:off x="15600974" y="7153477"/>
            <a:ext cx="497252" cy="830997"/>
          </a:xfrm>
          <a:prstGeom prst="rect">
            <a:avLst/>
          </a:prstGeom>
          <a:noFill/>
        </p:spPr>
        <p:txBody>
          <a:bodyPr wrap="none" rtlCol="0">
            <a:spAutoFit/>
          </a:bodyPr>
          <a:lstStyle/>
          <a:p>
            <a:r>
              <a:rPr lang="en-US" sz="4800" dirty="0"/>
              <a:t>1</a:t>
            </a:r>
          </a:p>
        </p:txBody>
      </p:sp>
      <p:sp>
        <p:nvSpPr>
          <p:cNvPr id="92" name="TextBox 91"/>
          <p:cNvSpPr txBox="1"/>
          <p:nvPr/>
        </p:nvSpPr>
        <p:spPr>
          <a:xfrm>
            <a:off x="15753374" y="8712963"/>
            <a:ext cx="497252" cy="830997"/>
          </a:xfrm>
          <a:prstGeom prst="rect">
            <a:avLst/>
          </a:prstGeom>
          <a:noFill/>
        </p:spPr>
        <p:txBody>
          <a:bodyPr wrap="none" rtlCol="0">
            <a:spAutoFit/>
          </a:bodyPr>
          <a:lstStyle/>
          <a:p>
            <a:r>
              <a:rPr lang="en-US" sz="4800" dirty="0"/>
              <a:t>4</a:t>
            </a:r>
          </a:p>
        </p:txBody>
      </p:sp>
      <p:sp>
        <p:nvSpPr>
          <p:cNvPr id="93" name="TextBox 92"/>
          <p:cNvSpPr txBox="1"/>
          <p:nvPr/>
        </p:nvSpPr>
        <p:spPr>
          <a:xfrm>
            <a:off x="17191930" y="8525075"/>
            <a:ext cx="497252" cy="830997"/>
          </a:xfrm>
          <a:prstGeom prst="rect">
            <a:avLst/>
          </a:prstGeom>
          <a:noFill/>
        </p:spPr>
        <p:txBody>
          <a:bodyPr wrap="none" rtlCol="0">
            <a:spAutoFit/>
          </a:bodyPr>
          <a:lstStyle/>
          <a:p>
            <a:r>
              <a:rPr lang="en-US" sz="4800" dirty="0"/>
              <a:t>3</a:t>
            </a:r>
          </a:p>
        </p:txBody>
      </p:sp>
      <p:sp>
        <p:nvSpPr>
          <p:cNvPr id="94" name="TextBox 93"/>
          <p:cNvSpPr txBox="1"/>
          <p:nvPr/>
        </p:nvSpPr>
        <p:spPr>
          <a:xfrm>
            <a:off x="18553226" y="8961035"/>
            <a:ext cx="497252" cy="830997"/>
          </a:xfrm>
          <a:prstGeom prst="rect">
            <a:avLst/>
          </a:prstGeom>
          <a:noFill/>
        </p:spPr>
        <p:txBody>
          <a:bodyPr wrap="none" rtlCol="0">
            <a:spAutoFit/>
          </a:bodyPr>
          <a:lstStyle/>
          <a:p>
            <a:r>
              <a:rPr lang="en-US" sz="4800" dirty="0"/>
              <a:t>1</a:t>
            </a:r>
          </a:p>
        </p:txBody>
      </p:sp>
      <p:sp>
        <p:nvSpPr>
          <p:cNvPr id="95" name="TextBox 94"/>
          <p:cNvSpPr txBox="1"/>
          <p:nvPr/>
        </p:nvSpPr>
        <p:spPr>
          <a:xfrm>
            <a:off x="17697594" y="7820789"/>
            <a:ext cx="497252" cy="830997"/>
          </a:xfrm>
          <a:prstGeom prst="rect">
            <a:avLst/>
          </a:prstGeom>
          <a:noFill/>
        </p:spPr>
        <p:txBody>
          <a:bodyPr wrap="none" rtlCol="0">
            <a:spAutoFit/>
          </a:bodyPr>
          <a:lstStyle/>
          <a:p>
            <a:r>
              <a:rPr lang="en-US" sz="4800" dirty="0"/>
              <a:t>2</a:t>
            </a:r>
          </a:p>
        </p:txBody>
      </p:sp>
    </p:spTree>
    <p:extLst>
      <p:ext uri="{BB962C8B-B14F-4D97-AF65-F5344CB8AC3E}">
        <p14:creationId xmlns:p14="http://schemas.microsoft.com/office/powerpoint/2010/main" val="8335247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normAutofit fontScale="90000"/>
          </a:bodyPr>
          <a:lstStyle/>
          <a:p>
            <a:pPr eaLnBrk="1" hangingPunct="1"/>
            <a:r>
              <a:rPr lang="en-US" dirty="0">
                <a:latin typeface="Open Sans" pitchFamily="-84" charset="0"/>
              </a:rPr>
              <a:t>MST – Prim’s Algorithm</a:t>
            </a:r>
          </a:p>
        </p:txBody>
      </p:sp>
      <p:sp>
        <p:nvSpPr>
          <p:cNvPr id="3" name="Text Placeholder 2">
            <a:extLst>
              <a:ext uri="{FF2B5EF4-FFF2-40B4-BE49-F238E27FC236}">
                <a16:creationId xmlns:a16="http://schemas.microsoft.com/office/drawing/2014/main" id="{45639DB6-FB49-F2A8-4868-05F8D3FD347C}"/>
              </a:ext>
            </a:extLst>
          </p:cNvPr>
          <p:cNvSpPr>
            <a:spLocks noGrp="1"/>
          </p:cNvSpPr>
          <p:nvPr>
            <p:ph type="body" sz="quarter" idx="10"/>
          </p:nvPr>
        </p:nvSpPr>
        <p:spPr/>
        <p:txBody>
          <a:bodyPr/>
          <a:lstStyle/>
          <a:p>
            <a:endParaRPr lang="en-US"/>
          </a:p>
        </p:txBody>
      </p:sp>
      <p:sp>
        <p:nvSpPr>
          <p:cNvPr id="7171" name="Content Placeholder 2"/>
          <p:cNvSpPr>
            <a:spLocks noGrp="1"/>
          </p:cNvSpPr>
          <p:nvPr>
            <p:ph sz="quarter" idx="11"/>
          </p:nvPr>
        </p:nvSpPr>
        <p:spPr/>
        <p:txBody>
          <a:bodyPr>
            <a:normAutofit/>
          </a:bodyPr>
          <a:lstStyle/>
          <a:p>
            <a:pPr>
              <a:buNone/>
            </a:pPr>
            <a:r>
              <a:rPr lang="en-US" sz="3600" b="1" u="sng" dirty="0">
                <a:latin typeface="Open Sans" pitchFamily="-84" charset="0"/>
              </a:rPr>
              <a:t>Simulation :</a:t>
            </a:r>
          </a:p>
          <a:p>
            <a:pPr>
              <a:buNone/>
            </a:pPr>
            <a:endParaRPr lang="en-US" sz="3200" dirty="0">
              <a:latin typeface="Lucida Console" panose="020B0609040504020204" pitchFamily="49" charset="0"/>
            </a:endParaRPr>
          </a:p>
        </p:txBody>
      </p:sp>
      <p:sp>
        <p:nvSpPr>
          <p:cNvPr id="5124" name="Footer Placeholder 3"/>
          <p:cNvSpPr>
            <a:spLocks noGrp="1"/>
          </p:cNvSpPr>
          <p:nvPr>
            <p:ph type="ftr" sz="quarter" idx="4294967295"/>
          </p:nvPr>
        </p:nvSpPr>
        <p:spPr>
          <a:xfrm>
            <a:off x="0" y="12833350"/>
            <a:ext cx="5791200" cy="730250"/>
          </a:xfrm>
        </p:spPr>
        <p:txBody>
          <a:bodyPr/>
          <a:lstStyle/>
          <a:p>
            <a:pPr>
              <a:defRPr/>
            </a:pPr>
            <a:r>
              <a:rPr lang="id-ID" dirty="0"/>
              <a:t>COMP6048 - Data Structure</a:t>
            </a:r>
          </a:p>
        </p:txBody>
      </p:sp>
      <p:sp>
        <p:nvSpPr>
          <p:cNvPr id="5125" name="Slide Number Placeholder 4"/>
          <p:cNvSpPr>
            <a:spLocks noGrp="1"/>
          </p:cNvSpPr>
          <p:nvPr>
            <p:ph type="sldNum" sz="quarter" idx="4294967295"/>
          </p:nvPr>
        </p:nvSpPr>
        <p:spPr>
          <a:xfrm>
            <a:off x="24018875" y="13184188"/>
            <a:ext cx="365125" cy="379412"/>
          </a:xfrm>
        </p:spPr>
        <p:txBody>
          <a:bodyPr/>
          <a:lstStyle/>
          <a:p>
            <a:pPr>
              <a:defRPr/>
            </a:pPr>
            <a:fld id="{BE9CBBE9-7D85-40CF-85AA-565BC62F71A7}" type="slidenum">
              <a:rPr lang="en-US"/>
              <a:pPr>
                <a:defRPr/>
              </a:pPr>
              <a:t>34</a:t>
            </a:fld>
            <a:endParaRPr lang="en-US"/>
          </a:p>
        </p:txBody>
      </p:sp>
      <p:sp>
        <p:nvSpPr>
          <p:cNvPr id="2" name="Rectangle 1"/>
          <p:cNvSpPr/>
          <p:nvPr/>
        </p:nvSpPr>
        <p:spPr>
          <a:xfrm>
            <a:off x="10210800" y="5181600"/>
            <a:ext cx="2276128" cy="822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T</a:t>
            </a:r>
          </a:p>
          <a:p>
            <a:pPr algn="ctr"/>
            <a:r>
              <a:rPr lang="en-US" sz="3600" b="1" dirty="0">
                <a:solidFill>
                  <a:schemeClr val="tx1"/>
                </a:solidFill>
              </a:rPr>
              <a:t>NULL</a:t>
            </a:r>
          </a:p>
          <a:p>
            <a:pPr algn="ctr"/>
            <a:r>
              <a:rPr lang="en-US" sz="3600" b="1" dirty="0">
                <a:solidFill>
                  <a:schemeClr val="tx1"/>
                </a:solidFill>
              </a:rPr>
              <a:t>A – C (1)</a:t>
            </a:r>
          </a:p>
          <a:p>
            <a:pPr algn="ctr"/>
            <a:r>
              <a:rPr lang="en-US" sz="3600" b="1" dirty="0">
                <a:solidFill>
                  <a:schemeClr val="tx1"/>
                </a:solidFill>
              </a:rPr>
              <a:t>C – D (1)</a:t>
            </a:r>
          </a:p>
          <a:p>
            <a:pPr algn="ctr"/>
            <a:r>
              <a:rPr lang="en-US" sz="3600" b="1" dirty="0">
                <a:solidFill>
                  <a:schemeClr val="tx1"/>
                </a:solidFill>
              </a:rPr>
              <a:t>A – B (2)</a:t>
            </a:r>
          </a:p>
          <a:p>
            <a:pPr algn="ctr"/>
            <a:r>
              <a:rPr lang="en-US" sz="3600" b="1" dirty="0">
                <a:solidFill>
                  <a:schemeClr val="tx1"/>
                </a:solidFill>
              </a:rPr>
              <a:t>C – E (2)</a:t>
            </a:r>
          </a:p>
          <a:p>
            <a:pPr algn="ctr"/>
            <a:endParaRPr lang="en-US" sz="3600" dirty="0">
              <a:solidFill>
                <a:schemeClr val="tx1"/>
              </a:solidFill>
            </a:endParaRPr>
          </a:p>
        </p:txBody>
      </p:sp>
      <p:sp>
        <p:nvSpPr>
          <p:cNvPr id="7" name="Rectangle 6"/>
          <p:cNvSpPr/>
          <p:nvPr/>
        </p:nvSpPr>
        <p:spPr>
          <a:xfrm>
            <a:off x="12486928" y="5204123"/>
            <a:ext cx="1371600" cy="82070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V</a:t>
            </a:r>
          </a:p>
          <a:p>
            <a:pPr algn="ctr"/>
            <a:r>
              <a:rPr lang="en-US" sz="3600" dirty="0">
                <a:solidFill>
                  <a:schemeClr val="tx1"/>
                </a:solidFill>
              </a:rPr>
              <a:t>A</a:t>
            </a:r>
          </a:p>
          <a:p>
            <a:pPr algn="ctr"/>
            <a:r>
              <a:rPr lang="en-US" sz="3600" dirty="0">
                <a:solidFill>
                  <a:schemeClr val="tx1"/>
                </a:solidFill>
              </a:rPr>
              <a:t>C</a:t>
            </a:r>
          </a:p>
          <a:p>
            <a:pPr algn="ctr"/>
            <a:r>
              <a:rPr lang="en-US" sz="3600" dirty="0">
                <a:solidFill>
                  <a:schemeClr val="tx1"/>
                </a:solidFill>
              </a:rPr>
              <a:t>D</a:t>
            </a:r>
          </a:p>
          <a:p>
            <a:pPr algn="ctr"/>
            <a:r>
              <a:rPr lang="en-US" sz="3600" dirty="0">
                <a:solidFill>
                  <a:schemeClr val="tx1"/>
                </a:solidFill>
              </a:rPr>
              <a:t>B</a:t>
            </a:r>
          </a:p>
          <a:p>
            <a:pPr algn="ctr"/>
            <a:r>
              <a:rPr lang="en-US" sz="3600" dirty="0">
                <a:solidFill>
                  <a:schemeClr val="tx1"/>
                </a:solidFill>
              </a:rPr>
              <a:t>E</a:t>
            </a:r>
          </a:p>
        </p:txBody>
      </p:sp>
      <p:sp>
        <p:nvSpPr>
          <p:cNvPr id="60" name="Rectangle 59"/>
          <p:cNvSpPr/>
          <p:nvPr/>
        </p:nvSpPr>
        <p:spPr>
          <a:xfrm>
            <a:off x="5181600" y="5181600"/>
            <a:ext cx="2743200" cy="822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Adjacency List</a:t>
            </a:r>
          </a:p>
          <a:p>
            <a:pPr algn="ctr"/>
            <a:r>
              <a:rPr lang="en-US" sz="3600" b="1" u="sng" dirty="0">
                <a:solidFill>
                  <a:schemeClr val="tx1"/>
                </a:solidFill>
              </a:rPr>
              <a:t>A – C (1)</a:t>
            </a:r>
          </a:p>
          <a:p>
            <a:pPr algn="ctr"/>
            <a:r>
              <a:rPr lang="en-US" sz="3600" b="1" u="sng" dirty="0">
                <a:solidFill>
                  <a:schemeClr val="tx1"/>
                </a:solidFill>
              </a:rPr>
              <a:t>A – B (2)</a:t>
            </a:r>
          </a:p>
          <a:p>
            <a:pPr algn="ctr"/>
            <a:r>
              <a:rPr lang="en-US" sz="3600" b="1" dirty="0">
                <a:solidFill>
                  <a:schemeClr val="tx1"/>
                </a:solidFill>
              </a:rPr>
              <a:t>A – F (4)</a:t>
            </a:r>
          </a:p>
          <a:p>
            <a:pPr algn="ctr"/>
            <a:r>
              <a:rPr lang="en-US" sz="3600" b="1" dirty="0">
                <a:solidFill>
                  <a:schemeClr val="tx1"/>
                </a:solidFill>
              </a:rPr>
              <a:t>B – C (5)</a:t>
            </a:r>
          </a:p>
          <a:p>
            <a:pPr algn="ctr"/>
            <a:r>
              <a:rPr lang="en-US" sz="3600" b="1" dirty="0">
                <a:solidFill>
                  <a:schemeClr val="tx1"/>
                </a:solidFill>
              </a:rPr>
              <a:t>B – D (3)</a:t>
            </a:r>
          </a:p>
          <a:p>
            <a:pPr algn="ctr"/>
            <a:r>
              <a:rPr lang="en-US" sz="3600" b="1" dirty="0">
                <a:solidFill>
                  <a:schemeClr val="tx1"/>
                </a:solidFill>
              </a:rPr>
              <a:t>B – E (4)</a:t>
            </a:r>
          </a:p>
          <a:p>
            <a:pPr algn="ctr"/>
            <a:r>
              <a:rPr lang="en-US" sz="3600" b="1" u="sng" dirty="0">
                <a:solidFill>
                  <a:schemeClr val="tx1"/>
                </a:solidFill>
              </a:rPr>
              <a:t>C – D (1)</a:t>
            </a:r>
          </a:p>
          <a:p>
            <a:pPr algn="ctr"/>
            <a:r>
              <a:rPr lang="en-US" sz="3600" b="1" u="sng" dirty="0">
                <a:solidFill>
                  <a:schemeClr val="tx1"/>
                </a:solidFill>
              </a:rPr>
              <a:t>C – E (2)</a:t>
            </a:r>
          </a:p>
          <a:p>
            <a:pPr algn="ctr"/>
            <a:r>
              <a:rPr lang="en-US" sz="3600" b="1" dirty="0">
                <a:solidFill>
                  <a:schemeClr val="tx1"/>
                </a:solidFill>
              </a:rPr>
              <a:t>C – F (3)</a:t>
            </a:r>
          </a:p>
          <a:p>
            <a:pPr algn="ctr"/>
            <a:r>
              <a:rPr lang="en-US" sz="3600" b="1" dirty="0">
                <a:solidFill>
                  <a:schemeClr val="tx1"/>
                </a:solidFill>
              </a:rPr>
              <a:t>D – E (2)</a:t>
            </a:r>
          </a:p>
          <a:p>
            <a:pPr algn="ctr"/>
            <a:r>
              <a:rPr lang="en-US" sz="3600" b="1" dirty="0">
                <a:solidFill>
                  <a:srgbClr val="FF0000"/>
                </a:solidFill>
              </a:rPr>
              <a:t>E – F (1)</a:t>
            </a:r>
          </a:p>
        </p:txBody>
      </p:sp>
      <p:sp>
        <p:nvSpPr>
          <p:cNvPr id="61" name="Rectangle 60"/>
          <p:cNvSpPr/>
          <p:nvPr/>
        </p:nvSpPr>
        <p:spPr>
          <a:xfrm>
            <a:off x="7977860" y="5181600"/>
            <a:ext cx="2276128" cy="822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PQ</a:t>
            </a:r>
          </a:p>
          <a:p>
            <a:pPr algn="ctr"/>
            <a:r>
              <a:rPr lang="en-US" sz="3600" b="1" strike="sngStrike" dirty="0">
                <a:solidFill>
                  <a:schemeClr val="tx1"/>
                </a:solidFill>
              </a:rPr>
              <a:t>A – C (1)</a:t>
            </a:r>
          </a:p>
          <a:p>
            <a:pPr algn="ctr"/>
            <a:r>
              <a:rPr lang="en-US" sz="3600" b="1" strike="sngStrike" dirty="0">
                <a:solidFill>
                  <a:schemeClr val="tx1"/>
                </a:solidFill>
              </a:rPr>
              <a:t>C – D (1)</a:t>
            </a:r>
          </a:p>
          <a:p>
            <a:pPr algn="ctr"/>
            <a:r>
              <a:rPr lang="en-US" sz="3600" b="1" dirty="0">
                <a:solidFill>
                  <a:schemeClr val="tx1"/>
                </a:solidFill>
              </a:rPr>
              <a:t>E – F (1)</a:t>
            </a:r>
          </a:p>
          <a:p>
            <a:pPr algn="ctr"/>
            <a:r>
              <a:rPr lang="en-US" sz="3600" b="1" strike="sngStrike" dirty="0">
                <a:solidFill>
                  <a:schemeClr val="tx1"/>
                </a:solidFill>
              </a:rPr>
              <a:t>A – B (2)</a:t>
            </a:r>
          </a:p>
          <a:p>
            <a:pPr algn="ctr"/>
            <a:r>
              <a:rPr lang="en-US" sz="3600" b="1" strike="sngStrike" dirty="0">
                <a:solidFill>
                  <a:schemeClr val="tx1"/>
                </a:solidFill>
              </a:rPr>
              <a:t>C – E (2)</a:t>
            </a:r>
          </a:p>
          <a:p>
            <a:pPr algn="ctr"/>
            <a:r>
              <a:rPr lang="en-US" sz="3600" b="1" dirty="0">
                <a:solidFill>
                  <a:schemeClr val="tx1"/>
                </a:solidFill>
              </a:rPr>
              <a:t>D – E (2)</a:t>
            </a:r>
          </a:p>
          <a:p>
            <a:pPr algn="ctr"/>
            <a:r>
              <a:rPr lang="en-US" sz="3600" b="1" dirty="0">
                <a:solidFill>
                  <a:schemeClr val="tx1"/>
                </a:solidFill>
              </a:rPr>
              <a:t>C – F (3)</a:t>
            </a:r>
          </a:p>
          <a:p>
            <a:pPr algn="ctr"/>
            <a:r>
              <a:rPr lang="en-US" sz="3600" b="1" dirty="0">
                <a:solidFill>
                  <a:schemeClr val="tx1"/>
                </a:solidFill>
              </a:rPr>
              <a:t>B – D (3)</a:t>
            </a:r>
          </a:p>
          <a:p>
            <a:pPr algn="ctr"/>
            <a:r>
              <a:rPr lang="en-US" sz="3600" b="1" dirty="0">
                <a:solidFill>
                  <a:schemeClr val="tx1"/>
                </a:solidFill>
              </a:rPr>
              <a:t>A – F (4)</a:t>
            </a:r>
          </a:p>
          <a:p>
            <a:pPr algn="ctr"/>
            <a:r>
              <a:rPr lang="en-US" sz="3600" b="1" dirty="0">
                <a:solidFill>
                  <a:schemeClr val="tx1"/>
                </a:solidFill>
              </a:rPr>
              <a:t>B – E (4)</a:t>
            </a:r>
          </a:p>
          <a:p>
            <a:pPr algn="ctr"/>
            <a:r>
              <a:rPr lang="en-US" sz="3600" b="1" dirty="0">
                <a:solidFill>
                  <a:schemeClr val="tx1"/>
                </a:solidFill>
              </a:rPr>
              <a:t>B – C (5)</a:t>
            </a:r>
          </a:p>
        </p:txBody>
      </p:sp>
      <p:sp>
        <p:nvSpPr>
          <p:cNvPr id="62" name="Oval 61"/>
          <p:cNvSpPr/>
          <p:nvPr/>
        </p:nvSpPr>
        <p:spPr>
          <a:xfrm>
            <a:off x="14173200" y="65160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A</a:t>
            </a:r>
          </a:p>
        </p:txBody>
      </p:sp>
      <p:sp>
        <p:nvSpPr>
          <p:cNvPr id="63" name="Oval 62"/>
          <p:cNvSpPr/>
          <p:nvPr/>
        </p:nvSpPr>
        <p:spPr>
          <a:xfrm>
            <a:off x="16459200" y="5569832"/>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B</a:t>
            </a:r>
          </a:p>
        </p:txBody>
      </p:sp>
      <p:sp>
        <p:nvSpPr>
          <p:cNvPr id="64" name="Oval 63"/>
          <p:cNvSpPr/>
          <p:nvPr/>
        </p:nvSpPr>
        <p:spPr>
          <a:xfrm>
            <a:off x="16459200" y="74304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a:t>
            </a:r>
          </a:p>
        </p:txBody>
      </p:sp>
      <p:sp>
        <p:nvSpPr>
          <p:cNvPr id="65" name="Oval 64"/>
          <p:cNvSpPr/>
          <p:nvPr/>
        </p:nvSpPr>
        <p:spPr>
          <a:xfrm>
            <a:off x="18592800" y="556104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D</a:t>
            </a:r>
          </a:p>
        </p:txBody>
      </p:sp>
      <p:sp>
        <p:nvSpPr>
          <p:cNvPr id="66" name="Oval 65"/>
          <p:cNvSpPr/>
          <p:nvPr/>
        </p:nvSpPr>
        <p:spPr>
          <a:xfrm>
            <a:off x="18592800" y="74304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E</a:t>
            </a:r>
          </a:p>
        </p:txBody>
      </p:sp>
      <p:cxnSp>
        <p:nvCxnSpPr>
          <p:cNvPr id="67" name="Straight Connector 66"/>
          <p:cNvCxnSpPr>
            <a:stCxn id="62" idx="7"/>
            <a:endCxn id="63" idx="2"/>
          </p:cNvCxnSpPr>
          <p:nvPr/>
        </p:nvCxnSpPr>
        <p:spPr>
          <a:xfrm flipV="1">
            <a:off x="14953691" y="6027033"/>
            <a:ext cx="1505510" cy="62295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62" idx="5"/>
            <a:endCxn id="64" idx="2"/>
          </p:cNvCxnSpPr>
          <p:nvPr/>
        </p:nvCxnSpPr>
        <p:spPr>
          <a:xfrm>
            <a:off x="14953691" y="7296567"/>
            <a:ext cx="1505510" cy="59111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63" idx="6"/>
            <a:endCxn id="65" idx="2"/>
          </p:cNvCxnSpPr>
          <p:nvPr/>
        </p:nvCxnSpPr>
        <p:spPr>
          <a:xfrm flipV="1">
            <a:off x="17373600" y="6018240"/>
            <a:ext cx="1219200" cy="8792"/>
          </a:xfrm>
          <a:prstGeom prst="line">
            <a:avLst/>
          </a:prstGeom>
          <a:ln w="19050">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65" idx="4"/>
            <a:endCxn id="66" idx="0"/>
          </p:cNvCxnSpPr>
          <p:nvPr/>
        </p:nvCxnSpPr>
        <p:spPr>
          <a:xfrm>
            <a:off x="19050000" y="6475440"/>
            <a:ext cx="0" cy="955036"/>
          </a:xfrm>
          <a:prstGeom prst="line">
            <a:avLst/>
          </a:prstGeom>
          <a:ln w="19050">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64" idx="6"/>
            <a:endCxn id="66" idx="2"/>
          </p:cNvCxnSpPr>
          <p:nvPr/>
        </p:nvCxnSpPr>
        <p:spPr>
          <a:xfrm>
            <a:off x="17373600" y="7887676"/>
            <a:ext cx="1219200"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63" idx="4"/>
            <a:endCxn id="64" idx="0"/>
          </p:cNvCxnSpPr>
          <p:nvPr/>
        </p:nvCxnSpPr>
        <p:spPr>
          <a:xfrm>
            <a:off x="16916400" y="6484232"/>
            <a:ext cx="0" cy="94624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65" idx="3"/>
            <a:endCxn id="64" idx="7"/>
          </p:cNvCxnSpPr>
          <p:nvPr/>
        </p:nvCxnSpPr>
        <p:spPr>
          <a:xfrm flipH="1">
            <a:off x="17239690" y="6341530"/>
            <a:ext cx="1487020" cy="12228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63" idx="5"/>
            <a:endCxn id="66" idx="1"/>
          </p:cNvCxnSpPr>
          <p:nvPr/>
        </p:nvCxnSpPr>
        <p:spPr>
          <a:xfrm>
            <a:off x="17239690" y="6350322"/>
            <a:ext cx="1487020" cy="1214064"/>
          </a:xfrm>
          <a:prstGeom prst="line">
            <a:avLst/>
          </a:prstGeom>
          <a:ln>
            <a:prstDash val="solid"/>
          </a:ln>
        </p:spPr>
        <p:style>
          <a:lnRef idx="1">
            <a:schemeClr val="accent1"/>
          </a:lnRef>
          <a:fillRef idx="0">
            <a:schemeClr val="accent1"/>
          </a:fillRef>
          <a:effectRef idx="0">
            <a:schemeClr val="accent1"/>
          </a:effectRef>
          <a:fontRef idx="minor">
            <a:schemeClr val="tx1"/>
          </a:fontRef>
        </p:style>
      </p:cxnSp>
      <p:sp>
        <p:nvSpPr>
          <p:cNvPr id="75" name="Oval 74"/>
          <p:cNvSpPr/>
          <p:nvPr/>
        </p:nvSpPr>
        <p:spPr>
          <a:xfrm>
            <a:off x="17373600" y="9501138"/>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F</a:t>
            </a:r>
          </a:p>
        </p:txBody>
      </p:sp>
      <p:cxnSp>
        <p:nvCxnSpPr>
          <p:cNvPr id="76" name="Straight Connector 75"/>
          <p:cNvCxnSpPr>
            <a:stCxn id="62" idx="4"/>
            <a:endCxn id="75" idx="2"/>
          </p:cNvCxnSpPr>
          <p:nvPr/>
        </p:nvCxnSpPr>
        <p:spPr>
          <a:xfrm>
            <a:off x="14630400" y="7430477"/>
            <a:ext cx="2743200" cy="252786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75" idx="7"/>
            <a:endCxn id="66" idx="4"/>
          </p:cNvCxnSpPr>
          <p:nvPr/>
        </p:nvCxnSpPr>
        <p:spPr>
          <a:xfrm flipV="1">
            <a:off x="18154091" y="8344876"/>
            <a:ext cx="895910" cy="1290172"/>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64" idx="4"/>
            <a:endCxn id="75" idx="1"/>
          </p:cNvCxnSpPr>
          <p:nvPr/>
        </p:nvCxnSpPr>
        <p:spPr>
          <a:xfrm>
            <a:off x="16916401" y="8344876"/>
            <a:ext cx="591110" cy="1290172"/>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15331348" y="5894705"/>
            <a:ext cx="497252" cy="830997"/>
          </a:xfrm>
          <a:prstGeom prst="rect">
            <a:avLst/>
          </a:prstGeom>
          <a:noFill/>
        </p:spPr>
        <p:txBody>
          <a:bodyPr wrap="none" rtlCol="0">
            <a:spAutoFit/>
          </a:bodyPr>
          <a:lstStyle/>
          <a:p>
            <a:r>
              <a:rPr lang="en-US" sz="4800" dirty="0"/>
              <a:t>2</a:t>
            </a:r>
          </a:p>
        </p:txBody>
      </p:sp>
      <p:sp>
        <p:nvSpPr>
          <p:cNvPr id="80" name="TextBox 79"/>
          <p:cNvSpPr txBox="1"/>
          <p:nvPr/>
        </p:nvSpPr>
        <p:spPr>
          <a:xfrm>
            <a:off x="17813638" y="5486401"/>
            <a:ext cx="497252" cy="830997"/>
          </a:xfrm>
          <a:prstGeom prst="rect">
            <a:avLst/>
          </a:prstGeom>
          <a:noFill/>
        </p:spPr>
        <p:txBody>
          <a:bodyPr wrap="none" rtlCol="0">
            <a:spAutoFit/>
          </a:bodyPr>
          <a:lstStyle/>
          <a:p>
            <a:r>
              <a:rPr lang="en-US" sz="4800" dirty="0"/>
              <a:t>3</a:t>
            </a:r>
          </a:p>
        </p:txBody>
      </p:sp>
      <p:sp>
        <p:nvSpPr>
          <p:cNvPr id="81" name="TextBox 80"/>
          <p:cNvSpPr txBox="1"/>
          <p:nvPr/>
        </p:nvSpPr>
        <p:spPr>
          <a:xfrm>
            <a:off x="18988948" y="6696277"/>
            <a:ext cx="497252" cy="830997"/>
          </a:xfrm>
          <a:prstGeom prst="rect">
            <a:avLst/>
          </a:prstGeom>
          <a:noFill/>
        </p:spPr>
        <p:txBody>
          <a:bodyPr wrap="none" rtlCol="0">
            <a:spAutoFit/>
          </a:bodyPr>
          <a:lstStyle/>
          <a:p>
            <a:r>
              <a:rPr lang="en-US" sz="4800" dirty="0"/>
              <a:t>2</a:t>
            </a:r>
          </a:p>
        </p:txBody>
      </p:sp>
      <p:sp>
        <p:nvSpPr>
          <p:cNvPr id="82" name="TextBox 81"/>
          <p:cNvSpPr txBox="1"/>
          <p:nvPr/>
        </p:nvSpPr>
        <p:spPr>
          <a:xfrm>
            <a:off x="18203312" y="6180527"/>
            <a:ext cx="497252" cy="830997"/>
          </a:xfrm>
          <a:prstGeom prst="rect">
            <a:avLst/>
          </a:prstGeom>
          <a:noFill/>
        </p:spPr>
        <p:txBody>
          <a:bodyPr wrap="none" rtlCol="0">
            <a:spAutoFit/>
          </a:bodyPr>
          <a:lstStyle/>
          <a:p>
            <a:r>
              <a:rPr lang="en-US" sz="4800" dirty="0"/>
              <a:t>1</a:t>
            </a:r>
          </a:p>
        </p:txBody>
      </p:sp>
      <p:sp>
        <p:nvSpPr>
          <p:cNvPr id="83" name="TextBox 82"/>
          <p:cNvSpPr txBox="1"/>
          <p:nvPr/>
        </p:nvSpPr>
        <p:spPr>
          <a:xfrm>
            <a:off x="18262124" y="7099861"/>
            <a:ext cx="497252" cy="830997"/>
          </a:xfrm>
          <a:prstGeom prst="rect">
            <a:avLst/>
          </a:prstGeom>
          <a:noFill/>
        </p:spPr>
        <p:txBody>
          <a:bodyPr wrap="none" rtlCol="0">
            <a:spAutoFit/>
          </a:bodyPr>
          <a:lstStyle/>
          <a:p>
            <a:r>
              <a:rPr lang="en-US" sz="4800" dirty="0"/>
              <a:t>4</a:t>
            </a:r>
          </a:p>
        </p:txBody>
      </p:sp>
      <p:sp>
        <p:nvSpPr>
          <p:cNvPr id="84" name="TextBox 83"/>
          <p:cNvSpPr txBox="1"/>
          <p:nvPr/>
        </p:nvSpPr>
        <p:spPr>
          <a:xfrm>
            <a:off x="16480198" y="6734109"/>
            <a:ext cx="497252" cy="830997"/>
          </a:xfrm>
          <a:prstGeom prst="rect">
            <a:avLst/>
          </a:prstGeom>
          <a:noFill/>
        </p:spPr>
        <p:txBody>
          <a:bodyPr wrap="none" rtlCol="0">
            <a:spAutoFit/>
          </a:bodyPr>
          <a:lstStyle/>
          <a:p>
            <a:r>
              <a:rPr lang="en-US" sz="4800" dirty="0"/>
              <a:t>5</a:t>
            </a:r>
          </a:p>
        </p:txBody>
      </p:sp>
      <p:sp>
        <p:nvSpPr>
          <p:cNvPr id="85" name="TextBox 84"/>
          <p:cNvSpPr txBox="1"/>
          <p:nvPr/>
        </p:nvSpPr>
        <p:spPr>
          <a:xfrm>
            <a:off x="15600974" y="7153477"/>
            <a:ext cx="497252" cy="830997"/>
          </a:xfrm>
          <a:prstGeom prst="rect">
            <a:avLst/>
          </a:prstGeom>
          <a:noFill/>
        </p:spPr>
        <p:txBody>
          <a:bodyPr wrap="none" rtlCol="0">
            <a:spAutoFit/>
          </a:bodyPr>
          <a:lstStyle/>
          <a:p>
            <a:r>
              <a:rPr lang="en-US" sz="4800" dirty="0"/>
              <a:t>1</a:t>
            </a:r>
          </a:p>
        </p:txBody>
      </p:sp>
      <p:sp>
        <p:nvSpPr>
          <p:cNvPr id="86" name="TextBox 85"/>
          <p:cNvSpPr txBox="1"/>
          <p:nvPr/>
        </p:nvSpPr>
        <p:spPr>
          <a:xfrm>
            <a:off x="15753374" y="8712963"/>
            <a:ext cx="497252" cy="830997"/>
          </a:xfrm>
          <a:prstGeom prst="rect">
            <a:avLst/>
          </a:prstGeom>
          <a:noFill/>
        </p:spPr>
        <p:txBody>
          <a:bodyPr wrap="none" rtlCol="0">
            <a:spAutoFit/>
          </a:bodyPr>
          <a:lstStyle/>
          <a:p>
            <a:r>
              <a:rPr lang="en-US" sz="4800" dirty="0"/>
              <a:t>4</a:t>
            </a:r>
          </a:p>
        </p:txBody>
      </p:sp>
      <p:sp>
        <p:nvSpPr>
          <p:cNvPr id="87" name="TextBox 86"/>
          <p:cNvSpPr txBox="1"/>
          <p:nvPr/>
        </p:nvSpPr>
        <p:spPr>
          <a:xfrm>
            <a:off x="17191930" y="8525075"/>
            <a:ext cx="497252" cy="830997"/>
          </a:xfrm>
          <a:prstGeom prst="rect">
            <a:avLst/>
          </a:prstGeom>
          <a:noFill/>
        </p:spPr>
        <p:txBody>
          <a:bodyPr wrap="none" rtlCol="0">
            <a:spAutoFit/>
          </a:bodyPr>
          <a:lstStyle/>
          <a:p>
            <a:r>
              <a:rPr lang="en-US" sz="4800" dirty="0"/>
              <a:t>3</a:t>
            </a:r>
          </a:p>
        </p:txBody>
      </p:sp>
      <p:sp>
        <p:nvSpPr>
          <p:cNvPr id="88" name="TextBox 87"/>
          <p:cNvSpPr txBox="1"/>
          <p:nvPr/>
        </p:nvSpPr>
        <p:spPr>
          <a:xfrm>
            <a:off x="18553226" y="8961035"/>
            <a:ext cx="497252" cy="830997"/>
          </a:xfrm>
          <a:prstGeom prst="rect">
            <a:avLst/>
          </a:prstGeom>
          <a:noFill/>
        </p:spPr>
        <p:txBody>
          <a:bodyPr wrap="none" rtlCol="0">
            <a:spAutoFit/>
          </a:bodyPr>
          <a:lstStyle/>
          <a:p>
            <a:r>
              <a:rPr lang="en-US" sz="4800" dirty="0"/>
              <a:t>1</a:t>
            </a:r>
          </a:p>
        </p:txBody>
      </p:sp>
      <p:sp>
        <p:nvSpPr>
          <p:cNvPr id="89" name="TextBox 88"/>
          <p:cNvSpPr txBox="1"/>
          <p:nvPr/>
        </p:nvSpPr>
        <p:spPr>
          <a:xfrm>
            <a:off x="17697594" y="7820789"/>
            <a:ext cx="497252" cy="830997"/>
          </a:xfrm>
          <a:prstGeom prst="rect">
            <a:avLst/>
          </a:prstGeom>
          <a:noFill/>
        </p:spPr>
        <p:txBody>
          <a:bodyPr wrap="none" rtlCol="0">
            <a:spAutoFit/>
          </a:bodyPr>
          <a:lstStyle/>
          <a:p>
            <a:r>
              <a:rPr lang="en-US" sz="4800" dirty="0"/>
              <a:t>2</a:t>
            </a:r>
          </a:p>
        </p:txBody>
      </p:sp>
    </p:spTree>
    <p:extLst>
      <p:ext uri="{BB962C8B-B14F-4D97-AF65-F5344CB8AC3E}">
        <p14:creationId xmlns:p14="http://schemas.microsoft.com/office/powerpoint/2010/main" val="2019253094"/>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normAutofit fontScale="90000"/>
          </a:bodyPr>
          <a:lstStyle/>
          <a:p>
            <a:pPr eaLnBrk="1" hangingPunct="1"/>
            <a:r>
              <a:rPr lang="en-US" dirty="0">
                <a:latin typeface="Open Sans" pitchFamily="-84" charset="0"/>
              </a:rPr>
              <a:t>MST – Prim’s Algorithm</a:t>
            </a:r>
          </a:p>
        </p:txBody>
      </p:sp>
      <p:sp>
        <p:nvSpPr>
          <p:cNvPr id="3" name="Text Placeholder 2">
            <a:extLst>
              <a:ext uri="{FF2B5EF4-FFF2-40B4-BE49-F238E27FC236}">
                <a16:creationId xmlns:a16="http://schemas.microsoft.com/office/drawing/2014/main" id="{E9063FC1-96D9-C072-6DC5-68EEA820299C}"/>
              </a:ext>
            </a:extLst>
          </p:cNvPr>
          <p:cNvSpPr>
            <a:spLocks noGrp="1"/>
          </p:cNvSpPr>
          <p:nvPr>
            <p:ph type="body" sz="quarter" idx="10"/>
          </p:nvPr>
        </p:nvSpPr>
        <p:spPr/>
        <p:txBody>
          <a:bodyPr/>
          <a:lstStyle/>
          <a:p>
            <a:endParaRPr lang="en-US"/>
          </a:p>
        </p:txBody>
      </p:sp>
      <p:sp>
        <p:nvSpPr>
          <p:cNvPr id="7171" name="Content Placeholder 2"/>
          <p:cNvSpPr>
            <a:spLocks noGrp="1"/>
          </p:cNvSpPr>
          <p:nvPr>
            <p:ph sz="quarter" idx="11"/>
          </p:nvPr>
        </p:nvSpPr>
        <p:spPr/>
        <p:txBody>
          <a:bodyPr>
            <a:normAutofit/>
          </a:bodyPr>
          <a:lstStyle/>
          <a:p>
            <a:pPr>
              <a:buNone/>
            </a:pPr>
            <a:r>
              <a:rPr lang="en-US" sz="3600" b="1" u="sng" dirty="0">
                <a:latin typeface="Open Sans" pitchFamily="-84" charset="0"/>
              </a:rPr>
              <a:t>Simulation :</a:t>
            </a:r>
          </a:p>
          <a:p>
            <a:pPr>
              <a:buNone/>
            </a:pPr>
            <a:endParaRPr lang="en-US" sz="3200" dirty="0">
              <a:latin typeface="Lucida Console" panose="020B0609040504020204" pitchFamily="49" charset="0"/>
            </a:endParaRPr>
          </a:p>
        </p:txBody>
      </p:sp>
      <p:sp>
        <p:nvSpPr>
          <p:cNvPr id="5124" name="Footer Placeholder 3"/>
          <p:cNvSpPr>
            <a:spLocks noGrp="1"/>
          </p:cNvSpPr>
          <p:nvPr>
            <p:ph type="ftr" sz="quarter" idx="4294967295"/>
          </p:nvPr>
        </p:nvSpPr>
        <p:spPr>
          <a:xfrm>
            <a:off x="0" y="12833350"/>
            <a:ext cx="5791200" cy="730250"/>
          </a:xfrm>
        </p:spPr>
        <p:txBody>
          <a:bodyPr/>
          <a:lstStyle/>
          <a:p>
            <a:pPr>
              <a:defRPr/>
            </a:pPr>
            <a:r>
              <a:rPr lang="id-ID" dirty="0"/>
              <a:t>COMP6048 - Data Structure</a:t>
            </a:r>
          </a:p>
        </p:txBody>
      </p:sp>
      <p:sp>
        <p:nvSpPr>
          <p:cNvPr id="5125" name="Slide Number Placeholder 4"/>
          <p:cNvSpPr>
            <a:spLocks noGrp="1"/>
          </p:cNvSpPr>
          <p:nvPr>
            <p:ph type="sldNum" sz="quarter" idx="4294967295"/>
          </p:nvPr>
        </p:nvSpPr>
        <p:spPr>
          <a:xfrm>
            <a:off x="24018875" y="13184188"/>
            <a:ext cx="365125" cy="379412"/>
          </a:xfrm>
        </p:spPr>
        <p:txBody>
          <a:bodyPr/>
          <a:lstStyle/>
          <a:p>
            <a:pPr>
              <a:defRPr/>
            </a:pPr>
            <a:fld id="{BE9CBBE9-7D85-40CF-85AA-565BC62F71A7}" type="slidenum">
              <a:rPr lang="en-US"/>
              <a:pPr>
                <a:defRPr/>
              </a:pPr>
              <a:t>35</a:t>
            </a:fld>
            <a:endParaRPr lang="en-US"/>
          </a:p>
        </p:txBody>
      </p:sp>
      <p:sp>
        <p:nvSpPr>
          <p:cNvPr id="2" name="Rectangle 1"/>
          <p:cNvSpPr/>
          <p:nvPr/>
        </p:nvSpPr>
        <p:spPr>
          <a:xfrm>
            <a:off x="10210800" y="5181600"/>
            <a:ext cx="2276128" cy="822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T</a:t>
            </a:r>
          </a:p>
          <a:p>
            <a:pPr algn="ctr"/>
            <a:r>
              <a:rPr lang="en-US" sz="3600" b="1" dirty="0">
                <a:solidFill>
                  <a:schemeClr val="tx1"/>
                </a:solidFill>
              </a:rPr>
              <a:t>NULL</a:t>
            </a:r>
          </a:p>
          <a:p>
            <a:pPr algn="ctr"/>
            <a:r>
              <a:rPr lang="en-US" sz="3600" b="1" dirty="0">
                <a:solidFill>
                  <a:schemeClr val="tx1"/>
                </a:solidFill>
              </a:rPr>
              <a:t>A – C (1)</a:t>
            </a:r>
          </a:p>
          <a:p>
            <a:pPr algn="ctr"/>
            <a:r>
              <a:rPr lang="en-US" sz="3600" b="1" dirty="0">
                <a:solidFill>
                  <a:schemeClr val="tx1"/>
                </a:solidFill>
              </a:rPr>
              <a:t>C – D (1)</a:t>
            </a:r>
          </a:p>
          <a:p>
            <a:pPr algn="ctr"/>
            <a:r>
              <a:rPr lang="en-US" sz="3600" b="1" dirty="0">
                <a:solidFill>
                  <a:schemeClr val="tx1"/>
                </a:solidFill>
              </a:rPr>
              <a:t>A – B (2)</a:t>
            </a:r>
          </a:p>
          <a:p>
            <a:pPr algn="ctr"/>
            <a:r>
              <a:rPr lang="en-US" sz="3600" b="1" dirty="0">
                <a:solidFill>
                  <a:schemeClr val="tx1"/>
                </a:solidFill>
              </a:rPr>
              <a:t>C – E (2)</a:t>
            </a:r>
          </a:p>
          <a:p>
            <a:pPr algn="ctr"/>
            <a:r>
              <a:rPr lang="en-US" sz="3600" b="1" dirty="0">
                <a:solidFill>
                  <a:schemeClr val="tx1"/>
                </a:solidFill>
              </a:rPr>
              <a:t>E – F (1)</a:t>
            </a:r>
          </a:p>
        </p:txBody>
      </p:sp>
      <p:sp>
        <p:nvSpPr>
          <p:cNvPr id="7" name="Rectangle 6"/>
          <p:cNvSpPr/>
          <p:nvPr/>
        </p:nvSpPr>
        <p:spPr>
          <a:xfrm>
            <a:off x="12486928" y="5204123"/>
            <a:ext cx="1371600" cy="82070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V</a:t>
            </a:r>
          </a:p>
          <a:p>
            <a:pPr algn="ctr"/>
            <a:r>
              <a:rPr lang="en-US" sz="3600" dirty="0">
                <a:solidFill>
                  <a:schemeClr val="tx1"/>
                </a:solidFill>
              </a:rPr>
              <a:t>A</a:t>
            </a:r>
          </a:p>
          <a:p>
            <a:pPr algn="ctr"/>
            <a:r>
              <a:rPr lang="en-US" sz="3600" dirty="0">
                <a:solidFill>
                  <a:schemeClr val="tx1"/>
                </a:solidFill>
              </a:rPr>
              <a:t>C</a:t>
            </a:r>
          </a:p>
          <a:p>
            <a:pPr algn="ctr"/>
            <a:r>
              <a:rPr lang="en-US" sz="3600" dirty="0">
                <a:solidFill>
                  <a:schemeClr val="tx1"/>
                </a:solidFill>
              </a:rPr>
              <a:t>D</a:t>
            </a:r>
          </a:p>
          <a:p>
            <a:pPr algn="ctr"/>
            <a:r>
              <a:rPr lang="en-US" sz="3600" dirty="0">
                <a:solidFill>
                  <a:schemeClr val="tx1"/>
                </a:solidFill>
              </a:rPr>
              <a:t>B</a:t>
            </a:r>
          </a:p>
          <a:p>
            <a:pPr algn="ctr"/>
            <a:r>
              <a:rPr lang="en-US" sz="3600" dirty="0">
                <a:solidFill>
                  <a:schemeClr val="tx1"/>
                </a:solidFill>
              </a:rPr>
              <a:t>E</a:t>
            </a:r>
          </a:p>
          <a:p>
            <a:pPr algn="ctr"/>
            <a:r>
              <a:rPr lang="en-US" sz="3600" dirty="0">
                <a:solidFill>
                  <a:schemeClr val="tx1"/>
                </a:solidFill>
              </a:rPr>
              <a:t>F</a:t>
            </a:r>
          </a:p>
        </p:txBody>
      </p:sp>
      <p:sp>
        <p:nvSpPr>
          <p:cNvPr id="60" name="Rectangle 59"/>
          <p:cNvSpPr/>
          <p:nvPr/>
        </p:nvSpPr>
        <p:spPr>
          <a:xfrm>
            <a:off x="5181600" y="5181600"/>
            <a:ext cx="2743200" cy="822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Adjacency List</a:t>
            </a:r>
          </a:p>
          <a:p>
            <a:pPr algn="ctr"/>
            <a:r>
              <a:rPr lang="en-US" sz="3600" b="1" u="sng" dirty="0">
                <a:solidFill>
                  <a:schemeClr val="tx1"/>
                </a:solidFill>
              </a:rPr>
              <a:t>A – C (1)</a:t>
            </a:r>
          </a:p>
          <a:p>
            <a:pPr algn="ctr"/>
            <a:r>
              <a:rPr lang="en-US" sz="3600" b="1" u="sng" dirty="0">
                <a:solidFill>
                  <a:schemeClr val="tx1"/>
                </a:solidFill>
              </a:rPr>
              <a:t>A – B (2)</a:t>
            </a:r>
          </a:p>
          <a:p>
            <a:pPr algn="ctr"/>
            <a:r>
              <a:rPr lang="en-US" sz="3600" b="1" dirty="0">
                <a:solidFill>
                  <a:schemeClr val="tx1"/>
                </a:solidFill>
              </a:rPr>
              <a:t>A – F (4)</a:t>
            </a:r>
          </a:p>
          <a:p>
            <a:pPr algn="ctr"/>
            <a:r>
              <a:rPr lang="en-US" sz="3600" b="1" dirty="0">
                <a:solidFill>
                  <a:schemeClr val="tx1"/>
                </a:solidFill>
              </a:rPr>
              <a:t>B – C (5)</a:t>
            </a:r>
          </a:p>
          <a:p>
            <a:pPr algn="ctr"/>
            <a:r>
              <a:rPr lang="en-US" sz="3600" b="1" dirty="0">
                <a:solidFill>
                  <a:schemeClr val="tx1"/>
                </a:solidFill>
              </a:rPr>
              <a:t>B – D (3)</a:t>
            </a:r>
          </a:p>
          <a:p>
            <a:pPr algn="ctr"/>
            <a:r>
              <a:rPr lang="en-US" sz="3600" b="1" dirty="0">
                <a:solidFill>
                  <a:schemeClr val="tx1"/>
                </a:solidFill>
              </a:rPr>
              <a:t>B – E (4)</a:t>
            </a:r>
          </a:p>
          <a:p>
            <a:pPr algn="ctr"/>
            <a:r>
              <a:rPr lang="en-US" sz="3600" b="1" u="sng" dirty="0">
                <a:solidFill>
                  <a:schemeClr val="tx1"/>
                </a:solidFill>
              </a:rPr>
              <a:t>C – D (1)</a:t>
            </a:r>
          </a:p>
          <a:p>
            <a:pPr algn="ctr"/>
            <a:r>
              <a:rPr lang="en-US" sz="3600" b="1" u="sng" dirty="0">
                <a:solidFill>
                  <a:schemeClr val="tx1"/>
                </a:solidFill>
              </a:rPr>
              <a:t>C – E (2)</a:t>
            </a:r>
          </a:p>
          <a:p>
            <a:pPr algn="ctr"/>
            <a:r>
              <a:rPr lang="en-US" sz="3600" b="1" dirty="0">
                <a:solidFill>
                  <a:schemeClr val="tx1"/>
                </a:solidFill>
              </a:rPr>
              <a:t>C – F (3)</a:t>
            </a:r>
          </a:p>
          <a:p>
            <a:pPr algn="ctr"/>
            <a:r>
              <a:rPr lang="en-US" sz="3600" b="1" dirty="0">
                <a:solidFill>
                  <a:schemeClr val="tx1"/>
                </a:solidFill>
              </a:rPr>
              <a:t>D – E (2)</a:t>
            </a:r>
          </a:p>
          <a:p>
            <a:pPr algn="ctr"/>
            <a:r>
              <a:rPr lang="en-US" sz="3600" b="1" u="sng" dirty="0">
                <a:solidFill>
                  <a:schemeClr val="tx1"/>
                </a:solidFill>
              </a:rPr>
              <a:t>E – F (1)</a:t>
            </a:r>
          </a:p>
        </p:txBody>
      </p:sp>
      <p:sp>
        <p:nvSpPr>
          <p:cNvPr id="61" name="Rectangle 60"/>
          <p:cNvSpPr/>
          <p:nvPr/>
        </p:nvSpPr>
        <p:spPr>
          <a:xfrm>
            <a:off x="7977860" y="5181600"/>
            <a:ext cx="2276128" cy="822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PQ</a:t>
            </a:r>
          </a:p>
          <a:p>
            <a:pPr algn="ctr"/>
            <a:r>
              <a:rPr lang="en-US" sz="3600" b="1" strike="sngStrike" dirty="0">
                <a:solidFill>
                  <a:schemeClr val="tx1"/>
                </a:solidFill>
              </a:rPr>
              <a:t>A – C (1)</a:t>
            </a:r>
          </a:p>
          <a:p>
            <a:pPr algn="ctr"/>
            <a:r>
              <a:rPr lang="en-US" sz="3600" b="1" strike="sngStrike" dirty="0">
                <a:solidFill>
                  <a:schemeClr val="tx1"/>
                </a:solidFill>
              </a:rPr>
              <a:t>C – D (1)</a:t>
            </a:r>
          </a:p>
          <a:p>
            <a:pPr algn="ctr"/>
            <a:r>
              <a:rPr lang="en-US" sz="3600" b="1" strike="sngStrike" dirty="0">
                <a:solidFill>
                  <a:schemeClr val="tx1"/>
                </a:solidFill>
              </a:rPr>
              <a:t>E – F (1)</a:t>
            </a:r>
          </a:p>
          <a:p>
            <a:pPr algn="ctr"/>
            <a:r>
              <a:rPr lang="en-US" sz="3600" b="1" strike="sngStrike" dirty="0">
                <a:solidFill>
                  <a:schemeClr val="tx1"/>
                </a:solidFill>
              </a:rPr>
              <a:t>A – B (2)</a:t>
            </a:r>
          </a:p>
          <a:p>
            <a:pPr algn="ctr"/>
            <a:r>
              <a:rPr lang="en-US" sz="3600" b="1" strike="sngStrike" dirty="0">
                <a:solidFill>
                  <a:schemeClr val="tx1"/>
                </a:solidFill>
              </a:rPr>
              <a:t>C – E (2)</a:t>
            </a:r>
          </a:p>
          <a:p>
            <a:pPr algn="ctr"/>
            <a:r>
              <a:rPr lang="en-US" sz="3600" b="1" dirty="0">
                <a:solidFill>
                  <a:schemeClr val="tx1"/>
                </a:solidFill>
              </a:rPr>
              <a:t>D – E (2)</a:t>
            </a:r>
          </a:p>
          <a:p>
            <a:pPr algn="ctr"/>
            <a:r>
              <a:rPr lang="en-US" sz="3600" b="1" dirty="0">
                <a:solidFill>
                  <a:schemeClr val="tx1"/>
                </a:solidFill>
              </a:rPr>
              <a:t>C – F (3)</a:t>
            </a:r>
          </a:p>
          <a:p>
            <a:pPr algn="ctr"/>
            <a:r>
              <a:rPr lang="en-US" sz="3600" b="1" dirty="0">
                <a:solidFill>
                  <a:schemeClr val="tx1"/>
                </a:solidFill>
              </a:rPr>
              <a:t>B – D (3)</a:t>
            </a:r>
          </a:p>
          <a:p>
            <a:pPr algn="ctr"/>
            <a:r>
              <a:rPr lang="en-US" sz="3600" b="1" dirty="0">
                <a:solidFill>
                  <a:schemeClr val="tx1"/>
                </a:solidFill>
              </a:rPr>
              <a:t>A – F (4)</a:t>
            </a:r>
          </a:p>
          <a:p>
            <a:pPr algn="ctr"/>
            <a:r>
              <a:rPr lang="en-US" sz="3600" b="1" dirty="0">
                <a:solidFill>
                  <a:schemeClr val="tx1"/>
                </a:solidFill>
              </a:rPr>
              <a:t>B – E (4)</a:t>
            </a:r>
          </a:p>
          <a:p>
            <a:pPr algn="ctr"/>
            <a:r>
              <a:rPr lang="en-US" sz="3600" b="1" dirty="0">
                <a:solidFill>
                  <a:schemeClr val="tx1"/>
                </a:solidFill>
              </a:rPr>
              <a:t>B – C (5)</a:t>
            </a:r>
          </a:p>
        </p:txBody>
      </p:sp>
      <p:sp>
        <p:nvSpPr>
          <p:cNvPr id="38" name="Oval 37"/>
          <p:cNvSpPr/>
          <p:nvPr/>
        </p:nvSpPr>
        <p:spPr>
          <a:xfrm>
            <a:off x="14173200" y="65160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A</a:t>
            </a:r>
          </a:p>
        </p:txBody>
      </p:sp>
      <p:sp>
        <p:nvSpPr>
          <p:cNvPr id="39" name="Oval 38"/>
          <p:cNvSpPr/>
          <p:nvPr/>
        </p:nvSpPr>
        <p:spPr>
          <a:xfrm>
            <a:off x="16459200" y="5569832"/>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B</a:t>
            </a:r>
          </a:p>
        </p:txBody>
      </p:sp>
      <p:sp>
        <p:nvSpPr>
          <p:cNvPr id="40" name="Oval 39"/>
          <p:cNvSpPr/>
          <p:nvPr/>
        </p:nvSpPr>
        <p:spPr>
          <a:xfrm>
            <a:off x="16459200" y="74304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a:t>
            </a:r>
          </a:p>
        </p:txBody>
      </p:sp>
      <p:sp>
        <p:nvSpPr>
          <p:cNvPr id="41" name="Oval 40"/>
          <p:cNvSpPr/>
          <p:nvPr/>
        </p:nvSpPr>
        <p:spPr>
          <a:xfrm>
            <a:off x="18592800" y="556104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D</a:t>
            </a:r>
          </a:p>
        </p:txBody>
      </p:sp>
      <p:sp>
        <p:nvSpPr>
          <p:cNvPr id="42" name="Oval 41"/>
          <p:cNvSpPr/>
          <p:nvPr/>
        </p:nvSpPr>
        <p:spPr>
          <a:xfrm>
            <a:off x="18592800" y="74304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E</a:t>
            </a:r>
          </a:p>
        </p:txBody>
      </p:sp>
      <p:cxnSp>
        <p:nvCxnSpPr>
          <p:cNvPr id="43" name="Straight Connector 42"/>
          <p:cNvCxnSpPr>
            <a:stCxn id="38" idx="7"/>
            <a:endCxn id="39" idx="2"/>
          </p:cNvCxnSpPr>
          <p:nvPr/>
        </p:nvCxnSpPr>
        <p:spPr>
          <a:xfrm flipV="1">
            <a:off x="14953691" y="6027033"/>
            <a:ext cx="1505510" cy="62295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8" idx="5"/>
            <a:endCxn id="40" idx="2"/>
          </p:cNvCxnSpPr>
          <p:nvPr/>
        </p:nvCxnSpPr>
        <p:spPr>
          <a:xfrm>
            <a:off x="14953691" y="7296567"/>
            <a:ext cx="1505510" cy="59111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9" idx="6"/>
            <a:endCxn id="41" idx="2"/>
          </p:cNvCxnSpPr>
          <p:nvPr/>
        </p:nvCxnSpPr>
        <p:spPr>
          <a:xfrm flipV="1">
            <a:off x="17373600" y="6018240"/>
            <a:ext cx="1219200" cy="8792"/>
          </a:xfrm>
          <a:prstGeom prst="line">
            <a:avLst/>
          </a:prstGeom>
          <a:ln w="19050">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41" idx="4"/>
            <a:endCxn id="42" idx="0"/>
          </p:cNvCxnSpPr>
          <p:nvPr/>
        </p:nvCxnSpPr>
        <p:spPr>
          <a:xfrm>
            <a:off x="19050000" y="6475440"/>
            <a:ext cx="0" cy="955036"/>
          </a:xfrm>
          <a:prstGeom prst="line">
            <a:avLst/>
          </a:prstGeom>
          <a:ln w="19050">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40" idx="6"/>
            <a:endCxn id="42" idx="2"/>
          </p:cNvCxnSpPr>
          <p:nvPr/>
        </p:nvCxnSpPr>
        <p:spPr>
          <a:xfrm>
            <a:off x="17373600" y="7887676"/>
            <a:ext cx="1219200"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39" idx="4"/>
            <a:endCxn id="40" idx="0"/>
          </p:cNvCxnSpPr>
          <p:nvPr/>
        </p:nvCxnSpPr>
        <p:spPr>
          <a:xfrm>
            <a:off x="16916400" y="6484232"/>
            <a:ext cx="0" cy="94624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1" idx="3"/>
            <a:endCxn id="40" idx="7"/>
          </p:cNvCxnSpPr>
          <p:nvPr/>
        </p:nvCxnSpPr>
        <p:spPr>
          <a:xfrm flipH="1">
            <a:off x="17239690" y="6341530"/>
            <a:ext cx="1487020" cy="12228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39" idx="5"/>
            <a:endCxn id="42" idx="1"/>
          </p:cNvCxnSpPr>
          <p:nvPr/>
        </p:nvCxnSpPr>
        <p:spPr>
          <a:xfrm>
            <a:off x="17239690" y="6350322"/>
            <a:ext cx="1487020" cy="1214064"/>
          </a:xfrm>
          <a:prstGeom prst="line">
            <a:avLst/>
          </a:prstGeom>
          <a:ln w="19050">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17373600" y="9501138"/>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F</a:t>
            </a:r>
          </a:p>
        </p:txBody>
      </p:sp>
      <p:cxnSp>
        <p:nvCxnSpPr>
          <p:cNvPr id="52" name="Straight Connector 51"/>
          <p:cNvCxnSpPr>
            <a:stCxn id="38" idx="4"/>
            <a:endCxn id="51" idx="2"/>
          </p:cNvCxnSpPr>
          <p:nvPr/>
        </p:nvCxnSpPr>
        <p:spPr>
          <a:xfrm>
            <a:off x="14630400" y="7430477"/>
            <a:ext cx="2743200" cy="252786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51" idx="7"/>
            <a:endCxn id="42" idx="4"/>
          </p:cNvCxnSpPr>
          <p:nvPr/>
        </p:nvCxnSpPr>
        <p:spPr>
          <a:xfrm flipV="1">
            <a:off x="18154091" y="8344876"/>
            <a:ext cx="895910" cy="1290172"/>
          </a:xfrm>
          <a:prstGeom prst="line">
            <a:avLst/>
          </a:prstGeom>
          <a:ln w="381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0" idx="4"/>
            <a:endCxn id="51" idx="1"/>
          </p:cNvCxnSpPr>
          <p:nvPr/>
        </p:nvCxnSpPr>
        <p:spPr>
          <a:xfrm>
            <a:off x="16916401" y="8344876"/>
            <a:ext cx="591110" cy="1290172"/>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15331348" y="5894705"/>
            <a:ext cx="497252" cy="830997"/>
          </a:xfrm>
          <a:prstGeom prst="rect">
            <a:avLst/>
          </a:prstGeom>
          <a:noFill/>
        </p:spPr>
        <p:txBody>
          <a:bodyPr wrap="none" rtlCol="0">
            <a:spAutoFit/>
          </a:bodyPr>
          <a:lstStyle/>
          <a:p>
            <a:r>
              <a:rPr lang="en-US" sz="4800" dirty="0"/>
              <a:t>2</a:t>
            </a:r>
          </a:p>
        </p:txBody>
      </p:sp>
      <p:sp>
        <p:nvSpPr>
          <p:cNvPr id="56" name="TextBox 55"/>
          <p:cNvSpPr txBox="1"/>
          <p:nvPr/>
        </p:nvSpPr>
        <p:spPr>
          <a:xfrm>
            <a:off x="17813638" y="5486401"/>
            <a:ext cx="497252" cy="830997"/>
          </a:xfrm>
          <a:prstGeom prst="rect">
            <a:avLst/>
          </a:prstGeom>
          <a:noFill/>
        </p:spPr>
        <p:txBody>
          <a:bodyPr wrap="none" rtlCol="0">
            <a:spAutoFit/>
          </a:bodyPr>
          <a:lstStyle/>
          <a:p>
            <a:r>
              <a:rPr lang="en-US" sz="4800" dirty="0"/>
              <a:t>3</a:t>
            </a:r>
          </a:p>
        </p:txBody>
      </p:sp>
      <p:sp>
        <p:nvSpPr>
          <p:cNvPr id="57" name="TextBox 56"/>
          <p:cNvSpPr txBox="1"/>
          <p:nvPr/>
        </p:nvSpPr>
        <p:spPr>
          <a:xfrm>
            <a:off x="18988948" y="6696277"/>
            <a:ext cx="497252" cy="830997"/>
          </a:xfrm>
          <a:prstGeom prst="rect">
            <a:avLst/>
          </a:prstGeom>
          <a:noFill/>
        </p:spPr>
        <p:txBody>
          <a:bodyPr wrap="none" rtlCol="0">
            <a:spAutoFit/>
          </a:bodyPr>
          <a:lstStyle/>
          <a:p>
            <a:r>
              <a:rPr lang="en-US" sz="4800" dirty="0"/>
              <a:t>2</a:t>
            </a:r>
          </a:p>
        </p:txBody>
      </p:sp>
      <p:sp>
        <p:nvSpPr>
          <p:cNvPr id="58" name="TextBox 57"/>
          <p:cNvSpPr txBox="1"/>
          <p:nvPr/>
        </p:nvSpPr>
        <p:spPr>
          <a:xfrm>
            <a:off x="18203312" y="6180527"/>
            <a:ext cx="497252" cy="830997"/>
          </a:xfrm>
          <a:prstGeom prst="rect">
            <a:avLst/>
          </a:prstGeom>
          <a:noFill/>
        </p:spPr>
        <p:txBody>
          <a:bodyPr wrap="none" rtlCol="0">
            <a:spAutoFit/>
          </a:bodyPr>
          <a:lstStyle/>
          <a:p>
            <a:r>
              <a:rPr lang="en-US" sz="4800" dirty="0"/>
              <a:t>1</a:t>
            </a:r>
          </a:p>
        </p:txBody>
      </p:sp>
      <p:sp>
        <p:nvSpPr>
          <p:cNvPr id="59" name="TextBox 58"/>
          <p:cNvSpPr txBox="1"/>
          <p:nvPr/>
        </p:nvSpPr>
        <p:spPr>
          <a:xfrm>
            <a:off x="18262124" y="7099861"/>
            <a:ext cx="497252" cy="830997"/>
          </a:xfrm>
          <a:prstGeom prst="rect">
            <a:avLst/>
          </a:prstGeom>
          <a:noFill/>
        </p:spPr>
        <p:txBody>
          <a:bodyPr wrap="none" rtlCol="0">
            <a:spAutoFit/>
          </a:bodyPr>
          <a:lstStyle/>
          <a:p>
            <a:r>
              <a:rPr lang="en-US" sz="4800" dirty="0"/>
              <a:t>4</a:t>
            </a:r>
          </a:p>
        </p:txBody>
      </p:sp>
      <p:sp>
        <p:nvSpPr>
          <p:cNvPr id="90" name="TextBox 89"/>
          <p:cNvSpPr txBox="1"/>
          <p:nvPr/>
        </p:nvSpPr>
        <p:spPr>
          <a:xfrm>
            <a:off x="16480198" y="6734109"/>
            <a:ext cx="497252" cy="830997"/>
          </a:xfrm>
          <a:prstGeom prst="rect">
            <a:avLst/>
          </a:prstGeom>
          <a:noFill/>
        </p:spPr>
        <p:txBody>
          <a:bodyPr wrap="none" rtlCol="0">
            <a:spAutoFit/>
          </a:bodyPr>
          <a:lstStyle/>
          <a:p>
            <a:r>
              <a:rPr lang="en-US" sz="4800" dirty="0"/>
              <a:t>5</a:t>
            </a:r>
          </a:p>
        </p:txBody>
      </p:sp>
      <p:sp>
        <p:nvSpPr>
          <p:cNvPr id="91" name="TextBox 90"/>
          <p:cNvSpPr txBox="1"/>
          <p:nvPr/>
        </p:nvSpPr>
        <p:spPr>
          <a:xfrm>
            <a:off x="15600974" y="7153477"/>
            <a:ext cx="497252" cy="830997"/>
          </a:xfrm>
          <a:prstGeom prst="rect">
            <a:avLst/>
          </a:prstGeom>
          <a:noFill/>
        </p:spPr>
        <p:txBody>
          <a:bodyPr wrap="none" rtlCol="0">
            <a:spAutoFit/>
          </a:bodyPr>
          <a:lstStyle/>
          <a:p>
            <a:r>
              <a:rPr lang="en-US" sz="4800" dirty="0"/>
              <a:t>1</a:t>
            </a:r>
          </a:p>
        </p:txBody>
      </p:sp>
      <p:sp>
        <p:nvSpPr>
          <p:cNvPr id="92" name="TextBox 91"/>
          <p:cNvSpPr txBox="1"/>
          <p:nvPr/>
        </p:nvSpPr>
        <p:spPr>
          <a:xfrm>
            <a:off x="15753374" y="8712963"/>
            <a:ext cx="497252" cy="830997"/>
          </a:xfrm>
          <a:prstGeom prst="rect">
            <a:avLst/>
          </a:prstGeom>
          <a:noFill/>
        </p:spPr>
        <p:txBody>
          <a:bodyPr wrap="none" rtlCol="0">
            <a:spAutoFit/>
          </a:bodyPr>
          <a:lstStyle/>
          <a:p>
            <a:r>
              <a:rPr lang="en-US" sz="4800" dirty="0"/>
              <a:t>4</a:t>
            </a:r>
          </a:p>
        </p:txBody>
      </p:sp>
      <p:sp>
        <p:nvSpPr>
          <p:cNvPr id="93" name="TextBox 92"/>
          <p:cNvSpPr txBox="1"/>
          <p:nvPr/>
        </p:nvSpPr>
        <p:spPr>
          <a:xfrm>
            <a:off x="17191930" y="8525075"/>
            <a:ext cx="497252" cy="830997"/>
          </a:xfrm>
          <a:prstGeom prst="rect">
            <a:avLst/>
          </a:prstGeom>
          <a:noFill/>
        </p:spPr>
        <p:txBody>
          <a:bodyPr wrap="none" rtlCol="0">
            <a:spAutoFit/>
          </a:bodyPr>
          <a:lstStyle/>
          <a:p>
            <a:r>
              <a:rPr lang="en-US" sz="4800" dirty="0"/>
              <a:t>3</a:t>
            </a:r>
          </a:p>
        </p:txBody>
      </p:sp>
      <p:sp>
        <p:nvSpPr>
          <p:cNvPr id="94" name="TextBox 93"/>
          <p:cNvSpPr txBox="1"/>
          <p:nvPr/>
        </p:nvSpPr>
        <p:spPr>
          <a:xfrm>
            <a:off x="18553226" y="8961035"/>
            <a:ext cx="497252" cy="830997"/>
          </a:xfrm>
          <a:prstGeom prst="rect">
            <a:avLst/>
          </a:prstGeom>
          <a:noFill/>
        </p:spPr>
        <p:txBody>
          <a:bodyPr wrap="none" rtlCol="0">
            <a:spAutoFit/>
          </a:bodyPr>
          <a:lstStyle/>
          <a:p>
            <a:r>
              <a:rPr lang="en-US" sz="4800" dirty="0"/>
              <a:t>1</a:t>
            </a:r>
          </a:p>
        </p:txBody>
      </p:sp>
      <p:sp>
        <p:nvSpPr>
          <p:cNvPr id="95" name="TextBox 94"/>
          <p:cNvSpPr txBox="1"/>
          <p:nvPr/>
        </p:nvSpPr>
        <p:spPr>
          <a:xfrm>
            <a:off x="17697594" y="7820789"/>
            <a:ext cx="497252" cy="830997"/>
          </a:xfrm>
          <a:prstGeom prst="rect">
            <a:avLst/>
          </a:prstGeom>
          <a:noFill/>
        </p:spPr>
        <p:txBody>
          <a:bodyPr wrap="none" rtlCol="0">
            <a:spAutoFit/>
          </a:bodyPr>
          <a:lstStyle/>
          <a:p>
            <a:r>
              <a:rPr lang="en-US" sz="4800" dirty="0"/>
              <a:t>2</a:t>
            </a:r>
          </a:p>
        </p:txBody>
      </p:sp>
    </p:spTree>
    <p:extLst>
      <p:ext uri="{BB962C8B-B14F-4D97-AF65-F5344CB8AC3E}">
        <p14:creationId xmlns:p14="http://schemas.microsoft.com/office/powerpoint/2010/main" val="3928551037"/>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normAutofit fontScale="90000"/>
          </a:bodyPr>
          <a:lstStyle/>
          <a:p>
            <a:pPr eaLnBrk="1" hangingPunct="1"/>
            <a:r>
              <a:rPr lang="en-US" dirty="0">
                <a:latin typeface="Open Sans" pitchFamily="-84" charset="0"/>
              </a:rPr>
              <a:t>MST – Prim’s Algorithm</a:t>
            </a:r>
          </a:p>
        </p:txBody>
      </p:sp>
      <p:sp>
        <p:nvSpPr>
          <p:cNvPr id="3" name="Text Placeholder 2">
            <a:extLst>
              <a:ext uri="{FF2B5EF4-FFF2-40B4-BE49-F238E27FC236}">
                <a16:creationId xmlns:a16="http://schemas.microsoft.com/office/drawing/2014/main" id="{0C7E3671-9CAC-EEB1-C0DA-8E5E6A281664}"/>
              </a:ext>
            </a:extLst>
          </p:cNvPr>
          <p:cNvSpPr>
            <a:spLocks noGrp="1"/>
          </p:cNvSpPr>
          <p:nvPr>
            <p:ph type="body" sz="quarter" idx="10"/>
          </p:nvPr>
        </p:nvSpPr>
        <p:spPr/>
        <p:txBody>
          <a:bodyPr/>
          <a:lstStyle/>
          <a:p>
            <a:endParaRPr lang="en-US"/>
          </a:p>
        </p:txBody>
      </p:sp>
      <p:sp>
        <p:nvSpPr>
          <p:cNvPr id="7171" name="Content Placeholder 2"/>
          <p:cNvSpPr>
            <a:spLocks noGrp="1"/>
          </p:cNvSpPr>
          <p:nvPr>
            <p:ph sz="quarter" idx="11"/>
          </p:nvPr>
        </p:nvSpPr>
        <p:spPr/>
        <p:txBody>
          <a:bodyPr>
            <a:normAutofit/>
          </a:bodyPr>
          <a:lstStyle/>
          <a:p>
            <a:pPr>
              <a:buNone/>
            </a:pPr>
            <a:r>
              <a:rPr lang="en-US" sz="3600" b="1" u="sng" dirty="0">
                <a:latin typeface="Open Sans" pitchFamily="-84" charset="0"/>
              </a:rPr>
              <a:t>Simulation :</a:t>
            </a:r>
          </a:p>
          <a:p>
            <a:pPr>
              <a:buNone/>
            </a:pPr>
            <a:endParaRPr lang="en-US" sz="3200" dirty="0">
              <a:latin typeface="Lucida Console" panose="020B0609040504020204" pitchFamily="49" charset="0"/>
            </a:endParaRPr>
          </a:p>
        </p:txBody>
      </p:sp>
      <p:sp>
        <p:nvSpPr>
          <p:cNvPr id="5124" name="Footer Placeholder 3"/>
          <p:cNvSpPr>
            <a:spLocks noGrp="1"/>
          </p:cNvSpPr>
          <p:nvPr>
            <p:ph type="ftr" sz="quarter" idx="4294967295"/>
          </p:nvPr>
        </p:nvSpPr>
        <p:spPr>
          <a:xfrm>
            <a:off x="0" y="12833350"/>
            <a:ext cx="5791200" cy="730250"/>
          </a:xfrm>
        </p:spPr>
        <p:txBody>
          <a:bodyPr/>
          <a:lstStyle/>
          <a:p>
            <a:pPr>
              <a:defRPr/>
            </a:pPr>
            <a:r>
              <a:rPr lang="id-ID" dirty="0"/>
              <a:t>COMP6048 - Data Structure</a:t>
            </a:r>
          </a:p>
        </p:txBody>
      </p:sp>
      <p:sp>
        <p:nvSpPr>
          <p:cNvPr id="5125" name="Slide Number Placeholder 4"/>
          <p:cNvSpPr>
            <a:spLocks noGrp="1"/>
          </p:cNvSpPr>
          <p:nvPr>
            <p:ph type="sldNum" sz="quarter" idx="4294967295"/>
          </p:nvPr>
        </p:nvSpPr>
        <p:spPr>
          <a:xfrm>
            <a:off x="24018875" y="13184188"/>
            <a:ext cx="365125" cy="379412"/>
          </a:xfrm>
        </p:spPr>
        <p:txBody>
          <a:bodyPr/>
          <a:lstStyle/>
          <a:p>
            <a:pPr>
              <a:defRPr/>
            </a:pPr>
            <a:fld id="{BE9CBBE9-7D85-40CF-85AA-565BC62F71A7}" type="slidenum">
              <a:rPr lang="en-US"/>
              <a:pPr>
                <a:defRPr/>
              </a:pPr>
              <a:t>36</a:t>
            </a:fld>
            <a:endParaRPr lang="en-US"/>
          </a:p>
        </p:txBody>
      </p:sp>
      <p:sp>
        <p:nvSpPr>
          <p:cNvPr id="2" name="Rectangle 1"/>
          <p:cNvSpPr/>
          <p:nvPr/>
        </p:nvSpPr>
        <p:spPr>
          <a:xfrm>
            <a:off x="10210800" y="5181600"/>
            <a:ext cx="2276128" cy="822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T</a:t>
            </a:r>
          </a:p>
          <a:p>
            <a:pPr algn="ctr"/>
            <a:r>
              <a:rPr lang="en-US" sz="3600" b="1" dirty="0">
                <a:solidFill>
                  <a:schemeClr val="tx1"/>
                </a:solidFill>
              </a:rPr>
              <a:t>NULL</a:t>
            </a:r>
          </a:p>
          <a:p>
            <a:pPr algn="ctr"/>
            <a:r>
              <a:rPr lang="en-US" sz="3600" b="1" dirty="0">
                <a:solidFill>
                  <a:schemeClr val="tx1"/>
                </a:solidFill>
              </a:rPr>
              <a:t>A – C (1)</a:t>
            </a:r>
          </a:p>
          <a:p>
            <a:pPr algn="ctr"/>
            <a:r>
              <a:rPr lang="en-US" sz="3600" b="1" dirty="0">
                <a:solidFill>
                  <a:schemeClr val="tx1"/>
                </a:solidFill>
              </a:rPr>
              <a:t>C – D (1)</a:t>
            </a:r>
          </a:p>
          <a:p>
            <a:pPr algn="ctr"/>
            <a:r>
              <a:rPr lang="en-US" sz="3600" b="1" dirty="0">
                <a:solidFill>
                  <a:schemeClr val="tx1"/>
                </a:solidFill>
              </a:rPr>
              <a:t>A – B (2)</a:t>
            </a:r>
          </a:p>
          <a:p>
            <a:pPr algn="ctr"/>
            <a:r>
              <a:rPr lang="en-US" sz="3600" b="1" dirty="0">
                <a:solidFill>
                  <a:schemeClr val="tx1"/>
                </a:solidFill>
              </a:rPr>
              <a:t>C – E (2)</a:t>
            </a:r>
          </a:p>
          <a:p>
            <a:pPr algn="ctr"/>
            <a:r>
              <a:rPr lang="en-US" sz="3600" b="1" dirty="0">
                <a:solidFill>
                  <a:schemeClr val="tx1"/>
                </a:solidFill>
              </a:rPr>
              <a:t>E – F (1)</a:t>
            </a:r>
          </a:p>
          <a:p>
            <a:pPr algn="ctr"/>
            <a:r>
              <a:rPr lang="en-US" sz="3600" b="1" dirty="0">
                <a:solidFill>
                  <a:schemeClr val="tx1"/>
                </a:solidFill>
              </a:rPr>
              <a:t>[STOP]</a:t>
            </a:r>
          </a:p>
        </p:txBody>
      </p:sp>
      <p:sp>
        <p:nvSpPr>
          <p:cNvPr id="7" name="Rectangle 6"/>
          <p:cNvSpPr/>
          <p:nvPr/>
        </p:nvSpPr>
        <p:spPr>
          <a:xfrm>
            <a:off x="12486928" y="5204123"/>
            <a:ext cx="1371600" cy="82070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V</a:t>
            </a:r>
          </a:p>
          <a:p>
            <a:pPr algn="ctr"/>
            <a:r>
              <a:rPr lang="en-US" sz="3600" dirty="0">
                <a:solidFill>
                  <a:schemeClr val="tx1"/>
                </a:solidFill>
              </a:rPr>
              <a:t>A</a:t>
            </a:r>
          </a:p>
          <a:p>
            <a:pPr algn="ctr"/>
            <a:r>
              <a:rPr lang="en-US" sz="3600" dirty="0">
                <a:solidFill>
                  <a:schemeClr val="tx1"/>
                </a:solidFill>
              </a:rPr>
              <a:t>C</a:t>
            </a:r>
          </a:p>
          <a:p>
            <a:pPr algn="ctr"/>
            <a:r>
              <a:rPr lang="en-US" sz="3600" dirty="0">
                <a:solidFill>
                  <a:schemeClr val="tx1"/>
                </a:solidFill>
              </a:rPr>
              <a:t>D</a:t>
            </a:r>
          </a:p>
          <a:p>
            <a:pPr algn="ctr"/>
            <a:r>
              <a:rPr lang="en-US" sz="3600" dirty="0">
                <a:solidFill>
                  <a:schemeClr val="tx1"/>
                </a:solidFill>
              </a:rPr>
              <a:t>B</a:t>
            </a:r>
          </a:p>
          <a:p>
            <a:pPr algn="ctr"/>
            <a:r>
              <a:rPr lang="en-US" sz="3600" dirty="0">
                <a:solidFill>
                  <a:schemeClr val="tx1"/>
                </a:solidFill>
              </a:rPr>
              <a:t>E</a:t>
            </a:r>
          </a:p>
          <a:p>
            <a:pPr algn="ctr"/>
            <a:r>
              <a:rPr lang="en-US" sz="3600" dirty="0">
                <a:solidFill>
                  <a:schemeClr val="tx1"/>
                </a:solidFill>
              </a:rPr>
              <a:t>F</a:t>
            </a:r>
          </a:p>
        </p:txBody>
      </p:sp>
      <p:sp>
        <p:nvSpPr>
          <p:cNvPr id="60" name="Rectangle 59"/>
          <p:cNvSpPr/>
          <p:nvPr/>
        </p:nvSpPr>
        <p:spPr>
          <a:xfrm>
            <a:off x="5181600" y="5181600"/>
            <a:ext cx="2743200" cy="822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Adjacency List</a:t>
            </a:r>
          </a:p>
          <a:p>
            <a:pPr algn="ctr"/>
            <a:r>
              <a:rPr lang="en-US" sz="3600" b="1" u="sng" dirty="0">
                <a:solidFill>
                  <a:schemeClr val="tx1"/>
                </a:solidFill>
              </a:rPr>
              <a:t>A – C (1)</a:t>
            </a:r>
          </a:p>
          <a:p>
            <a:pPr algn="ctr"/>
            <a:r>
              <a:rPr lang="en-US" sz="3600" b="1" u="sng" dirty="0">
                <a:solidFill>
                  <a:schemeClr val="tx1"/>
                </a:solidFill>
              </a:rPr>
              <a:t>A – B (2)</a:t>
            </a:r>
          </a:p>
          <a:p>
            <a:pPr algn="ctr"/>
            <a:r>
              <a:rPr lang="en-US" sz="3600" b="1" dirty="0">
                <a:solidFill>
                  <a:schemeClr val="tx1"/>
                </a:solidFill>
              </a:rPr>
              <a:t>A – F (4)</a:t>
            </a:r>
          </a:p>
          <a:p>
            <a:pPr algn="ctr"/>
            <a:r>
              <a:rPr lang="en-US" sz="3600" b="1" dirty="0">
                <a:solidFill>
                  <a:schemeClr val="tx1"/>
                </a:solidFill>
              </a:rPr>
              <a:t>B – C (5)</a:t>
            </a:r>
          </a:p>
          <a:p>
            <a:pPr algn="ctr"/>
            <a:r>
              <a:rPr lang="en-US" sz="3600" b="1" dirty="0">
                <a:solidFill>
                  <a:schemeClr val="tx1"/>
                </a:solidFill>
              </a:rPr>
              <a:t>B – D (3)</a:t>
            </a:r>
          </a:p>
          <a:p>
            <a:pPr algn="ctr"/>
            <a:r>
              <a:rPr lang="en-US" sz="3600" b="1" dirty="0">
                <a:solidFill>
                  <a:schemeClr val="tx1"/>
                </a:solidFill>
              </a:rPr>
              <a:t>B – E (4)</a:t>
            </a:r>
          </a:p>
          <a:p>
            <a:pPr algn="ctr"/>
            <a:r>
              <a:rPr lang="en-US" sz="3600" b="1" u="sng" dirty="0">
                <a:solidFill>
                  <a:schemeClr val="tx1"/>
                </a:solidFill>
              </a:rPr>
              <a:t>C – D (1)</a:t>
            </a:r>
          </a:p>
          <a:p>
            <a:pPr algn="ctr"/>
            <a:r>
              <a:rPr lang="en-US" sz="3600" b="1" u="sng" dirty="0">
                <a:solidFill>
                  <a:schemeClr val="tx1"/>
                </a:solidFill>
              </a:rPr>
              <a:t>C – E (2)</a:t>
            </a:r>
          </a:p>
          <a:p>
            <a:pPr algn="ctr"/>
            <a:r>
              <a:rPr lang="en-US" sz="3600" b="1" dirty="0">
                <a:solidFill>
                  <a:schemeClr val="tx1"/>
                </a:solidFill>
              </a:rPr>
              <a:t>C – F (3)</a:t>
            </a:r>
          </a:p>
          <a:p>
            <a:pPr algn="ctr"/>
            <a:r>
              <a:rPr lang="en-US" sz="3600" b="1" dirty="0">
                <a:solidFill>
                  <a:schemeClr val="tx1"/>
                </a:solidFill>
              </a:rPr>
              <a:t>D – E (2)</a:t>
            </a:r>
          </a:p>
          <a:p>
            <a:pPr algn="ctr"/>
            <a:r>
              <a:rPr lang="en-US" sz="3600" b="1" u="sng" dirty="0">
                <a:solidFill>
                  <a:schemeClr val="tx1"/>
                </a:solidFill>
              </a:rPr>
              <a:t>E – F (1)</a:t>
            </a:r>
          </a:p>
        </p:txBody>
      </p:sp>
      <p:sp>
        <p:nvSpPr>
          <p:cNvPr id="61" name="Rectangle 60"/>
          <p:cNvSpPr/>
          <p:nvPr/>
        </p:nvSpPr>
        <p:spPr>
          <a:xfrm>
            <a:off x="7977860" y="5181600"/>
            <a:ext cx="2276128" cy="822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PQ</a:t>
            </a:r>
          </a:p>
          <a:p>
            <a:pPr algn="ctr"/>
            <a:r>
              <a:rPr lang="en-US" sz="3600" b="1" strike="sngStrike" dirty="0">
                <a:solidFill>
                  <a:schemeClr val="tx1"/>
                </a:solidFill>
              </a:rPr>
              <a:t>A – C (1)</a:t>
            </a:r>
          </a:p>
          <a:p>
            <a:pPr algn="ctr"/>
            <a:r>
              <a:rPr lang="en-US" sz="3600" b="1" strike="sngStrike" dirty="0">
                <a:solidFill>
                  <a:schemeClr val="tx1"/>
                </a:solidFill>
              </a:rPr>
              <a:t>C – D (1)</a:t>
            </a:r>
          </a:p>
          <a:p>
            <a:pPr algn="ctr"/>
            <a:r>
              <a:rPr lang="en-US" sz="3600" b="1" strike="sngStrike" dirty="0">
                <a:solidFill>
                  <a:schemeClr val="tx1"/>
                </a:solidFill>
              </a:rPr>
              <a:t>E – F (1)</a:t>
            </a:r>
          </a:p>
          <a:p>
            <a:pPr algn="ctr"/>
            <a:r>
              <a:rPr lang="en-US" sz="3600" b="1" strike="sngStrike" dirty="0">
                <a:solidFill>
                  <a:schemeClr val="tx1"/>
                </a:solidFill>
              </a:rPr>
              <a:t>A – B (2)</a:t>
            </a:r>
          </a:p>
          <a:p>
            <a:pPr algn="ctr"/>
            <a:r>
              <a:rPr lang="en-US" sz="3600" b="1" strike="sngStrike" dirty="0">
                <a:solidFill>
                  <a:schemeClr val="tx1"/>
                </a:solidFill>
              </a:rPr>
              <a:t>C – E (2)</a:t>
            </a:r>
          </a:p>
          <a:p>
            <a:pPr algn="ctr"/>
            <a:r>
              <a:rPr lang="en-US" sz="3600" b="1" dirty="0">
                <a:solidFill>
                  <a:schemeClr val="tx1"/>
                </a:solidFill>
              </a:rPr>
              <a:t>D – E (2)</a:t>
            </a:r>
          </a:p>
          <a:p>
            <a:pPr algn="ctr"/>
            <a:r>
              <a:rPr lang="en-US" sz="3600" b="1" dirty="0">
                <a:solidFill>
                  <a:schemeClr val="tx1"/>
                </a:solidFill>
              </a:rPr>
              <a:t>C – F (3)</a:t>
            </a:r>
          </a:p>
          <a:p>
            <a:pPr algn="ctr"/>
            <a:r>
              <a:rPr lang="en-US" sz="3600" b="1" dirty="0">
                <a:solidFill>
                  <a:schemeClr val="tx1"/>
                </a:solidFill>
              </a:rPr>
              <a:t>B – D (3)</a:t>
            </a:r>
          </a:p>
          <a:p>
            <a:pPr algn="ctr"/>
            <a:r>
              <a:rPr lang="en-US" sz="3600" b="1" dirty="0">
                <a:solidFill>
                  <a:schemeClr val="tx1"/>
                </a:solidFill>
              </a:rPr>
              <a:t>A – F (4)</a:t>
            </a:r>
          </a:p>
          <a:p>
            <a:pPr algn="ctr"/>
            <a:r>
              <a:rPr lang="en-US" sz="3600" b="1" dirty="0">
                <a:solidFill>
                  <a:schemeClr val="tx1"/>
                </a:solidFill>
              </a:rPr>
              <a:t>B – E (4)</a:t>
            </a:r>
          </a:p>
          <a:p>
            <a:pPr algn="ctr"/>
            <a:r>
              <a:rPr lang="en-US" sz="3600" b="1" dirty="0">
                <a:solidFill>
                  <a:schemeClr val="tx1"/>
                </a:solidFill>
              </a:rPr>
              <a:t>B – C (5)</a:t>
            </a:r>
          </a:p>
          <a:p>
            <a:pPr algn="ctr"/>
            <a:endParaRPr lang="en-US" sz="3600" b="1" dirty="0">
              <a:solidFill>
                <a:schemeClr val="tx1"/>
              </a:solidFill>
            </a:endParaRPr>
          </a:p>
        </p:txBody>
      </p:sp>
      <p:sp>
        <p:nvSpPr>
          <p:cNvPr id="38" name="Oval 37"/>
          <p:cNvSpPr/>
          <p:nvPr/>
        </p:nvSpPr>
        <p:spPr>
          <a:xfrm>
            <a:off x="14173200" y="65160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A</a:t>
            </a:r>
          </a:p>
        </p:txBody>
      </p:sp>
      <p:sp>
        <p:nvSpPr>
          <p:cNvPr id="39" name="Oval 38"/>
          <p:cNvSpPr/>
          <p:nvPr/>
        </p:nvSpPr>
        <p:spPr>
          <a:xfrm>
            <a:off x="16459200" y="5569832"/>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B</a:t>
            </a:r>
          </a:p>
        </p:txBody>
      </p:sp>
      <p:sp>
        <p:nvSpPr>
          <p:cNvPr id="40" name="Oval 39"/>
          <p:cNvSpPr/>
          <p:nvPr/>
        </p:nvSpPr>
        <p:spPr>
          <a:xfrm>
            <a:off x="16459200" y="74304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a:t>
            </a:r>
          </a:p>
        </p:txBody>
      </p:sp>
      <p:sp>
        <p:nvSpPr>
          <p:cNvPr id="41" name="Oval 40"/>
          <p:cNvSpPr/>
          <p:nvPr/>
        </p:nvSpPr>
        <p:spPr>
          <a:xfrm>
            <a:off x="18592800" y="556104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D</a:t>
            </a:r>
          </a:p>
        </p:txBody>
      </p:sp>
      <p:sp>
        <p:nvSpPr>
          <p:cNvPr id="42" name="Oval 41"/>
          <p:cNvSpPr/>
          <p:nvPr/>
        </p:nvSpPr>
        <p:spPr>
          <a:xfrm>
            <a:off x="18592800" y="74304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E</a:t>
            </a:r>
          </a:p>
        </p:txBody>
      </p:sp>
      <p:cxnSp>
        <p:nvCxnSpPr>
          <p:cNvPr id="43" name="Straight Connector 42"/>
          <p:cNvCxnSpPr>
            <a:stCxn id="38" idx="7"/>
            <a:endCxn id="39" idx="2"/>
          </p:cNvCxnSpPr>
          <p:nvPr/>
        </p:nvCxnSpPr>
        <p:spPr>
          <a:xfrm flipV="1">
            <a:off x="14953691" y="6027033"/>
            <a:ext cx="1505510" cy="62295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8" idx="5"/>
            <a:endCxn id="40" idx="2"/>
          </p:cNvCxnSpPr>
          <p:nvPr/>
        </p:nvCxnSpPr>
        <p:spPr>
          <a:xfrm>
            <a:off x="14953691" y="7296567"/>
            <a:ext cx="1505510" cy="59111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9" idx="6"/>
            <a:endCxn id="41" idx="2"/>
          </p:cNvCxnSpPr>
          <p:nvPr/>
        </p:nvCxnSpPr>
        <p:spPr>
          <a:xfrm flipV="1">
            <a:off x="17373600" y="6018240"/>
            <a:ext cx="1219200" cy="8792"/>
          </a:xfrm>
          <a:prstGeom prst="line">
            <a:avLst/>
          </a:prstGeom>
          <a:ln w="19050">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41" idx="4"/>
            <a:endCxn id="42" idx="0"/>
          </p:cNvCxnSpPr>
          <p:nvPr/>
        </p:nvCxnSpPr>
        <p:spPr>
          <a:xfrm>
            <a:off x="19050000" y="6475440"/>
            <a:ext cx="0" cy="955036"/>
          </a:xfrm>
          <a:prstGeom prst="line">
            <a:avLst/>
          </a:prstGeom>
          <a:ln w="19050">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40" idx="6"/>
            <a:endCxn id="42" idx="2"/>
          </p:cNvCxnSpPr>
          <p:nvPr/>
        </p:nvCxnSpPr>
        <p:spPr>
          <a:xfrm>
            <a:off x="17373600" y="7887676"/>
            <a:ext cx="1219200"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39" idx="4"/>
            <a:endCxn id="40" idx="0"/>
          </p:cNvCxnSpPr>
          <p:nvPr/>
        </p:nvCxnSpPr>
        <p:spPr>
          <a:xfrm>
            <a:off x="16916400" y="6484232"/>
            <a:ext cx="0" cy="94624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1" idx="3"/>
            <a:endCxn id="40" idx="7"/>
          </p:cNvCxnSpPr>
          <p:nvPr/>
        </p:nvCxnSpPr>
        <p:spPr>
          <a:xfrm flipH="1">
            <a:off x="17239690" y="6341530"/>
            <a:ext cx="1487020" cy="12228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39" idx="5"/>
            <a:endCxn id="42" idx="1"/>
          </p:cNvCxnSpPr>
          <p:nvPr/>
        </p:nvCxnSpPr>
        <p:spPr>
          <a:xfrm>
            <a:off x="17239690" y="6350322"/>
            <a:ext cx="1487020" cy="1214064"/>
          </a:xfrm>
          <a:prstGeom prst="line">
            <a:avLst/>
          </a:prstGeom>
          <a:ln w="19050">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17373600" y="9501138"/>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F</a:t>
            </a:r>
          </a:p>
        </p:txBody>
      </p:sp>
      <p:cxnSp>
        <p:nvCxnSpPr>
          <p:cNvPr id="52" name="Straight Connector 51"/>
          <p:cNvCxnSpPr>
            <a:stCxn id="38" idx="4"/>
            <a:endCxn id="51" idx="2"/>
          </p:cNvCxnSpPr>
          <p:nvPr/>
        </p:nvCxnSpPr>
        <p:spPr>
          <a:xfrm>
            <a:off x="14630400" y="7430477"/>
            <a:ext cx="2743200" cy="252786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51" idx="7"/>
            <a:endCxn id="42" idx="4"/>
          </p:cNvCxnSpPr>
          <p:nvPr/>
        </p:nvCxnSpPr>
        <p:spPr>
          <a:xfrm flipV="1">
            <a:off x="18154091" y="8344876"/>
            <a:ext cx="895910" cy="1290172"/>
          </a:xfrm>
          <a:prstGeom prst="line">
            <a:avLst/>
          </a:prstGeom>
          <a:ln w="381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0" idx="4"/>
            <a:endCxn id="51" idx="1"/>
          </p:cNvCxnSpPr>
          <p:nvPr/>
        </p:nvCxnSpPr>
        <p:spPr>
          <a:xfrm>
            <a:off x="16916401" y="8344876"/>
            <a:ext cx="591110" cy="1290172"/>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15331348" y="5894705"/>
            <a:ext cx="497252" cy="830997"/>
          </a:xfrm>
          <a:prstGeom prst="rect">
            <a:avLst/>
          </a:prstGeom>
          <a:noFill/>
        </p:spPr>
        <p:txBody>
          <a:bodyPr wrap="none" rtlCol="0">
            <a:spAutoFit/>
          </a:bodyPr>
          <a:lstStyle/>
          <a:p>
            <a:r>
              <a:rPr lang="en-US" sz="4800" dirty="0"/>
              <a:t>2</a:t>
            </a:r>
          </a:p>
        </p:txBody>
      </p:sp>
      <p:sp>
        <p:nvSpPr>
          <p:cNvPr id="56" name="TextBox 55"/>
          <p:cNvSpPr txBox="1"/>
          <p:nvPr/>
        </p:nvSpPr>
        <p:spPr>
          <a:xfrm>
            <a:off x="17813638" y="5486401"/>
            <a:ext cx="497252" cy="830997"/>
          </a:xfrm>
          <a:prstGeom prst="rect">
            <a:avLst/>
          </a:prstGeom>
          <a:noFill/>
        </p:spPr>
        <p:txBody>
          <a:bodyPr wrap="none" rtlCol="0">
            <a:spAutoFit/>
          </a:bodyPr>
          <a:lstStyle/>
          <a:p>
            <a:r>
              <a:rPr lang="en-US" sz="4800" dirty="0"/>
              <a:t>3</a:t>
            </a:r>
          </a:p>
        </p:txBody>
      </p:sp>
      <p:sp>
        <p:nvSpPr>
          <p:cNvPr id="57" name="TextBox 56"/>
          <p:cNvSpPr txBox="1"/>
          <p:nvPr/>
        </p:nvSpPr>
        <p:spPr>
          <a:xfrm>
            <a:off x="18988948" y="6696277"/>
            <a:ext cx="497252" cy="830997"/>
          </a:xfrm>
          <a:prstGeom prst="rect">
            <a:avLst/>
          </a:prstGeom>
          <a:noFill/>
        </p:spPr>
        <p:txBody>
          <a:bodyPr wrap="none" rtlCol="0">
            <a:spAutoFit/>
          </a:bodyPr>
          <a:lstStyle/>
          <a:p>
            <a:r>
              <a:rPr lang="en-US" sz="4800" dirty="0"/>
              <a:t>2</a:t>
            </a:r>
          </a:p>
        </p:txBody>
      </p:sp>
      <p:sp>
        <p:nvSpPr>
          <p:cNvPr id="58" name="TextBox 57"/>
          <p:cNvSpPr txBox="1"/>
          <p:nvPr/>
        </p:nvSpPr>
        <p:spPr>
          <a:xfrm>
            <a:off x="18203312" y="6180527"/>
            <a:ext cx="497252" cy="830997"/>
          </a:xfrm>
          <a:prstGeom prst="rect">
            <a:avLst/>
          </a:prstGeom>
          <a:noFill/>
        </p:spPr>
        <p:txBody>
          <a:bodyPr wrap="none" rtlCol="0">
            <a:spAutoFit/>
          </a:bodyPr>
          <a:lstStyle/>
          <a:p>
            <a:r>
              <a:rPr lang="en-US" sz="4800" dirty="0"/>
              <a:t>1</a:t>
            </a:r>
          </a:p>
        </p:txBody>
      </p:sp>
      <p:sp>
        <p:nvSpPr>
          <p:cNvPr id="59" name="TextBox 58"/>
          <p:cNvSpPr txBox="1"/>
          <p:nvPr/>
        </p:nvSpPr>
        <p:spPr>
          <a:xfrm>
            <a:off x="18262124" y="7099861"/>
            <a:ext cx="497252" cy="830997"/>
          </a:xfrm>
          <a:prstGeom prst="rect">
            <a:avLst/>
          </a:prstGeom>
          <a:noFill/>
        </p:spPr>
        <p:txBody>
          <a:bodyPr wrap="none" rtlCol="0">
            <a:spAutoFit/>
          </a:bodyPr>
          <a:lstStyle/>
          <a:p>
            <a:r>
              <a:rPr lang="en-US" sz="4800" dirty="0"/>
              <a:t>4</a:t>
            </a:r>
          </a:p>
        </p:txBody>
      </p:sp>
      <p:sp>
        <p:nvSpPr>
          <p:cNvPr id="90" name="TextBox 89"/>
          <p:cNvSpPr txBox="1"/>
          <p:nvPr/>
        </p:nvSpPr>
        <p:spPr>
          <a:xfrm>
            <a:off x="16480198" y="6734109"/>
            <a:ext cx="497252" cy="830997"/>
          </a:xfrm>
          <a:prstGeom prst="rect">
            <a:avLst/>
          </a:prstGeom>
          <a:noFill/>
        </p:spPr>
        <p:txBody>
          <a:bodyPr wrap="none" rtlCol="0">
            <a:spAutoFit/>
          </a:bodyPr>
          <a:lstStyle/>
          <a:p>
            <a:r>
              <a:rPr lang="en-US" sz="4800" dirty="0"/>
              <a:t>5</a:t>
            </a:r>
          </a:p>
        </p:txBody>
      </p:sp>
      <p:sp>
        <p:nvSpPr>
          <p:cNvPr id="91" name="TextBox 90"/>
          <p:cNvSpPr txBox="1"/>
          <p:nvPr/>
        </p:nvSpPr>
        <p:spPr>
          <a:xfrm>
            <a:off x="15600974" y="7153477"/>
            <a:ext cx="497252" cy="830997"/>
          </a:xfrm>
          <a:prstGeom prst="rect">
            <a:avLst/>
          </a:prstGeom>
          <a:noFill/>
        </p:spPr>
        <p:txBody>
          <a:bodyPr wrap="none" rtlCol="0">
            <a:spAutoFit/>
          </a:bodyPr>
          <a:lstStyle/>
          <a:p>
            <a:r>
              <a:rPr lang="en-US" sz="4800" dirty="0"/>
              <a:t>1</a:t>
            </a:r>
          </a:p>
        </p:txBody>
      </p:sp>
      <p:sp>
        <p:nvSpPr>
          <p:cNvPr id="92" name="TextBox 91"/>
          <p:cNvSpPr txBox="1"/>
          <p:nvPr/>
        </p:nvSpPr>
        <p:spPr>
          <a:xfrm>
            <a:off x="15753374" y="8712963"/>
            <a:ext cx="497252" cy="830997"/>
          </a:xfrm>
          <a:prstGeom prst="rect">
            <a:avLst/>
          </a:prstGeom>
          <a:noFill/>
        </p:spPr>
        <p:txBody>
          <a:bodyPr wrap="none" rtlCol="0">
            <a:spAutoFit/>
          </a:bodyPr>
          <a:lstStyle/>
          <a:p>
            <a:r>
              <a:rPr lang="en-US" sz="4800" dirty="0"/>
              <a:t>4</a:t>
            </a:r>
          </a:p>
        </p:txBody>
      </p:sp>
      <p:sp>
        <p:nvSpPr>
          <p:cNvPr id="93" name="TextBox 92"/>
          <p:cNvSpPr txBox="1"/>
          <p:nvPr/>
        </p:nvSpPr>
        <p:spPr>
          <a:xfrm>
            <a:off x="17191930" y="8525075"/>
            <a:ext cx="497252" cy="830997"/>
          </a:xfrm>
          <a:prstGeom prst="rect">
            <a:avLst/>
          </a:prstGeom>
          <a:noFill/>
        </p:spPr>
        <p:txBody>
          <a:bodyPr wrap="none" rtlCol="0">
            <a:spAutoFit/>
          </a:bodyPr>
          <a:lstStyle/>
          <a:p>
            <a:r>
              <a:rPr lang="en-US" sz="4800" dirty="0"/>
              <a:t>3</a:t>
            </a:r>
          </a:p>
        </p:txBody>
      </p:sp>
      <p:sp>
        <p:nvSpPr>
          <p:cNvPr id="94" name="TextBox 93"/>
          <p:cNvSpPr txBox="1"/>
          <p:nvPr/>
        </p:nvSpPr>
        <p:spPr>
          <a:xfrm>
            <a:off x="18553226" y="8961035"/>
            <a:ext cx="497252" cy="830997"/>
          </a:xfrm>
          <a:prstGeom prst="rect">
            <a:avLst/>
          </a:prstGeom>
          <a:noFill/>
        </p:spPr>
        <p:txBody>
          <a:bodyPr wrap="none" rtlCol="0">
            <a:spAutoFit/>
          </a:bodyPr>
          <a:lstStyle/>
          <a:p>
            <a:r>
              <a:rPr lang="en-US" sz="4800" dirty="0"/>
              <a:t>1</a:t>
            </a:r>
          </a:p>
        </p:txBody>
      </p:sp>
      <p:sp>
        <p:nvSpPr>
          <p:cNvPr id="95" name="TextBox 94"/>
          <p:cNvSpPr txBox="1"/>
          <p:nvPr/>
        </p:nvSpPr>
        <p:spPr>
          <a:xfrm>
            <a:off x="17697594" y="7820789"/>
            <a:ext cx="497252" cy="830997"/>
          </a:xfrm>
          <a:prstGeom prst="rect">
            <a:avLst/>
          </a:prstGeom>
          <a:noFill/>
        </p:spPr>
        <p:txBody>
          <a:bodyPr wrap="none" rtlCol="0">
            <a:spAutoFit/>
          </a:bodyPr>
          <a:lstStyle/>
          <a:p>
            <a:r>
              <a:rPr lang="en-US" sz="4800" dirty="0"/>
              <a:t>2</a:t>
            </a:r>
          </a:p>
        </p:txBody>
      </p:sp>
      <p:sp>
        <p:nvSpPr>
          <p:cNvPr id="62" name="TextBox 61"/>
          <p:cNvSpPr txBox="1"/>
          <p:nvPr/>
        </p:nvSpPr>
        <p:spPr>
          <a:xfrm>
            <a:off x="17009128" y="10812630"/>
            <a:ext cx="4968027" cy="3046988"/>
          </a:xfrm>
          <a:prstGeom prst="rect">
            <a:avLst/>
          </a:prstGeom>
          <a:noFill/>
        </p:spPr>
        <p:txBody>
          <a:bodyPr wrap="none" rtlCol="0">
            <a:spAutoFit/>
          </a:bodyPr>
          <a:lstStyle/>
          <a:p>
            <a:r>
              <a:rPr lang="en-US" sz="4800" b="1" dirty="0"/>
              <a:t>STOP :</a:t>
            </a:r>
          </a:p>
          <a:p>
            <a:r>
              <a:rPr lang="en-US" sz="4800" b="1" dirty="0">
                <a:solidFill>
                  <a:srgbClr val="FF0000"/>
                </a:solidFill>
              </a:rPr>
              <a:t>Node Count in T is </a:t>
            </a:r>
          </a:p>
          <a:p>
            <a:r>
              <a:rPr lang="en-US" sz="4800" b="1" dirty="0">
                <a:solidFill>
                  <a:srgbClr val="FF0000"/>
                </a:solidFill>
              </a:rPr>
              <a:t>the same as total </a:t>
            </a:r>
          </a:p>
          <a:p>
            <a:r>
              <a:rPr lang="en-US" sz="4800" b="1" dirty="0">
                <a:solidFill>
                  <a:srgbClr val="FF0000"/>
                </a:solidFill>
              </a:rPr>
              <a:t>Exist node</a:t>
            </a:r>
          </a:p>
        </p:txBody>
      </p:sp>
    </p:spTree>
    <p:extLst>
      <p:ext uri="{BB962C8B-B14F-4D97-AF65-F5344CB8AC3E}">
        <p14:creationId xmlns:p14="http://schemas.microsoft.com/office/powerpoint/2010/main" val="649067756"/>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normAutofit fontScale="90000"/>
          </a:bodyPr>
          <a:lstStyle/>
          <a:p>
            <a:pPr eaLnBrk="1" hangingPunct="1"/>
            <a:r>
              <a:rPr lang="en-US" dirty="0">
                <a:latin typeface="Open Sans" pitchFamily="-84" charset="0"/>
              </a:rPr>
              <a:t>MST – Prim’s Algorithm</a:t>
            </a:r>
          </a:p>
        </p:txBody>
      </p:sp>
      <p:sp>
        <p:nvSpPr>
          <p:cNvPr id="3" name="Text Placeholder 2">
            <a:extLst>
              <a:ext uri="{FF2B5EF4-FFF2-40B4-BE49-F238E27FC236}">
                <a16:creationId xmlns:a16="http://schemas.microsoft.com/office/drawing/2014/main" id="{3B4EE7FC-C6C0-A183-EEC1-2892452D7205}"/>
              </a:ext>
            </a:extLst>
          </p:cNvPr>
          <p:cNvSpPr>
            <a:spLocks noGrp="1"/>
          </p:cNvSpPr>
          <p:nvPr>
            <p:ph type="body" sz="quarter" idx="10"/>
          </p:nvPr>
        </p:nvSpPr>
        <p:spPr/>
        <p:txBody>
          <a:bodyPr/>
          <a:lstStyle/>
          <a:p>
            <a:endParaRPr lang="en-US"/>
          </a:p>
        </p:txBody>
      </p:sp>
      <p:sp>
        <p:nvSpPr>
          <p:cNvPr id="7171" name="Content Placeholder 2"/>
          <p:cNvSpPr>
            <a:spLocks noGrp="1"/>
          </p:cNvSpPr>
          <p:nvPr>
            <p:ph sz="quarter" idx="11"/>
          </p:nvPr>
        </p:nvSpPr>
        <p:spPr/>
        <p:txBody>
          <a:bodyPr>
            <a:normAutofit/>
          </a:bodyPr>
          <a:lstStyle/>
          <a:p>
            <a:pPr>
              <a:buNone/>
            </a:pPr>
            <a:r>
              <a:rPr lang="en-US" sz="3600" b="1" u="sng" dirty="0">
                <a:latin typeface="Open Sans" pitchFamily="-84" charset="0"/>
              </a:rPr>
              <a:t>Simulation :</a:t>
            </a:r>
          </a:p>
          <a:p>
            <a:pPr>
              <a:buNone/>
            </a:pPr>
            <a:endParaRPr lang="en-US" sz="3200" dirty="0">
              <a:latin typeface="Lucida Console" panose="020B0609040504020204" pitchFamily="49" charset="0"/>
            </a:endParaRPr>
          </a:p>
        </p:txBody>
      </p:sp>
      <p:sp>
        <p:nvSpPr>
          <p:cNvPr id="5124" name="Footer Placeholder 3"/>
          <p:cNvSpPr>
            <a:spLocks noGrp="1"/>
          </p:cNvSpPr>
          <p:nvPr>
            <p:ph type="ftr" sz="quarter" idx="4294967295"/>
          </p:nvPr>
        </p:nvSpPr>
        <p:spPr>
          <a:xfrm>
            <a:off x="0" y="12833350"/>
            <a:ext cx="5791200" cy="730250"/>
          </a:xfrm>
        </p:spPr>
        <p:txBody>
          <a:bodyPr/>
          <a:lstStyle/>
          <a:p>
            <a:pPr>
              <a:defRPr/>
            </a:pPr>
            <a:r>
              <a:rPr lang="id-ID" dirty="0"/>
              <a:t>COMP6048 - Data Structure</a:t>
            </a:r>
          </a:p>
        </p:txBody>
      </p:sp>
      <p:sp>
        <p:nvSpPr>
          <p:cNvPr id="5125" name="Slide Number Placeholder 4"/>
          <p:cNvSpPr>
            <a:spLocks noGrp="1"/>
          </p:cNvSpPr>
          <p:nvPr>
            <p:ph type="sldNum" sz="quarter" idx="4294967295"/>
          </p:nvPr>
        </p:nvSpPr>
        <p:spPr>
          <a:xfrm>
            <a:off x="24018875" y="13184188"/>
            <a:ext cx="365125" cy="379412"/>
          </a:xfrm>
        </p:spPr>
        <p:txBody>
          <a:bodyPr/>
          <a:lstStyle/>
          <a:p>
            <a:pPr>
              <a:defRPr/>
            </a:pPr>
            <a:fld id="{BE9CBBE9-7D85-40CF-85AA-565BC62F71A7}" type="slidenum">
              <a:rPr lang="en-US"/>
              <a:pPr>
                <a:defRPr/>
              </a:pPr>
              <a:t>37</a:t>
            </a:fld>
            <a:endParaRPr lang="en-US"/>
          </a:p>
        </p:txBody>
      </p:sp>
      <p:sp>
        <p:nvSpPr>
          <p:cNvPr id="2" name="Rectangle 1"/>
          <p:cNvSpPr/>
          <p:nvPr/>
        </p:nvSpPr>
        <p:spPr>
          <a:xfrm>
            <a:off x="10210800" y="5181600"/>
            <a:ext cx="2276128" cy="822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T</a:t>
            </a:r>
          </a:p>
          <a:p>
            <a:pPr algn="ctr"/>
            <a:r>
              <a:rPr lang="en-US" sz="3600" b="1" dirty="0">
                <a:solidFill>
                  <a:schemeClr val="tx1"/>
                </a:solidFill>
              </a:rPr>
              <a:t>NULL</a:t>
            </a:r>
          </a:p>
          <a:p>
            <a:pPr algn="ctr"/>
            <a:r>
              <a:rPr lang="en-US" sz="3600" b="1" dirty="0">
                <a:solidFill>
                  <a:schemeClr val="tx1"/>
                </a:solidFill>
              </a:rPr>
              <a:t>A – C (1)</a:t>
            </a:r>
          </a:p>
          <a:p>
            <a:pPr algn="ctr"/>
            <a:r>
              <a:rPr lang="en-US" sz="3600" b="1" dirty="0">
                <a:solidFill>
                  <a:schemeClr val="tx1"/>
                </a:solidFill>
              </a:rPr>
              <a:t>C – D (1)</a:t>
            </a:r>
          </a:p>
          <a:p>
            <a:pPr algn="ctr"/>
            <a:r>
              <a:rPr lang="en-US" sz="3600" b="1" dirty="0">
                <a:solidFill>
                  <a:schemeClr val="tx1"/>
                </a:solidFill>
              </a:rPr>
              <a:t>A – B (2)</a:t>
            </a:r>
          </a:p>
          <a:p>
            <a:pPr algn="ctr"/>
            <a:r>
              <a:rPr lang="en-US" sz="3600" b="1" dirty="0">
                <a:solidFill>
                  <a:schemeClr val="tx1"/>
                </a:solidFill>
              </a:rPr>
              <a:t>C – E (2)</a:t>
            </a:r>
          </a:p>
          <a:p>
            <a:pPr algn="ctr"/>
            <a:r>
              <a:rPr lang="en-US" sz="3600" b="1" dirty="0">
                <a:solidFill>
                  <a:schemeClr val="tx1"/>
                </a:solidFill>
              </a:rPr>
              <a:t>E – F (1)</a:t>
            </a:r>
          </a:p>
          <a:p>
            <a:pPr algn="ctr"/>
            <a:r>
              <a:rPr lang="en-US" sz="3600" b="1" dirty="0">
                <a:solidFill>
                  <a:schemeClr val="tx1"/>
                </a:solidFill>
              </a:rPr>
              <a:t>[STOP]</a:t>
            </a:r>
          </a:p>
        </p:txBody>
      </p:sp>
      <p:sp>
        <p:nvSpPr>
          <p:cNvPr id="7" name="Rectangle 6"/>
          <p:cNvSpPr/>
          <p:nvPr/>
        </p:nvSpPr>
        <p:spPr>
          <a:xfrm>
            <a:off x="12486928" y="5204123"/>
            <a:ext cx="1371600" cy="82070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V</a:t>
            </a:r>
          </a:p>
          <a:p>
            <a:pPr algn="ctr"/>
            <a:r>
              <a:rPr lang="en-US" sz="3600" dirty="0">
                <a:solidFill>
                  <a:schemeClr val="tx1"/>
                </a:solidFill>
              </a:rPr>
              <a:t>A</a:t>
            </a:r>
          </a:p>
          <a:p>
            <a:pPr algn="ctr"/>
            <a:r>
              <a:rPr lang="en-US" sz="3600" dirty="0">
                <a:solidFill>
                  <a:schemeClr val="tx1"/>
                </a:solidFill>
              </a:rPr>
              <a:t>C</a:t>
            </a:r>
          </a:p>
          <a:p>
            <a:pPr algn="ctr"/>
            <a:r>
              <a:rPr lang="en-US" sz="3600" dirty="0">
                <a:solidFill>
                  <a:schemeClr val="tx1"/>
                </a:solidFill>
              </a:rPr>
              <a:t>D</a:t>
            </a:r>
          </a:p>
          <a:p>
            <a:pPr algn="ctr"/>
            <a:r>
              <a:rPr lang="en-US" sz="3600" dirty="0">
                <a:solidFill>
                  <a:schemeClr val="tx1"/>
                </a:solidFill>
              </a:rPr>
              <a:t>B</a:t>
            </a:r>
          </a:p>
          <a:p>
            <a:pPr algn="ctr"/>
            <a:r>
              <a:rPr lang="en-US" sz="3600" dirty="0">
                <a:solidFill>
                  <a:schemeClr val="tx1"/>
                </a:solidFill>
              </a:rPr>
              <a:t>E</a:t>
            </a:r>
          </a:p>
          <a:p>
            <a:pPr algn="ctr"/>
            <a:r>
              <a:rPr lang="en-US" sz="3600" dirty="0">
                <a:solidFill>
                  <a:schemeClr val="tx1"/>
                </a:solidFill>
              </a:rPr>
              <a:t>F</a:t>
            </a:r>
          </a:p>
        </p:txBody>
      </p:sp>
      <p:sp>
        <p:nvSpPr>
          <p:cNvPr id="60" name="Rectangle 59"/>
          <p:cNvSpPr/>
          <p:nvPr/>
        </p:nvSpPr>
        <p:spPr>
          <a:xfrm>
            <a:off x="5181600" y="5181600"/>
            <a:ext cx="2743200" cy="822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Adjacency List</a:t>
            </a:r>
          </a:p>
          <a:p>
            <a:pPr algn="ctr"/>
            <a:r>
              <a:rPr lang="en-US" sz="3600" b="1" u="sng" dirty="0">
                <a:solidFill>
                  <a:schemeClr val="tx1"/>
                </a:solidFill>
              </a:rPr>
              <a:t>A – C (1)</a:t>
            </a:r>
          </a:p>
          <a:p>
            <a:pPr algn="ctr"/>
            <a:r>
              <a:rPr lang="en-US" sz="3600" b="1" u="sng" dirty="0">
                <a:solidFill>
                  <a:schemeClr val="tx1"/>
                </a:solidFill>
              </a:rPr>
              <a:t>A – B (2)</a:t>
            </a:r>
          </a:p>
          <a:p>
            <a:pPr algn="ctr"/>
            <a:r>
              <a:rPr lang="en-US" sz="3600" b="1" dirty="0">
                <a:solidFill>
                  <a:schemeClr val="tx1"/>
                </a:solidFill>
              </a:rPr>
              <a:t>A – F (4)</a:t>
            </a:r>
          </a:p>
          <a:p>
            <a:pPr algn="ctr"/>
            <a:r>
              <a:rPr lang="en-US" sz="3600" b="1" dirty="0">
                <a:solidFill>
                  <a:schemeClr val="tx1"/>
                </a:solidFill>
              </a:rPr>
              <a:t>B – C (5)</a:t>
            </a:r>
          </a:p>
          <a:p>
            <a:pPr algn="ctr"/>
            <a:r>
              <a:rPr lang="en-US" sz="3600" b="1" dirty="0">
                <a:solidFill>
                  <a:schemeClr val="tx1"/>
                </a:solidFill>
              </a:rPr>
              <a:t>B – D (3)</a:t>
            </a:r>
          </a:p>
          <a:p>
            <a:pPr algn="ctr"/>
            <a:r>
              <a:rPr lang="en-US" sz="3600" b="1" dirty="0">
                <a:solidFill>
                  <a:schemeClr val="tx1"/>
                </a:solidFill>
              </a:rPr>
              <a:t>B – E (4)</a:t>
            </a:r>
          </a:p>
          <a:p>
            <a:pPr algn="ctr"/>
            <a:r>
              <a:rPr lang="en-US" sz="3600" b="1" u="sng" dirty="0">
                <a:solidFill>
                  <a:schemeClr val="tx1"/>
                </a:solidFill>
              </a:rPr>
              <a:t>C – D (1)</a:t>
            </a:r>
          </a:p>
          <a:p>
            <a:pPr algn="ctr"/>
            <a:r>
              <a:rPr lang="en-US" sz="3600" b="1" u="sng" dirty="0">
                <a:solidFill>
                  <a:schemeClr val="tx1"/>
                </a:solidFill>
              </a:rPr>
              <a:t>C – E (2)</a:t>
            </a:r>
          </a:p>
          <a:p>
            <a:pPr algn="ctr"/>
            <a:r>
              <a:rPr lang="en-US" sz="3600" b="1" dirty="0">
                <a:solidFill>
                  <a:schemeClr val="tx1"/>
                </a:solidFill>
              </a:rPr>
              <a:t>C – F (3)</a:t>
            </a:r>
          </a:p>
          <a:p>
            <a:pPr algn="ctr"/>
            <a:r>
              <a:rPr lang="en-US" sz="3600" b="1" dirty="0">
                <a:solidFill>
                  <a:schemeClr val="tx1"/>
                </a:solidFill>
              </a:rPr>
              <a:t>D – E (2)</a:t>
            </a:r>
          </a:p>
          <a:p>
            <a:pPr algn="ctr"/>
            <a:r>
              <a:rPr lang="en-US" sz="3600" b="1" u="sng" dirty="0">
                <a:solidFill>
                  <a:schemeClr val="tx1"/>
                </a:solidFill>
              </a:rPr>
              <a:t>E – F (1)</a:t>
            </a:r>
          </a:p>
        </p:txBody>
      </p:sp>
      <p:sp>
        <p:nvSpPr>
          <p:cNvPr id="61" name="Rectangle 60"/>
          <p:cNvSpPr/>
          <p:nvPr/>
        </p:nvSpPr>
        <p:spPr>
          <a:xfrm>
            <a:off x="7977860" y="5181600"/>
            <a:ext cx="2276128" cy="822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PQ</a:t>
            </a:r>
          </a:p>
          <a:p>
            <a:pPr algn="ctr"/>
            <a:r>
              <a:rPr lang="en-US" sz="3600" b="1" strike="sngStrike" dirty="0">
                <a:solidFill>
                  <a:schemeClr val="tx1"/>
                </a:solidFill>
              </a:rPr>
              <a:t>A – C (1)</a:t>
            </a:r>
          </a:p>
          <a:p>
            <a:pPr algn="ctr"/>
            <a:r>
              <a:rPr lang="en-US" sz="3600" b="1" strike="sngStrike" dirty="0">
                <a:solidFill>
                  <a:schemeClr val="tx1"/>
                </a:solidFill>
              </a:rPr>
              <a:t>C – D (1)</a:t>
            </a:r>
          </a:p>
          <a:p>
            <a:pPr algn="ctr"/>
            <a:r>
              <a:rPr lang="en-US" sz="3600" b="1" strike="sngStrike" dirty="0">
                <a:solidFill>
                  <a:schemeClr val="tx1"/>
                </a:solidFill>
              </a:rPr>
              <a:t>E – F (1)</a:t>
            </a:r>
          </a:p>
          <a:p>
            <a:pPr algn="ctr"/>
            <a:r>
              <a:rPr lang="en-US" sz="3600" b="1" strike="sngStrike" dirty="0">
                <a:solidFill>
                  <a:schemeClr val="tx1"/>
                </a:solidFill>
              </a:rPr>
              <a:t>A – B (2)</a:t>
            </a:r>
          </a:p>
          <a:p>
            <a:pPr algn="ctr"/>
            <a:r>
              <a:rPr lang="en-US" sz="3600" b="1" strike="sngStrike" dirty="0">
                <a:solidFill>
                  <a:schemeClr val="tx1"/>
                </a:solidFill>
              </a:rPr>
              <a:t>C – E (2)</a:t>
            </a:r>
          </a:p>
          <a:p>
            <a:pPr algn="ctr"/>
            <a:r>
              <a:rPr lang="en-US" sz="3600" b="1" dirty="0">
                <a:solidFill>
                  <a:schemeClr val="tx1"/>
                </a:solidFill>
              </a:rPr>
              <a:t>D – E (2)</a:t>
            </a:r>
          </a:p>
          <a:p>
            <a:pPr algn="ctr"/>
            <a:r>
              <a:rPr lang="en-US" sz="3600" b="1" dirty="0">
                <a:solidFill>
                  <a:schemeClr val="tx1"/>
                </a:solidFill>
              </a:rPr>
              <a:t>C – F (3)</a:t>
            </a:r>
          </a:p>
          <a:p>
            <a:pPr algn="ctr"/>
            <a:r>
              <a:rPr lang="en-US" sz="3600" b="1" dirty="0">
                <a:solidFill>
                  <a:schemeClr val="tx1"/>
                </a:solidFill>
              </a:rPr>
              <a:t>B – D (3)</a:t>
            </a:r>
          </a:p>
          <a:p>
            <a:pPr algn="ctr"/>
            <a:r>
              <a:rPr lang="en-US" sz="3600" b="1" dirty="0">
                <a:solidFill>
                  <a:schemeClr val="tx1"/>
                </a:solidFill>
              </a:rPr>
              <a:t>A – F (4)</a:t>
            </a:r>
          </a:p>
          <a:p>
            <a:pPr algn="ctr"/>
            <a:r>
              <a:rPr lang="en-US" sz="3600" b="1" dirty="0">
                <a:solidFill>
                  <a:schemeClr val="tx1"/>
                </a:solidFill>
              </a:rPr>
              <a:t>B – E (4)</a:t>
            </a:r>
          </a:p>
          <a:p>
            <a:pPr algn="ctr"/>
            <a:r>
              <a:rPr lang="en-US" sz="3600" b="1" dirty="0">
                <a:solidFill>
                  <a:schemeClr val="tx1"/>
                </a:solidFill>
              </a:rPr>
              <a:t>B – C (5)</a:t>
            </a:r>
          </a:p>
          <a:p>
            <a:pPr algn="ctr"/>
            <a:endParaRPr lang="en-US" sz="3600" b="1" dirty="0">
              <a:solidFill>
                <a:schemeClr val="tx1"/>
              </a:solidFill>
            </a:endParaRPr>
          </a:p>
        </p:txBody>
      </p:sp>
      <p:sp>
        <p:nvSpPr>
          <p:cNvPr id="63" name="Oval 62"/>
          <p:cNvSpPr/>
          <p:nvPr/>
        </p:nvSpPr>
        <p:spPr>
          <a:xfrm>
            <a:off x="14173200" y="6463738"/>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A</a:t>
            </a:r>
          </a:p>
        </p:txBody>
      </p:sp>
      <p:sp>
        <p:nvSpPr>
          <p:cNvPr id="64" name="Oval 63"/>
          <p:cNvSpPr/>
          <p:nvPr/>
        </p:nvSpPr>
        <p:spPr>
          <a:xfrm>
            <a:off x="16459200" y="5517494"/>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B</a:t>
            </a:r>
          </a:p>
        </p:txBody>
      </p:sp>
      <p:sp>
        <p:nvSpPr>
          <p:cNvPr id="65" name="Oval 64"/>
          <p:cNvSpPr/>
          <p:nvPr/>
        </p:nvSpPr>
        <p:spPr>
          <a:xfrm>
            <a:off x="16459200" y="7378138"/>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a:t>
            </a:r>
          </a:p>
        </p:txBody>
      </p:sp>
      <p:sp>
        <p:nvSpPr>
          <p:cNvPr id="66" name="Oval 65"/>
          <p:cNvSpPr/>
          <p:nvPr/>
        </p:nvSpPr>
        <p:spPr>
          <a:xfrm>
            <a:off x="18592800" y="5508702"/>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D</a:t>
            </a:r>
          </a:p>
        </p:txBody>
      </p:sp>
      <p:sp>
        <p:nvSpPr>
          <p:cNvPr id="67" name="Oval 66"/>
          <p:cNvSpPr/>
          <p:nvPr/>
        </p:nvSpPr>
        <p:spPr>
          <a:xfrm>
            <a:off x="18592800" y="7378138"/>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E</a:t>
            </a:r>
          </a:p>
        </p:txBody>
      </p:sp>
      <p:cxnSp>
        <p:nvCxnSpPr>
          <p:cNvPr id="68" name="Straight Connector 67"/>
          <p:cNvCxnSpPr>
            <a:stCxn id="63" idx="7"/>
            <a:endCxn id="64" idx="2"/>
          </p:cNvCxnSpPr>
          <p:nvPr/>
        </p:nvCxnSpPr>
        <p:spPr>
          <a:xfrm flipV="1">
            <a:off x="14953691" y="5974695"/>
            <a:ext cx="1505510" cy="622954"/>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63" idx="5"/>
            <a:endCxn id="65" idx="2"/>
          </p:cNvCxnSpPr>
          <p:nvPr/>
        </p:nvCxnSpPr>
        <p:spPr>
          <a:xfrm>
            <a:off x="14953691" y="7244229"/>
            <a:ext cx="1505510" cy="5911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65" idx="6"/>
            <a:endCxn id="67" idx="2"/>
          </p:cNvCxnSpPr>
          <p:nvPr/>
        </p:nvCxnSpPr>
        <p:spPr>
          <a:xfrm>
            <a:off x="17373600" y="7835338"/>
            <a:ext cx="1219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66" idx="3"/>
            <a:endCxn id="65" idx="7"/>
          </p:cNvCxnSpPr>
          <p:nvPr/>
        </p:nvCxnSpPr>
        <p:spPr>
          <a:xfrm flipH="1">
            <a:off x="17239690" y="6289192"/>
            <a:ext cx="1487020" cy="1222856"/>
          </a:xfrm>
          <a:prstGeom prst="line">
            <a:avLst/>
          </a:prstGeom>
        </p:spPr>
        <p:style>
          <a:lnRef idx="1">
            <a:schemeClr val="accent1"/>
          </a:lnRef>
          <a:fillRef idx="0">
            <a:schemeClr val="accent1"/>
          </a:fillRef>
          <a:effectRef idx="0">
            <a:schemeClr val="accent1"/>
          </a:effectRef>
          <a:fontRef idx="minor">
            <a:schemeClr val="tx1"/>
          </a:fontRef>
        </p:style>
      </p:cxnSp>
      <p:sp>
        <p:nvSpPr>
          <p:cNvPr id="72" name="Oval 71"/>
          <p:cNvSpPr/>
          <p:nvPr/>
        </p:nvSpPr>
        <p:spPr>
          <a:xfrm>
            <a:off x="17373600" y="944880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F</a:t>
            </a:r>
          </a:p>
        </p:txBody>
      </p:sp>
      <p:cxnSp>
        <p:nvCxnSpPr>
          <p:cNvPr id="73" name="Straight Connector 72"/>
          <p:cNvCxnSpPr>
            <a:stCxn id="72" idx="7"/>
            <a:endCxn id="67" idx="4"/>
          </p:cNvCxnSpPr>
          <p:nvPr/>
        </p:nvCxnSpPr>
        <p:spPr>
          <a:xfrm flipV="1">
            <a:off x="18154091" y="8292538"/>
            <a:ext cx="895910" cy="1290172"/>
          </a:xfrm>
          <a:prstGeom prst="line">
            <a:avLst/>
          </a:prstGeom>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15331348" y="5842367"/>
            <a:ext cx="497252" cy="830997"/>
          </a:xfrm>
          <a:prstGeom prst="rect">
            <a:avLst/>
          </a:prstGeom>
          <a:noFill/>
        </p:spPr>
        <p:txBody>
          <a:bodyPr wrap="none" rtlCol="0">
            <a:spAutoFit/>
          </a:bodyPr>
          <a:lstStyle/>
          <a:p>
            <a:r>
              <a:rPr lang="en-US" sz="4800" dirty="0"/>
              <a:t>2</a:t>
            </a:r>
          </a:p>
        </p:txBody>
      </p:sp>
      <p:sp>
        <p:nvSpPr>
          <p:cNvPr id="75" name="TextBox 74"/>
          <p:cNvSpPr txBox="1"/>
          <p:nvPr/>
        </p:nvSpPr>
        <p:spPr>
          <a:xfrm>
            <a:off x="18203312" y="6128189"/>
            <a:ext cx="497252" cy="830997"/>
          </a:xfrm>
          <a:prstGeom prst="rect">
            <a:avLst/>
          </a:prstGeom>
          <a:noFill/>
        </p:spPr>
        <p:txBody>
          <a:bodyPr wrap="none" rtlCol="0">
            <a:spAutoFit/>
          </a:bodyPr>
          <a:lstStyle/>
          <a:p>
            <a:r>
              <a:rPr lang="en-US" sz="4800" dirty="0"/>
              <a:t>1</a:t>
            </a:r>
          </a:p>
        </p:txBody>
      </p:sp>
      <p:sp>
        <p:nvSpPr>
          <p:cNvPr id="76" name="TextBox 75"/>
          <p:cNvSpPr txBox="1"/>
          <p:nvPr/>
        </p:nvSpPr>
        <p:spPr>
          <a:xfrm>
            <a:off x="15600974" y="7101139"/>
            <a:ext cx="497252" cy="830997"/>
          </a:xfrm>
          <a:prstGeom prst="rect">
            <a:avLst/>
          </a:prstGeom>
          <a:noFill/>
        </p:spPr>
        <p:txBody>
          <a:bodyPr wrap="none" rtlCol="0">
            <a:spAutoFit/>
          </a:bodyPr>
          <a:lstStyle/>
          <a:p>
            <a:r>
              <a:rPr lang="en-US" sz="4800" dirty="0"/>
              <a:t>1</a:t>
            </a:r>
          </a:p>
        </p:txBody>
      </p:sp>
      <p:sp>
        <p:nvSpPr>
          <p:cNvPr id="77" name="TextBox 76"/>
          <p:cNvSpPr txBox="1"/>
          <p:nvPr/>
        </p:nvSpPr>
        <p:spPr>
          <a:xfrm>
            <a:off x="18553226" y="8908697"/>
            <a:ext cx="497252" cy="830997"/>
          </a:xfrm>
          <a:prstGeom prst="rect">
            <a:avLst/>
          </a:prstGeom>
          <a:noFill/>
        </p:spPr>
        <p:txBody>
          <a:bodyPr wrap="none" rtlCol="0">
            <a:spAutoFit/>
          </a:bodyPr>
          <a:lstStyle/>
          <a:p>
            <a:r>
              <a:rPr lang="en-US" sz="4800" dirty="0"/>
              <a:t>1</a:t>
            </a:r>
          </a:p>
        </p:txBody>
      </p:sp>
      <p:sp>
        <p:nvSpPr>
          <p:cNvPr id="78" name="TextBox 77"/>
          <p:cNvSpPr txBox="1"/>
          <p:nvPr/>
        </p:nvSpPr>
        <p:spPr>
          <a:xfrm>
            <a:off x="17716084" y="7781719"/>
            <a:ext cx="497252" cy="830997"/>
          </a:xfrm>
          <a:prstGeom prst="rect">
            <a:avLst/>
          </a:prstGeom>
          <a:noFill/>
        </p:spPr>
        <p:txBody>
          <a:bodyPr wrap="none" rtlCol="0">
            <a:spAutoFit/>
          </a:bodyPr>
          <a:lstStyle/>
          <a:p>
            <a:r>
              <a:rPr lang="en-US" sz="4800" dirty="0"/>
              <a:t>2</a:t>
            </a:r>
          </a:p>
        </p:txBody>
      </p:sp>
      <p:sp>
        <p:nvSpPr>
          <p:cNvPr id="79" name="TextBox 78"/>
          <p:cNvSpPr txBox="1"/>
          <p:nvPr/>
        </p:nvSpPr>
        <p:spPr>
          <a:xfrm>
            <a:off x="15271873" y="7487163"/>
            <a:ext cx="869149" cy="830997"/>
          </a:xfrm>
          <a:prstGeom prst="rect">
            <a:avLst/>
          </a:prstGeom>
          <a:noFill/>
        </p:spPr>
        <p:txBody>
          <a:bodyPr wrap="none" rtlCol="0">
            <a:spAutoFit/>
          </a:bodyPr>
          <a:lstStyle/>
          <a:p>
            <a:r>
              <a:rPr lang="en-US" sz="4800" dirty="0">
                <a:solidFill>
                  <a:srgbClr val="C00000"/>
                </a:solidFill>
              </a:rPr>
              <a:t>(1)</a:t>
            </a:r>
          </a:p>
        </p:txBody>
      </p:sp>
      <p:sp>
        <p:nvSpPr>
          <p:cNvPr id="80" name="TextBox 79"/>
          <p:cNvSpPr txBox="1"/>
          <p:nvPr/>
        </p:nvSpPr>
        <p:spPr>
          <a:xfrm>
            <a:off x="18325261" y="6346623"/>
            <a:ext cx="869149" cy="830997"/>
          </a:xfrm>
          <a:prstGeom prst="rect">
            <a:avLst/>
          </a:prstGeom>
          <a:noFill/>
        </p:spPr>
        <p:txBody>
          <a:bodyPr wrap="none" rtlCol="0">
            <a:spAutoFit/>
          </a:bodyPr>
          <a:lstStyle/>
          <a:p>
            <a:r>
              <a:rPr lang="en-US" sz="4800" dirty="0">
                <a:solidFill>
                  <a:srgbClr val="C00000"/>
                </a:solidFill>
              </a:rPr>
              <a:t>(2)</a:t>
            </a:r>
          </a:p>
        </p:txBody>
      </p:sp>
      <p:sp>
        <p:nvSpPr>
          <p:cNvPr id="81" name="TextBox 80"/>
          <p:cNvSpPr txBox="1"/>
          <p:nvPr/>
        </p:nvSpPr>
        <p:spPr>
          <a:xfrm>
            <a:off x="17634535" y="7281341"/>
            <a:ext cx="869149" cy="830997"/>
          </a:xfrm>
          <a:prstGeom prst="rect">
            <a:avLst/>
          </a:prstGeom>
          <a:noFill/>
        </p:spPr>
        <p:txBody>
          <a:bodyPr wrap="none" rtlCol="0">
            <a:spAutoFit/>
          </a:bodyPr>
          <a:lstStyle/>
          <a:p>
            <a:r>
              <a:rPr lang="en-US" sz="4800" dirty="0">
                <a:solidFill>
                  <a:srgbClr val="C00000"/>
                </a:solidFill>
              </a:rPr>
              <a:t>(4)</a:t>
            </a:r>
          </a:p>
        </p:txBody>
      </p:sp>
      <p:sp>
        <p:nvSpPr>
          <p:cNvPr id="82" name="TextBox 81"/>
          <p:cNvSpPr txBox="1"/>
          <p:nvPr/>
        </p:nvSpPr>
        <p:spPr>
          <a:xfrm>
            <a:off x="17603323" y="8893411"/>
            <a:ext cx="869149" cy="830997"/>
          </a:xfrm>
          <a:prstGeom prst="rect">
            <a:avLst/>
          </a:prstGeom>
          <a:noFill/>
        </p:spPr>
        <p:txBody>
          <a:bodyPr wrap="none" rtlCol="0">
            <a:spAutoFit/>
          </a:bodyPr>
          <a:lstStyle/>
          <a:p>
            <a:r>
              <a:rPr lang="en-US" sz="4800" dirty="0">
                <a:solidFill>
                  <a:srgbClr val="C00000"/>
                </a:solidFill>
              </a:rPr>
              <a:t>(5)</a:t>
            </a:r>
          </a:p>
        </p:txBody>
      </p:sp>
      <p:sp>
        <p:nvSpPr>
          <p:cNvPr id="83" name="TextBox 82"/>
          <p:cNvSpPr txBox="1"/>
          <p:nvPr/>
        </p:nvSpPr>
        <p:spPr>
          <a:xfrm>
            <a:off x="15735453" y="6043725"/>
            <a:ext cx="869149" cy="830997"/>
          </a:xfrm>
          <a:prstGeom prst="rect">
            <a:avLst/>
          </a:prstGeom>
          <a:noFill/>
        </p:spPr>
        <p:txBody>
          <a:bodyPr wrap="none" rtlCol="0">
            <a:spAutoFit/>
          </a:bodyPr>
          <a:lstStyle/>
          <a:p>
            <a:r>
              <a:rPr lang="en-US" sz="4800" dirty="0">
                <a:solidFill>
                  <a:srgbClr val="C00000"/>
                </a:solidFill>
              </a:rPr>
              <a:t>(3)</a:t>
            </a:r>
          </a:p>
        </p:txBody>
      </p:sp>
      <p:sp>
        <p:nvSpPr>
          <p:cNvPr id="84" name="TextBox 83"/>
          <p:cNvSpPr txBox="1"/>
          <p:nvPr/>
        </p:nvSpPr>
        <p:spPr>
          <a:xfrm>
            <a:off x="17267211" y="10668000"/>
            <a:ext cx="3788217" cy="2308324"/>
          </a:xfrm>
          <a:prstGeom prst="rect">
            <a:avLst/>
          </a:prstGeom>
          <a:noFill/>
        </p:spPr>
        <p:txBody>
          <a:bodyPr wrap="none" rtlCol="0">
            <a:spAutoFit/>
          </a:bodyPr>
          <a:lstStyle/>
          <a:p>
            <a:r>
              <a:rPr lang="en-US" sz="4800" b="1" dirty="0"/>
              <a:t>Note:</a:t>
            </a:r>
          </a:p>
          <a:p>
            <a:r>
              <a:rPr lang="en-US" sz="4800" b="1" dirty="0">
                <a:solidFill>
                  <a:srgbClr val="C00000"/>
                </a:solidFill>
              </a:rPr>
              <a:t>(Process Step)</a:t>
            </a:r>
          </a:p>
          <a:p>
            <a:r>
              <a:rPr lang="en-US" sz="4800" b="1" dirty="0"/>
              <a:t>Edge Value</a:t>
            </a:r>
          </a:p>
        </p:txBody>
      </p:sp>
    </p:spTree>
    <p:extLst>
      <p:ext uri="{BB962C8B-B14F-4D97-AF65-F5344CB8AC3E}">
        <p14:creationId xmlns:p14="http://schemas.microsoft.com/office/powerpoint/2010/main" val="54352167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normAutofit fontScale="90000"/>
          </a:bodyPr>
          <a:lstStyle/>
          <a:p>
            <a:pPr eaLnBrk="1" hangingPunct="1"/>
            <a:r>
              <a:rPr lang="en-US" dirty="0">
                <a:latin typeface="Open Sans" pitchFamily="-84" charset="0"/>
              </a:rPr>
              <a:t>MST – </a:t>
            </a:r>
            <a:r>
              <a:rPr lang="en-US" dirty="0" err="1">
                <a:latin typeface="Open Sans" pitchFamily="-84" charset="0"/>
              </a:rPr>
              <a:t>Kruskal’s</a:t>
            </a:r>
            <a:r>
              <a:rPr lang="en-US" dirty="0">
                <a:latin typeface="Open Sans" pitchFamily="-84" charset="0"/>
              </a:rPr>
              <a:t> Algorithm</a:t>
            </a:r>
          </a:p>
        </p:txBody>
      </p:sp>
      <p:sp>
        <p:nvSpPr>
          <p:cNvPr id="2" name="Text Placeholder 1">
            <a:extLst>
              <a:ext uri="{FF2B5EF4-FFF2-40B4-BE49-F238E27FC236}">
                <a16:creationId xmlns:a16="http://schemas.microsoft.com/office/drawing/2014/main" id="{C3F89F70-0BFE-8952-EB44-B37DC55BA1BB}"/>
              </a:ext>
            </a:extLst>
          </p:cNvPr>
          <p:cNvSpPr>
            <a:spLocks noGrp="1"/>
          </p:cNvSpPr>
          <p:nvPr>
            <p:ph type="body" sz="quarter" idx="10"/>
          </p:nvPr>
        </p:nvSpPr>
        <p:spPr/>
        <p:txBody>
          <a:bodyPr/>
          <a:lstStyle/>
          <a:p>
            <a:endParaRPr lang="en-US"/>
          </a:p>
        </p:txBody>
      </p:sp>
      <p:sp>
        <p:nvSpPr>
          <p:cNvPr id="7171" name="Content Placeholder 2"/>
          <p:cNvSpPr>
            <a:spLocks noGrp="1"/>
          </p:cNvSpPr>
          <p:nvPr>
            <p:ph sz="quarter" idx="11"/>
          </p:nvPr>
        </p:nvSpPr>
        <p:spPr/>
        <p:txBody>
          <a:bodyPr>
            <a:normAutofit/>
          </a:bodyPr>
          <a:lstStyle/>
          <a:p>
            <a:pPr>
              <a:buNone/>
            </a:pPr>
            <a:r>
              <a:rPr lang="en-US" b="1" u="sng" dirty="0" err="1">
                <a:latin typeface="Open Sans" pitchFamily="-84" charset="0"/>
              </a:rPr>
              <a:t>Kruskal's</a:t>
            </a:r>
            <a:r>
              <a:rPr lang="en-US" b="1" u="sng" dirty="0">
                <a:latin typeface="Open Sans" pitchFamily="-84" charset="0"/>
              </a:rPr>
              <a:t> algorithm:</a:t>
            </a:r>
          </a:p>
          <a:p>
            <a:pPr>
              <a:buNone/>
            </a:pPr>
            <a:r>
              <a:rPr lang="en-US" sz="3600" dirty="0">
                <a:latin typeface="Lucida Console" panose="020B0609040504020204" pitchFamily="49" charset="0"/>
              </a:rPr>
              <a:t>	sort the edges of G in increasing order by length</a:t>
            </a:r>
          </a:p>
          <a:p>
            <a:pPr>
              <a:buNone/>
            </a:pPr>
            <a:r>
              <a:rPr lang="en-US" sz="3600" dirty="0">
                <a:latin typeface="Lucida Console" panose="020B0609040504020204" pitchFamily="49" charset="0"/>
              </a:rPr>
              <a:t>	Let the T as an array, </a:t>
            </a:r>
          </a:p>
          <a:p>
            <a:pPr>
              <a:buNone/>
            </a:pPr>
            <a:r>
              <a:rPr lang="en-US" sz="3600" dirty="0">
                <a:latin typeface="Lucida Console" panose="020B0609040504020204" pitchFamily="49" charset="0"/>
              </a:rPr>
              <a:t>	initialize T as empty</a:t>
            </a:r>
          </a:p>
          <a:p>
            <a:pPr>
              <a:buNone/>
            </a:pPr>
            <a:r>
              <a:rPr lang="en-US" sz="3600" dirty="0">
                <a:latin typeface="Lucida Console" panose="020B0609040504020204" pitchFamily="49" charset="0"/>
              </a:rPr>
              <a:t>	for each edge e in sorted order</a:t>
            </a:r>
          </a:p>
          <a:p>
            <a:pPr>
              <a:buNone/>
            </a:pPr>
            <a:r>
              <a:rPr lang="en-US" sz="3600" dirty="0">
                <a:latin typeface="Lucida Console" panose="020B0609040504020204" pitchFamily="49" charset="0"/>
              </a:rPr>
              <a:t>		if the endpoints of e on G are disconnected in T</a:t>
            </a:r>
          </a:p>
          <a:p>
            <a:pPr>
              <a:buNone/>
            </a:pPr>
            <a:r>
              <a:rPr lang="en-US" sz="3600" dirty="0">
                <a:latin typeface="Lucida Console" panose="020B0609040504020204" pitchFamily="49" charset="0"/>
              </a:rPr>
              <a:t>		add e to T</a:t>
            </a:r>
          </a:p>
          <a:p>
            <a:pPr>
              <a:buNone/>
            </a:pPr>
            <a:r>
              <a:rPr lang="en-US" sz="3600" dirty="0">
                <a:latin typeface="Lucida Console" panose="020B0609040504020204" pitchFamily="49" charset="0"/>
              </a:rPr>
              <a:t>	end for</a:t>
            </a:r>
          </a:p>
        </p:txBody>
      </p:sp>
      <p:sp>
        <p:nvSpPr>
          <p:cNvPr id="5124" name="Footer Placeholder 3"/>
          <p:cNvSpPr>
            <a:spLocks noGrp="1"/>
          </p:cNvSpPr>
          <p:nvPr>
            <p:ph type="ftr" sz="quarter" idx="4294967295"/>
          </p:nvPr>
        </p:nvSpPr>
        <p:spPr>
          <a:xfrm>
            <a:off x="0" y="12833350"/>
            <a:ext cx="5791200" cy="730250"/>
          </a:xfrm>
        </p:spPr>
        <p:txBody>
          <a:bodyPr/>
          <a:lstStyle/>
          <a:p>
            <a:pPr>
              <a:defRPr/>
            </a:pPr>
            <a:r>
              <a:rPr lang="id-ID" dirty="0"/>
              <a:t>COMP6048 - Data Structure</a:t>
            </a:r>
          </a:p>
        </p:txBody>
      </p:sp>
      <p:sp>
        <p:nvSpPr>
          <p:cNvPr id="5125" name="Slide Number Placeholder 4"/>
          <p:cNvSpPr>
            <a:spLocks noGrp="1"/>
          </p:cNvSpPr>
          <p:nvPr>
            <p:ph type="sldNum" sz="quarter" idx="4294967295"/>
          </p:nvPr>
        </p:nvSpPr>
        <p:spPr>
          <a:xfrm>
            <a:off x="24018875" y="13184188"/>
            <a:ext cx="365125" cy="379412"/>
          </a:xfrm>
        </p:spPr>
        <p:txBody>
          <a:bodyPr/>
          <a:lstStyle/>
          <a:p>
            <a:pPr>
              <a:defRPr/>
            </a:pPr>
            <a:fld id="{BE9CBBE9-7D85-40CF-85AA-565BC62F71A7}" type="slidenum">
              <a:rPr lang="en-US"/>
              <a:pPr>
                <a:defRPr/>
              </a:pPr>
              <a:t>38</a:t>
            </a:fld>
            <a:endParaRPr lang="en-US"/>
          </a:p>
        </p:txBody>
      </p:sp>
    </p:spTree>
    <p:extLst>
      <p:ext uri="{BB962C8B-B14F-4D97-AF65-F5344CB8AC3E}">
        <p14:creationId xmlns:p14="http://schemas.microsoft.com/office/powerpoint/2010/main" val="2340814244"/>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normAutofit fontScale="90000"/>
          </a:bodyPr>
          <a:lstStyle/>
          <a:p>
            <a:pPr eaLnBrk="1" hangingPunct="1"/>
            <a:r>
              <a:rPr lang="en-US" dirty="0">
                <a:latin typeface="Open Sans" pitchFamily="-84" charset="0"/>
              </a:rPr>
              <a:t>MST – </a:t>
            </a:r>
            <a:r>
              <a:rPr lang="en-US" dirty="0" err="1">
                <a:latin typeface="Open Sans" pitchFamily="-84" charset="0"/>
              </a:rPr>
              <a:t>Kruskal’s</a:t>
            </a:r>
            <a:r>
              <a:rPr lang="en-US" dirty="0">
                <a:latin typeface="Open Sans" pitchFamily="-84" charset="0"/>
              </a:rPr>
              <a:t> Algorithm</a:t>
            </a:r>
          </a:p>
        </p:txBody>
      </p:sp>
      <p:sp>
        <p:nvSpPr>
          <p:cNvPr id="2" name="Text Placeholder 1">
            <a:extLst>
              <a:ext uri="{FF2B5EF4-FFF2-40B4-BE49-F238E27FC236}">
                <a16:creationId xmlns:a16="http://schemas.microsoft.com/office/drawing/2014/main" id="{9CD0C1F1-8D3E-3C1C-5645-91D0E925CF7B}"/>
              </a:ext>
            </a:extLst>
          </p:cNvPr>
          <p:cNvSpPr>
            <a:spLocks noGrp="1"/>
          </p:cNvSpPr>
          <p:nvPr>
            <p:ph type="body" sz="quarter" idx="10"/>
          </p:nvPr>
        </p:nvSpPr>
        <p:spPr/>
        <p:txBody>
          <a:bodyPr/>
          <a:lstStyle/>
          <a:p>
            <a:endParaRPr lang="en-US"/>
          </a:p>
        </p:txBody>
      </p:sp>
      <p:sp>
        <p:nvSpPr>
          <p:cNvPr id="7171" name="Content Placeholder 2"/>
          <p:cNvSpPr>
            <a:spLocks noGrp="1"/>
          </p:cNvSpPr>
          <p:nvPr>
            <p:ph sz="quarter" idx="11"/>
          </p:nvPr>
        </p:nvSpPr>
        <p:spPr/>
        <p:txBody>
          <a:bodyPr>
            <a:normAutofit/>
          </a:bodyPr>
          <a:lstStyle/>
          <a:p>
            <a:pPr>
              <a:buNone/>
            </a:pPr>
            <a:r>
              <a:rPr lang="en-US" b="1" u="sng" dirty="0" err="1">
                <a:latin typeface="Open Sans" pitchFamily="-84" charset="0"/>
              </a:rPr>
              <a:t>Kruskal's</a:t>
            </a:r>
            <a:r>
              <a:rPr lang="en-US" b="1" u="sng" dirty="0">
                <a:latin typeface="Open Sans" pitchFamily="-84" charset="0"/>
              </a:rPr>
              <a:t> algorithm:</a:t>
            </a:r>
          </a:p>
          <a:p>
            <a:pPr>
              <a:buNone/>
            </a:pPr>
            <a:r>
              <a:rPr lang="en-US" dirty="0">
                <a:latin typeface="Open Sans" pitchFamily="-84" charset="0"/>
              </a:rPr>
              <a:t>Explanation :</a:t>
            </a:r>
          </a:p>
          <a:p>
            <a:pPr>
              <a:buNone/>
            </a:pPr>
            <a:r>
              <a:rPr lang="en-US" dirty="0">
                <a:latin typeface="Open Sans" pitchFamily="-84" charset="0"/>
              </a:rPr>
              <a:t>1. Create an array with name is T.</a:t>
            </a:r>
          </a:p>
          <a:p>
            <a:pPr>
              <a:buNone/>
            </a:pPr>
            <a:r>
              <a:rPr lang="en-US" dirty="0">
                <a:latin typeface="Open Sans" pitchFamily="-84" charset="0"/>
              </a:rPr>
              <a:t>2. Sort all the edges using heap (priority queue)</a:t>
            </a:r>
          </a:p>
          <a:p>
            <a:pPr>
              <a:buNone/>
            </a:pPr>
            <a:r>
              <a:rPr lang="en-US" dirty="0">
                <a:latin typeface="Open Sans" pitchFamily="-84" charset="0"/>
              </a:rPr>
              <a:t>3. Take the most minimum value of the edge</a:t>
            </a:r>
          </a:p>
          <a:p>
            <a:pPr>
              <a:buNone/>
            </a:pPr>
            <a:r>
              <a:rPr lang="en-US" dirty="0">
                <a:latin typeface="Open Sans" pitchFamily="-84" charset="0"/>
              </a:rPr>
              <a:t>4. If there is loop, continue to the next edge</a:t>
            </a:r>
          </a:p>
          <a:p>
            <a:pPr>
              <a:buNone/>
            </a:pPr>
            <a:r>
              <a:rPr lang="en-US" dirty="0">
                <a:latin typeface="Open Sans" pitchFamily="-84" charset="0"/>
              </a:rPr>
              <a:t>5. Else add the edge to T</a:t>
            </a:r>
          </a:p>
          <a:p>
            <a:pPr>
              <a:buNone/>
            </a:pPr>
            <a:r>
              <a:rPr lang="en-US" dirty="0">
                <a:latin typeface="Open Sans" pitchFamily="-84" charset="0"/>
              </a:rPr>
              <a:t>6. Repeat step 3 to 5 until all vertexes are visited</a:t>
            </a:r>
          </a:p>
        </p:txBody>
      </p:sp>
      <p:sp>
        <p:nvSpPr>
          <p:cNvPr id="5124" name="Footer Placeholder 3"/>
          <p:cNvSpPr>
            <a:spLocks noGrp="1"/>
          </p:cNvSpPr>
          <p:nvPr>
            <p:ph type="ftr" sz="quarter" idx="4294967295"/>
          </p:nvPr>
        </p:nvSpPr>
        <p:spPr>
          <a:xfrm>
            <a:off x="0" y="12833350"/>
            <a:ext cx="5791200" cy="730250"/>
          </a:xfrm>
        </p:spPr>
        <p:txBody>
          <a:bodyPr/>
          <a:lstStyle/>
          <a:p>
            <a:pPr>
              <a:defRPr/>
            </a:pPr>
            <a:r>
              <a:rPr lang="id-ID" dirty="0"/>
              <a:t>COMP6048 - Data Structure</a:t>
            </a:r>
          </a:p>
        </p:txBody>
      </p:sp>
      <p:sp>
        <p:nvSpPr>
          <p:cNvPr id="5125" name="Slide Number Placeholder 4"/>
          <p:cNvSpPr>
            <a:spLocks noGrp="1"/>
          </p:cNvSpPr>
          <p:nvPr>
            <p:ph type="sldNum" sz="quarter" idx="4294967295"/>
          </p:nvPr>
        </p:nvSpPr>
        <p:spPr>
          <a:xfrm>
            <a:off x="24018875" y="13184188"/>
            <a:ext cx="365125" cy="379412"/>
          </a:xfrm>
        </p:spPr>
        <p:txBody>
          <a:bodyPr/>
          <a:lstStyle/>
          <a:p>
            <a:pPr>
              <a:defRPr/>
            </a:pPr>
            <a:fld id="{BE9CBBE9-7D85-40CF-85AA-565BC62F71A7}" type="slidenum">
              <a:rPr lang="en-US"/>
              <a:pPr>
                <a:defRPr/>
              </a:pPr>
              <a:t>39</a:t>
            </a:fld>
            <a:endParaRPr lang="en-US"/>
          </a:p>
        </p:txBody>
      </p:sp>
    </p:spTree>
    <p:extLst>
      <p:ext uri="{BB962C8B-B14F-4D97-AF65-F5344CB8AC3E}">
        <p14:creationId xmlns:p14="http://schemas.microsoft.com/office/powerpoint/2010/main" val="310635187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p:txBody>
          <a:bodyPr>
            <a:normAutofit fontScale="90000"/>
          </a:bodyPr>
          <a:lstStyle/>
          <a:p>
            <a:pPr eaLnBrk="1" hangingPunct="1"/>
            <a:r>
              <a:rPr lang="en-US" dirty="0"/>
              <a:t>Greedy methods</a:t>
            </a:r>
          </a:p>
        </p:txBody>
      </p:sp>
      <p:sp>
        <p:nvSpPr>
          <p:cNvPr id="3076" name="Rectangle 3"/>
          <p:cNvSpPr>
            <a:spLocks noGrp="1" noChangeArrowheads="1"/>
          </p:cNvSpPr>
          <p:nvPr>
            <p:ph type="body" sz="quarter" idx="10"/>
          </p:nvPr>
        </p:nvSpPr>
        <p:spPr/>
        <p:txBody>
          <a:bodyPr>
            <a:normAutofit/>
          </a:bodyPr>
          <a:lstStyle/>
          <a:p>
            <a:pPr eaLnBrk="1" hangingPunct="1"/>
            <a:r>
              <a:rPr lang="en-US" dirty="0"/>
              <a:t>SOLUTION OF PROBLEMS</a:t>
            </a:r>
            <a:endParaRPr lang="en-US" sz="3200" dirty="0"/>
          </a:p>
        </p:txBody>
      </p:sp>
      <p:sp>
        <p:nvSpPr>
          <p:cNvPr id="2" name="Content Placeholder 1">
            <a:extLst>
              <a:ext uri="{FF2B5EF4-FFF2-40B4-BE49-F238E27FC236}">
                <a16:creationId xmlns:a16="http://schemas.microsoft.com/office/drawing/2014/main" id="{0C1BEB3F-3135-A4D0-480F-1CF0DC8563D6}"/>
              </a:ext>
            </a:extLst>
          </p:cNvPr>
          <p:cNvSpPr>
            <a:spLocks noGrp="1"/>
          </p:cNvSpPr>
          <p:nvPr>
            <p:ph sz="quarter" idx="11"/>
          </p:nvPr>
        </p:nvSpPr>
        <p:spPr/>
        <p:txBody>
          <a:bodyPr>
            <a:normAutofit/>
          </a:bodyPr>
          <a:lstStyle/>
          <a:p>
            <a:pPr eaLnBrk="1" hangingPunct="1"/>
            <a:r>
              <a:rPr lang="en-US" sz="4800" dirty="0"/>
              <a:t>One of the functions of the algorithm is to solve problems/issues.</a:t>
            </a:r>
          </a:p>
          <a:p>
            <a:pPr eaLnBrk="1" hangingPunct="1"/>
            <a:endParaRPr lang="en-US" sz="4800" dirty="0"/>
          </a:p>
          <a:p>
            <a:pPr eaLnBrk="1" hangingPunct="1"/>
            <a:r>
              <a:rPr lang="en-US" sz="4800" dirty="0"/>
              <a:t>A problem could be:</a:t>
            </a:r>
          </a:p>
          <a:p>
            <a:pPr lvl="1" eaLnBrk="1" hangingPunct="1"/>
            <a:r>
              <a:rPr lang="en-US" dirty="0"/>
              <a:t>Having a single set of solutions</a:t>
            </a:r>
          </a:p>
          <a:p>
            <a:pPr lvl="1" eaLnBrk="1" hangingPunct="1"/>
            <a:r>
              <a:rPr lang="en-US" dirty="0"/>
              <a:t>Having multiple sets of solutions that are equally true</a:t>
            </a:r>
          </a:p>
          <a:p>
            <a:pPr lvl="1" eaLnBrk="1" hangingPunct="1"/>
            <a:r>
              <a:rPr lang="en-US" dirty="0"/>
              <a:t>Having multiple sets of solutions with different levels of truth</a:t>
            </a:r>
          </a:p>
          <a:p>
            <a:pPr lvl="1" eaLnBrk="1" hangingPunct="1"/>
            <a:r>
              <a:rPr lang="en-US" dirty="0"/>
              <a:t>Do not have a set of solutions that "total" true, but there are several sets of solutions close to the truth</a:t>
            </a:r>
          </a:p>
          <a:p>
            <a:pPr lvl="1" eaLnBrk="1" hangingPunct="1"/>
            <a:r>
              <a:rPr lang="en-US" dirty="0"/>
              <a:t>Do not have the set of solutions at all</a:t>
            </a:r>
          </a:p>
          <a:p>
            <a:endParaRPr lang="en-US" sz="4800" dirty="0"/>
          </a:p>
        </p:txBody>
      </p:sp>
      <p:sp>
        <p:nvSpPr>
          <p:cNvPr id="3074" name="Date Placeholder 3"/>
          <p:cNvSpPr>
            <a:spLocks noGrp="1"/>
          </p:cNvSpPr>
          <p:nvPr>
            <p:ph type="dt" sz="quarter" idx="4294967295"/>
          </p:nvPr>
        </p:nvSpPr>
        <p:spPr>
          <a:xfrm>
            <a:off x="0" y="0"/>
            <a:ext cx="0" cy="0"/>
          </a:xfrm>
          <a:noFill/>
          <a:ln>
            <a:miter lim="800000"/>
            <a:headEnd/>
            <a:tailEnd/>
          </a:ln>
        </p:spPr>
        <p:txBody>
          <a:bodyPr/>
          <a:lstStyle/>
          <a:p>
            <a:r>
              <a:rPr lang="en-US" dirty="0">
                <a:latin typeface="Interstate"/>
              </a:rPr>
              <a:t>Bina Nusantara</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normAutofit fontScale="90000"/>
          </a:bodyPr>
          <a:lstStyle/>
          <a:p>
            <a:pPr eaLnBrk="1" hangingPunct="1"/>
            <a:r>
              <a:rPr lang="en-US" dirty="0">
                <a:latin typeface="Open Sans" pitchFamily="-84" charset="0"/>
              </a:rPr>
              <a:t>MST – </a:t>
            </a:r>
            <a:r>
              <a:rPr lang="en-US" dirty="0" err="1">
                <a:latin typeface="Open Sans" pitchFamily="-84" charset="0"/>
              </a:rPr>
              <a:t>Kruskal’s</a:t>
            </a:r>
            <a:r>
              <a:rPr lang="en-US" dirty="0">
                <a:latin typeface="Open Sans" pitchFamily="-84" charset="0"/>
              </a:rPr>
              <a:t> Algorithm</a:t>
            </a:r>
          </a:p>
        </p:txBody>
      </p:sp>
      <p:sp>
        <p:nvSpPr>
          <p:cNvPr id="2" name="Text Placeholder 1">
            <a:extLst>
              <a:ext uri="{FF2B5EF4-FFF2-40B4-BE49-F238E27FC236}">
                <a16:creationId xmlns:a16="http://schemas.microsoft.com/office/drawing/2014/main" id="{83357B84-F6D7-DE7D-112C-57AA5DBAA1B8}"/>
              </a:ext>
            </a:extLst>
          </p:cNvPr>
          <p:cNvSpPr>
            <a:spLocks noGrp="1"/>
          </p:cNvSpPr>
          <p:nvPr>
            <p:ph type="body" sz="quarter" idx="10"/>
          </p:nvPr>
        </p:nvSpPr>
        <p:spPr/>
        <p:txBody>
          <a:bodyPr/>
          <a:lstStyle/>
          <a:p>
            <a:endParaRPr lang="en-US"/>
          </a:p>
        </p:txBody>
      </p:sp>
      <p:sp>
        <p:nvSpPr>
          <p:cNvPr id="7171" name="Content Placeholder 2"/>
          <p:cNvSpPr>
            <a:spLocks noGrp="1"/>
          </p:cNvSpPr>
          <p:nvPr>
            <p:ph sz="quarter" idx="11"/>
          </p:nvPr>
        </p:nvSpPr>
        <p:spPr/>
        <p:txBody>
          <a:bodyPr>
            <a:normAutofit/>
          </a:bodyPr>
          <a:lstStyle/>
          <a:p>
            <a:pPr>
              <a:buNone/>
            </a:pPr>
            <a:r>
              <a:rPr lang="en-US" sz="3600" b="1" u="sng" dirty="0">
                <a:latin typeface="Open Sans" pitchFamily="-84" charset="0"/>
              </a:rPr>
              <a:t>Simulation :</a:t>
            </a:r>
          </a:p>
          <a:p>
            <a:pPr>
              <a:buNone/>
            </a:pPr>
            <a:r>
              <a:rPr lang="en-US" sz="3600" dirty="0">
                <a:latin typeface="Open Sans" pitchFamily="-84" charset="0"/>
              </a:rPr>
              <a:t>Transform the graph below into MST form using </a:t>
            </a:r>
            <a:r>
              <a:rPr lang="en-US" sz="3600" b="1" i="1" dirty="0" err="1">
                <a:latin typeface="Open Sans" pitchFamily="-84" charset="0"/>
              </a:rPr>
              <a:t>Kruskal’s</a:t>
            </a:r>
            <a:r>
              <a:rPr lang="en-US" sz="3600" b="1" i="1" dirty="0">
                <a:latin typeface="Open Sans" pitchFamily="-84" charset="0"/>
              </a:rPr>
              <a:t> Algorithm</a:t>
            </a:r>
            <a:r>
              <a:rPr lang="en-US" sz="3600" dirty="0">
                <a:latin typeface="Open Sans" pitchFamily="-84" charset="0"/>
              </a:rPr>
              <a:t>!</a:t>
            </a:r>
          </a:p>
          <a:p>
            <a:pPr>
              <a:buNone/>
            </a:pPr>
            <a:endParaRPr lang="en-US" sz="3200" dirty="0">
              <a:latin typeface="Lucida Console" panose="020B0609040504020204" pitchFamily="49" charset="0"/>
            </a:endParaRPr>
          </a:p>
        </p:txBody>
      </p:sp>
      <p:sp>
        <p:nvSpPr>
          <p:cNvPr id="5124" name="Footer Placeholder 3"/>
          <p:cNvSpPr>
            <a:spLocks noGrp="1"/>
          </p:cNvSpPr>
          <p:nvPr>
            <p:ph type="ftr" sz="quarter" idx="4294967295"/>
          </p:nvPr>
        </p:nvSpPr>
        <p:spPr>
          <a:xfrm>
            <a:off x="0" y="12833350"/>
            <a:ext cx="5791200" cy="730250"/>
          </a:xfrm>
        </p:spPr>
        <p:txBody>
          <a:bodyPr/>
          <a:lstStyle/>
          <a:p>
            <a:pPr>
              <a:defRPr/>
            </a:pPr>
            <a:r>
              <a:rPr lang="id-ID" dirty="0"/>
              <a:t>COMP6048 - Data Structure</a:t>
            </a:r>
          </a:p>
        </p:txBody>
      </p:sp>
      <p:sp>
        <p:nvSpPr>
          <p:cNvPr id="5125" name="Slide Number Placeholder 4"/>
          <p:cNvSpPr>
            <a:spLocks noGrp="1"/>
          </p:cNvSpPr>
          <p:nvPr>
            <p:ph type="sldNum" sz="quarter" idx="4294967295"/>
          </p:nvPr>
        </p:nvSpPr>
        <p:spPr>
          <a:xfrm>
            <a:off x="24018875" y="13184188"/>
            <a:ext cx="365125" cy="379412"/>
          </a:xfrm>
        </p:spPr>
        <p:txBody>
          <a:bodyPr/>
          <a:lstStyle/>
          <a:p>
            <a:pPr>
              <a:defRPr/>
            </a:pPr>
            <a:fld id="{BE9CBBE9-7D85-40CF-85AA-565BC62F71A7}" type="slidenum">
              <a:rPr lang="en-US"/>
              <a:pPr>
                <a:defRPr/>
              </a:pPr>
              <a:t>40</a:t>
            </a:fld>
            <a:endParaRPr lang="en-US"/>
          </a:p>
        </p:txBody>
      </p:sp>
      <p:sp>
        <p:nvSpPr>
          <p:cNvPr id="19" name="Oval 18"/>
          <p:cNvSpPr/>
          <p:nvPr/>
        </p:nvSpPr>
        <p:spPr>
          <a:xfrm>
            <a:off x="6553200" y="838200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A</a:t>
            </a:r>
          </a:p>
        </p:txBody>
      </p:sp>
      <p:sp>
        <p:nvSpPr>
          <p:cNvPr id="20" name="Oval 19"/>
          <p:cNvSpPr/>
          <p:nvPr/>
        </p:nvSpPr>
        <p:spPr>
          <a:xfrm>
            <a:off x="8839200" y="743575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B</a:t>
            </a:r>
          </a:p>
        </p:txBody>
      </p:sp>
      <p:sp>
        <p:nvSpPr>
          <p:cNvPr id="21" name="Oval 20"/>
          <p:cNvSpPr/>
          <p:nvPr/>
        </p:nvSpPr>
        <p:spPr>
          <a:xfrm>
            <a:off x="8839200" y="929640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a:t>
            </a:r>
          </a:p>
        </p:txBody>
      </p:sp>
      <p:sp>
        <p:nvSpPr>
          <p:cNvPr id="22" name="Oval 21"/>
          <p:cNvSpPr/>
          <p:nvPr/>
        </p:nvSpPr>
        <p:spPr>
          <a:xfrm>
            <a:off x="10972800" y="7426964"/>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D</a:t>
            </a:r>
          </a:p>
        </p:txBody>
      </p:sp>
      <p:sp>
        <p:nvSpPr>
          <p:cNvPr id="23" name="Oval 22"/>
          <p:cNvSpPr/>
          <p:nvPr/>
        </p:nvSpPr>
        <p:spPr>
          <a:xfrm>
            <a:off x="10972800" y="929640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E</a:t>
            </a:r>
          </a:p>
        </p:txBody>
      </p:sp>
      <p:cxnSp>
        <p:nvCxnSpPr>
          <p:cNvPr id="24" name="Straight Connector 23"/>
          <p:cNvCxnSpPr>
            <a:stCxn id="19" idx="7"/>
            <a:endCxn id="20" idx="2"/>
          </p:cNvCxnSpPr>
          <p:nvPr/>
        </p:nvCxnSpPr>
        <p:spPr>
          <a:xfrm flipV="1">
            <a:off x="7333691" y="7892957"/>
            <a:ext cx="1505510" cy="6229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9" idx="5"/>
            <a:endCxn id="21" idx="2"/>
          </p:cNvCxnSpPr>
          <p:nvPr/>
        </p:nvCxnSpPr>
        <p:spPr>
          <a:xfrm>
            <a:off x="7333691" y="9162491"/>
            <a:ext cx="1505510" cy="5911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20" idx="6"/>
            <a:endCxn id="22" idx="2"/>
          </p:cNvCxnSpPr>
          <p:nvPr/>
        </p:nvCxnSpPr>
        <p:spPr>
          <a:xfrm flipV="1">
            <a:off x="9753600" y="7884164"/>
            <a:ext cx="1219200" cy="87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22" idx="4"/>
            <a:endCxn id="23" idx="0"/>
          </p:cNvCxnSpPr>
          <p:nvPr/>
        </p:nvCxnSpPr>
        <p:spPr>
          <a:xfrm>
            <a:off x="11430000" y="8341364"/>
            <a:ext cx="0" cy="955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21" idx="6"/>
            <a:endCxn id="23" idx="2"/>
          </p:cNvCxnSpPr>
          <p:nvPr/>
        </p:nvCxnSpPr>
        <p:spPr>
          <a:xfrm>
            <a:off x="9753600" y="9753600"/>
            <a:ext cx="1219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20" idx="4"/>
            <a:endCxn id="21" idx="0"/>
          </p:cNvCxnSpPr>
          <p:nvPr/>
        </p:nvCxnSpPr>
        <p:spPr>
          <a:xfrm>
            <a:off x="9296400" y="8350156"/>
            <a:ext cx="0" cy="9462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22" idx="3"/>
            <a:endCxn id="21" idx="7"/>
          </p:cNvCxnSpPr>
          <p:nvPr/>
        </p:nvCxnSpPr>
        <p:spPr>
          <a:xfrm flipH="1">
            <a:off x="9619690" y="8207454"/>
            <a:ext cx="1487020" cy="12228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0" idx="5"/>
            <a:endCxn id="23" idx="1"/>
          </p:cNvCxnSpPr>
          <p:nvPr/>
        </p:nvCxnSpPr>
        <p:spPr>
          <a:xfrm>
            <a:off x="9619690" y="8216246"/>
            <a:ext cx="1487020" cy="1214064"/>
          </a:xfrm>
          <a:prstGeom prst="line">
            <a:avLst/>
          </a:prstGeom>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9753600" y="11367062"/>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F</a:t>
            </a:r>
          </a:p>
        </p:txBody>
      </p:sp>
      <p:cxnSp>
        <p:nvCxnSpPr>
          <p:cNvPr id="4" name="Straight Connector 3"/>
          <p:cNvCxnSpPr>
            <a:stCxn id="19" idx="4"/>
            <a:endCxn id="32" idx="2"/>
          </p:cNvCxnSpPr>
          <p:nvPr/>
        </p:nvCxnSpPr>
        <p:spPr>
          <a:xfrm>
            <a:off x="7010400" y="9296401"/>
            <a:ext cx="2743200" cy="2527862"/>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a:stCxn id="32" idx="7"/>
            <a:endCxn id="23" idx="4"/>
          </p:cNvCxnSpPr>
          <p:nvPr/>
        </p:nvCxnSpPr>
        <p:spPr>
          <a:xfrm flipV="1">
            <a:off x="10534091" y="10210800"/>
            <a:ext cx="895910" cy="12901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1" idx="4"/>
            <a:endCxn id="32" idx="1"/>
          </p:cNvCxnSpPr>
          <p:nvPr/>
        </p:nvCxnSpPr>
        <p:spPr>
          <a:xfrm>
            <a:off x="9296401" y="10210800"/>
            <a:ext cx="591110" cy="1290172"/>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711348" y="7760629"/>
            <a:ext cx="497252" cy="830997"/>
          </a:xfrm>
          <a:prstGeom prst="rect">
            <a:avLst/>
          </a:prstGeom>
          <a:noFill/>
        </p:spPr>
        <p:txBody>
          <a:bodyPr wrap="none" rtlCol="0">
            <a:spAutoFit/>
          </a:bodyPr>
          <a:lstStyle/>
          <a:p>
            <a:r>
              <a:rPr lang="en-US" sz="4800" dirty="0"/>
              <a:t>2</a:t>
            </a:r>
          </a:p>
        </p:txBody>
      </p:sp>
      <p:sp>
        <p:nvSpPr>
          <p:cNvPr id="36" name="TextBox 35"/>
          <p:cNvSpPr txBox="1"/>
          <p:nvPr/>
        </p:nvSpPr>
        <p:spPr>
          <a:xfrm>
            <a:off x="10193638" y="7352325"/>
            <a:ext cx="497252" cy="830997"/>
          </a:xfrm>
          <a:prstGeom prst="rect">
            <a:avLst/>
          </a:prstGeom>
          <a:noFill/>
        </p:spPr>
        <p:txBody>
          <a:bodyPr wrap="none" rtlCol="0">
            <a:spAutoFit/>
          </a:bodyPr>
          <a:lstStyle/>
          <a:p>
            <a:r>
              <a:rPr lang="en-US" sz="4800" dirty="0"/>
              <a:t>3</a:t>
            </a:r>
          </a:p>
        </p:txBody>
      </p:sp>
      <p:sp>
        <p:nvSpPr>
          <p:cNvPr id="37" name="TextBox 36"/>
          <p:cNvSpPr txBox="1"/>
          <p:nvPr/>
        </p:nvSpPr>
        <p:spPr>
          <a:xfrm>
            <a:off x="11368948" y="8562201"/>
            <a:ext cx="497252" cy="830997"/>
          </a:xfrm>
          <a:prstGeom prst="rect">
            <a:avLst/>
          </a:prstGeom>
          <a:noFill/>
        </p:spPr>
        <p:txBody>
          <a:bodyPr wrap="none" rtlCol="0">
            <a:spAutoFit/>
          </a:bodyPr>
          <a:lstStyle/>
          <a:p>
            <a:r>
              <a:rPr lang="en-US" sz="4800" dirty="0"/>
              <a:t>2</a:t>
            </a:r>
          </a:p>
        </p:txBody>
      </p:sp>
      <p:sp>
        <p:nvSpPr>
          <p:cNvPr id="38" name="TextBox 37"/>
          <p:cNvSpPr txBox="1"/>
          <p:nvPr/>
        </p:nvSpPr>
        <p:spPr>
          <a:xfrm>
            <a:off x="10583312" y="8046451"/>
            <a:ext cx="497252" cy="830997"/>
          </a:xfrm>
          <a:prstGeom prst="rect">
            <a:avLst/>
          </a:prstGeom>
          <a:noFill/>
        </p:spPr>
        <p:txBody>
          <a:bodyPr wrap="none" rtlCol="0">
            <a:spAutoFit/>
          </a:bodyPr>
          <a:lstStyle/>
          <a:p>
            <a:r>
              <a:rPr lang="en-US" sz="4800" dirty="0"/>
              <a:t>1</a:t>
            </a:r>
          </a:p>
        </p:txBody>
      </p:sp>
      <p:sp>
        <p:nvSpPr>
          <p:cNvPr id="39" name="TextBox 38"/>
          <p:cNvSpPr txBox="1"/>
          <p:nvPr/>
        </p:nvSpPr>
        <p:spPr>
          <a:xfrm>
            <a:off x="10642124" y="8965785"/>
            <a:ext cx="497252" cy="830997"/>
          </a:xfrm>
          <a:prstGeom prst="rect">
            <a:avLst/>
          </a:prstGeom>
          <a:noFill/>
        </p:spPr>
        <p:txBody>
          <a:bodyPr wrap="none" rtlCol="0">
            <a:spAutoFit/>
          </a:bodyPr>
          <a:lstStyle/>
          <a:p>
            <a:r>
              <a:rPr lang="en-US" sz="4800" dirty="0"/>
              <a:t>4</a:t>
            </a:r>
          </a:p>
        </p:txBody>
      </p:sp>
      <p:sp>
        <p:nvSpPr>
          <p:cNvPr id="40" name="TextBox 39"/>
          <p:cNvSpPr txBox="1"/>
          <p:nvPr/>
        </p:nvSpPr>
        <p:spPr>
          <a:xfrm>
            <a:off x="8860198" y="8600033"/>
            <a:ext cx="497252" cy="830997"/>
          </a:xfrm>
          <a:prstGeom prst="rect">
            <a:avLst/>
          </a:prstGeom>
          <a:noFill/>
        </p:spPr>
        <p:txBody>
          <a:bodyPr wrap="none" rtlCol="0">
            <a:spAutoFit/>
          </a:bodyPr>
          <a:lstStyle/>
          <a:p>
            <a:r>
              <a:rPr lang="en-US" sz="4800" dirty="0"/>
              <a:t>5</a:t>
            </a:r>
          </a:p>
        </p:txBody>
      </p:sp>
      <p:sp>
        <p:nvSpPr>
          <p:cNvPr id="41" name="TextBox 40"/>
          <p:cNvSpPr txBox="1"/>
          <p:nvPr/>
        </p:nvSpPr>
        <p:spPr>
          <a:xfrm>
            <a:off x="7980974" y="9019401"/>
            <a:ext cx="497252" cy="830997"/>
          </a:xfrm>
          <a:prstGeom prst="rect">
            <a:avLst/>
          </a:prstGeom>
          <a:noFill/>
        </p:spPr>
        <p:txBody>
          <a:bodyPr wrap="none" rtlCol="0">
            <a:spAutoFit/>
          </a:bodyPr>
          <a:lstStyle/>
          <a:p>
            <a:r>
              <a:rPr lang="en-US" sz="4800" dirty="0"/>
              <a:t>1</a:t>
            </a:r>
          </a:p>
        </p:txBody>
      </p:sp>
      <p:sp>
        <p:nvSpPr>
          <p:cNvPr id="44" name="TextBox 43"/>
          <p:cNvSpPr txBox="1"/>
          <p:nvPr/>
        </p:nvSpPr>
        <p:spPr>
          <a:xfrm>
            <a:off x="8133374" y="10578887"/>
            <a:ext cx="497252" cy="830997"/>
          </a:xfrm>
          <a:prstGeom prst="rect">
            <a:avLst/>
          </a:prstGeom>
          <a:noFill/>
        </p:spPr>
        <p:txBody>
          <a:bodyPr wrap="none" rtlCol="0">
            <a:spAutoFit/>
          </a:bodyPr>
          <a:lstStyle/>
          <a:p>
            <a:r>
              <a:rPr lang="en-US" sz="4800" dirty="0"/>
              <a:t>4</a:t>
            </a:r>
          </a:p>
        </p:txBody>
      </p:sp>
      <p:sp>
        <p:nvSpPr>
          <p:cNvPr id="45" name="TextBox 44"/>
          <p:cNvSpPr txBox="1"/>
          <p:nvPr/>
        </p:nvSpPr>
        <p:spPr>
          <a:xfrm>
            <a:off x="9571930" y="10390999"/>
            <a:ext cx="497252" cy="830997"/>
          </a:xfrm>
          <a:prstGeom prst="rect">
            <a:avLst/>
          </a:prstGeom>
          <a:noFill/>
        </p:spPr>
        <p:txBody>
          <a:bodyPr wrap="none" rtlCol="0">
            <a:spAutoFit/>
          </a:bodyPr>
          <a:lstStyle/>
          <a:p>
            <a:r>
              <a:rPr lang="en-US" sz="4800" dirty="0"/>
              <a:t>3</a:t>
            </a:r>
          </a:p>
        </p:txBody>
      </p:sp>
      <p:sp>
        <p:nvSpPr>
          <p:cNvPr id="46" name="TextBox 45"/>
          <p:cNvSpPr txBox="1"/>
          <p:nvPr/>
        </p:nvSpPr>
        <p:spPr>
          <a:xfrm>
            <a:off x="10933226" y="10826959"/>
            <a:ext cx="497252" cy="830997"/>
          </a:xfrm>
          <a:prstGeom prst="rect">
            <a:avLst/>
          </a:prstGeom>
          <a:noFill/>
        </p:spPr>
        <p:txBody>
          <a:bodyPr wrap="none" rtlCol="0">
            <a:spAutoFit/>
          </a:bodyPr>
          <a:lstStyle/>
          <a:p>
            <a:r>
              <a:rPr lang="en-US" sz="4800" dirty="0"/>
              <a:t>1</a:t>
            </a:r>
          </a:p>
        </p:txBody>
      </p:sp>
      <p:sp>
        <p:nvSpPr>
          <p:cNvPr id="51" name="TextBox 50"/>
          <p:cNvSpPr txBox="1"/>
          <p:nvPr/>
        </p:nvSpPr>
        <p:spPr>
          <a:xfrm>
            <a:off x="10077594" y="9686713"/>
            <a:ext cx="497252" cy="830997"/>
          </a:xfrm>
          <a:prstGeom prst="rect">
            <a:avLst/>
          </a:prstGeom>
          <a:noFill/>
        </p:spPr>
        <p:txBody>
          <a:bodyPr wrap="none" rtlCol="0">
            <a:spAutoFit/>
          </a:bodyPr>
          <a:lstStyle/>
          <a:p>
            <a:r>
              <a:rPr lang="en-US" sz="4800" dirty="0"/>
              <a:t>2</a:t>
            </a:r>
          </a:p>
        </p:txBody>
      </p:sp>
    </p:spTree>
    <p:extLst>
      <p:ext uri="{BB962C8B-B14F-4D97-AF65-F5344CB8AC3E}">
        <p14:creationId xmlns:p14="http://schemas.microsoft.com/office/powerpoint/2010/main" val="2577621660"/>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normAutofit fontScale="90000"/>
          </a:bodyPr>
          <a:lstStyle/>
          <a:p>
            <a:pPr eaLnBrk="1" hangingPunct="1"/>
            <a:r>
              <a:rPr lang="en-US" dirty="0">
                <a:latin typeface="Open Sans" pitchFamily="-84" charset="0"/>
              </a:rPr>
              <a:t>MST – </a:t>
            </a:r>
            <a:r>
              <a:rPr lang="en-US" dirty="0" err="1">
                <a:latin typeface="Open Sans" pitchFamily="-84" charset="0"/>
              </a:rPr>
              <a:t>Kruskal’s</a:t>
            </a:r>
            <a:r>
              <a:rPr lang="en-US" dirty="0">
                <a:latin typeface="Open Sans" pitchFamily="-84" charset="0"/>
              </a:rPr>
              <a:t> Algorithm</a:t>
            </a:r>
          </a:p>
        </p:txBody>
      </p:sp>
      <p:sp>
        <p:nvSpPr>
          <p:cNvPr id="3" name="Text Placeholder 2">
            <a:extLst>
              <a:ext uri="{FF2B5EF4-FFF2-40B4-BE49-F238E27FC236}">
                <a16:creationId xmlns:a16="http://schemas.microsoft.com/office/drawing/2014/main" id="{F6C2A5C2-DD5D-61FB-83FF-86F2D42FE647}"/>
              </a:ext>
            </a:extLst>
          </p:cNvPr>
          <p:cNvSpPr>
            <a:spLocks noGrp="1"/>
          </p:cNvSpPr>
          <p:nvPr>
            <p:ph type="body" sz="quarter" idx="10"/>
          </p:nvPr>
        </p:nvSpPr>
        <p:spPr/>
        <p:txBody>
          <a:bodyPr/>
          <a:lstStyle/>
          <a:p>
            <a:endParaRPr lang="en-US"/>
          </a:p>
        </p:txBody>
      </p:sp>
      <p:sp>
        <p:nvSpPr>
          <p:cNvPr id="7171" name="Content Placeholder 2"/>
          <p:cNvSpPr>
            <a:spLocks noGrp="1"/>
          </p:cNvSpPr>
          <p:nvPr>
            <p:ph sz="quarter" idx="11"/>
          </p:nvPr>
        </p:nvSpPr>
        <p:spPr/>
        <p:txBody>
          <a:bodyPr>
            <a:normAutofit/>
          </a:bodyPr>
          <a:lstStyle/>
          <a:p>
            <a:pPr>
              <a:buNone/>
            </a:pPr>
            <a:r>
              <a:rPr lang="en-US" sz="3600" b="1" u="sng" dirty="0">
                <a:latin typeface="Open Sans" pitchFamily="-84" charset="0"/>
              </a:rPr>
              <a:t>Simulation :</a:t>
            </a:r>
          </a:p>
          <a:p>
            <a:pPr>
              <a:buNone/>
            </a:pPr>
            <a:endParaRPr lang="en-US" sz="3200" dirty="0">
              <a:latin typeface="Lucida Console" panose="020B0609040504020204" pitchFamily="49" charset="0"/>
            </a:endParaRPr>
          </a:p>
        </p:txBody>
      </p:sp>
      <p:sp>
        <p:nvSpPr>
          <p:cNvPr id="5124" name="Footer Placeholder 3"/>
          <p:cNvSpPr>
            <a:spLocks noGrp="1"/>
          </p:cNvSpPr>
          <p:nvPr>
            <p:ph type="ftr" sz="quarter" idx="4294967295"/>
          </p:nvPr>
        </p:nvSpPr>
        <p:spPr>
          <a:xfrm>
            <a:off x="0" y="12833350"/>
            <a:ext cx="5791200" cy="730250"/>
          </a:xfrm>
        </p:spPr>
        <p:txBody>
          <a:bodyPr/>
          <a:lstStyle/>
          <a:p>
            <a:pPr>
              <a:defRPr/>
            </a:pPr>
            <a:r>
              <a:rPr lang="id-ID" dirty="0"/>
              <a:t>COMP6048 - Data Structure</a:t>
            </a:r>
          </a:p>
        </p:txBody>
      </p:sp>
      <p:sp>
        <p:nvSpPr>
          <p:cNvPr id="5125" name="Slide Number Placeholder 4"/>
          <p:cNvSpPr>
            <a:spLocks noGrp="1"/>
          </p:cNvSpPr>
          <p:nvPr>
            <p:ph type="sldNum" sz="quarter" idx="4294967295"/>
          </p:nvPr>
        </p:nvSpPr>
        <p:spPr>
          <a:xfrm>
            <a:off x="24018875" y="13184188"/>
            <a:ext cx="365125" cy="379412"/>
          </a:xfrm>
        </p:spPr>
        <p:txBody>
          <a:bodyPr/>
          <a:lstStyle/>
          <a:p>
            <a:pPr>
              <a:defRPr/>
            </a:pPr>
            <a:fld id="{BE9CBBE9-7D85-40CF-85AA-565BC62F71A7}" type="slidenum">
              <a:rPr lang="en-US"/>
              <a:pPr>
                <a:defRPr/>
              </a:pPr>
              <a:t>41</a:t>
            </a:fld>
            <a:endParaRPr lang="en-US"/>
          </a:p>
        </p:txBody>
      </p:sp>
      <p:sp>
        <p:nvSpPr>
          <p:cNvPr id="2" name="Rectangle 1"/>
          <p:cNvSpPr/>
          <p:nvPr/>
        </p:nvSpPr>
        <p:spPr>
          <a:xfrm>
            <a:off x="7924800" y="5181600"/>
            <a:ext cx="2743200" cy="822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T</a:t>
            </a:r>
          </a:p>
          <a:p>
            <a:pPr algn="ctr"/>
            <a:r>
              <a:rPr lang="en-US" sz="3600" dirty="0">
                <a:solidFill>
                  <a:schemeClr val="tx1"/>
                </a:solidFill>
              </a:rPr>
              <a:t>NULL</a:t>
            </a:r>
          </a:p>
        </p:txBody>
      </p:sp>
      <p:sp>
        <p:nvSpPr>
          <p:cNvPr id="7" name="Rectangle 6"/>
          <p:cNvSpPr/>
          <p:nvPr/>
        </p:nvSpPr>
        <p:spPr>
          <a:xfrm>
            <a:off x="10668000" y="5204123"/>
            <a:ext cx="1371600" cy="82070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V</a:t>
            </a:r>
          </a:p>
        </p:txBody>
      </p:sp>
      <p:sp>
        <p:nvSpPr>
          <p:cNvPr id="30" name="Oval 29"/>
          <p:cNvSpPr/>
          <p:nvPr/>
        </p:nvSpPr>
        <p:spPr>
          <a:xfrm>
            <a:off x="14173200" y="65160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A</a:t>
            </a:r>
          </a:p>
        </p:txBody>
      </p:sp>
      <p:sp>
        <p:nvSpPr>
          <p:cNvPr id="32" name="Oval 31"/>
          <p:cNvSpPr/>
          <p:nvPr/>
        </p:nvSpPr>
        <p:spPr>
          <a:xfrm>
            <a:off x="16459200" y="5569832"/>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B</a:t>
            </a:r>
          </a:p>
        </p:txBody>
      </p:sp>
      <p:sp>
        <p:nvSpPr>
          <p:cNvPr id="33" name="Oval 32"/>
          <p:cNvSpPr/>
          <p:nvPr/>
        </p:nvSpPr>
        <p:spPr>
          <a:xfrm>
            <a:off x="16459200" y="74304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a:t>
            </a:r>
          </a:p>
        </p:txBody>
      </p:sp>
      <p:sp>
        <p:nvSpPr>
          <p:cNvPr id="35" name="Oval 34"/>
          <p:cNvSpPr/>
          <p:nvPr/>
        </p:nvSpPr>
        <p:spPr>
          <a:xfrm>
            <a:off x="18592800" y="556104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D</a:t>
            </a:r>
          </a:p>
        </p:txBody>
      </p:sp>
      <p:sp>
        <p:nvSpPr>
          <p:cNvPr id="36" name="Oval 35"/>
          <p:cNvSpPr/>
          <p:nvPr/>
        </p:nvSpPr>
        <p:spPr>
          <a:xfrm>
            <a:off x="18592800" y="74304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E</a:t>
            </a:r>
          </a:p>
        </p:txBody>
      </p:sp>
      <p:cxnSp>
        <p:nvCxnSpPr>
          <p:cNvPr id="37" name="Straight Connector 36"/>
          <p:cNvCxnSpPr>
            <a:stCxn id="30" idx="7"/>
            <a:endCxn id="32" idx="2"/>
          </p:cNvCxnSpPr>
          <p:nvPr/>
        </p:nvCxnSpPr>
        <p:spPr>
          <a:xfrm flipV="1">
            <a:off x="14953691" y="6027033"/>
            <a:ext cx="1505510" cy="62295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30" idx="5"/>
            <a:endCxn id="33" idx="2"/>
          </p:cNvCxnSpPr>
          <p:nvPr/>
        </p:nvCxnSpPr>
        <p:spPr>
          <a:xfrm>
            <a:off x="14953691" y="7296567"/>
            <a:ext cx="1505510" cy="59111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32" idx="6"/>
            <a:endCxn id="35" idx="2"/>
          </p:cNvCxnSpPr>
          <p:nvPr/>
        </p:nvCxnSpPr>
        <p:spPr>
          <a:xfrm flipV="1">
            <a:off x="17373600" y="6018240"/>
            <a:ext cx="1219200" cy="8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5" idx="4"/>
            <a:endCxn id="36" idx="0"/>
          </p:cNvCxnSpPr>
          <p:nvPr/>
        </p:nvCxnSpPr>
        <p:spPr>
          <a:xfrm>
            <a:off x="19050000" y="6475440"/>
            <a:ext cx="0" cy="95503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3" idx="6"/>
            <a:endCxn id="36" idx="2"/>
          </p:cNvCxnSpPr>
          <p:nvPr/>
        </p:nvCxnSpPr>
        <p:spPr>
          <a:xfrm>
            <a:off x="17373600" y="7887676"/>
            <a:ext cx="12192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2" idx="4"/>
            <a:endCxn id="33" idx="0"/>
          </p:cNvCxnSpPr>
          <p:nvPr/>
        </p:nvCxnSpPr>
        <p:spPr>
          <a:xfrm>
            <a:off x="16916400" y="6484232"/>
            <a:ext cx="0" cy="94624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5" idx="3"/>
            <a:endCxn id="33" idx="7"/>
          </p:cNvCxnSpPr>
          <p:nvPr/>
        </p:nvCxnSpPr>
        <p:spPr>
          <a:xfrm flipH="1">
            <a:off x="17239690" y="6341530"/>
            <a:ext cx="1487020" cy="122285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2" idx="5"/>
            <a:endCxn id="36" idx="1"/>
          </p:cNvCxnSpPr>
          <p:nvPr/>
        </p:nvCxnSpPr>
        <p:spPr>
          <a:xfrm>
            <a:off x="17239690" y="6350322"/>
            <a:ext cx="1487020" cy="121406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17373600" y="9501138"/>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F</a:t>
            </a:r>
          </a:p>
        </p:txBody>
      </p:sp>
      <p:cxnSp>
        <p:nvCxnSpPr>
          <p:cNvPr id="46" name="Straight Connector 45"/>
          <p:cNvCxnSpPr>
            <a:stCxn id="30" idx="4"/>
            <a:endCxn id="45" idx="2"/>
          </p:cNvCxnSpPr>
          <p:nvPr/>
        </p:nvCxnSpPr>
        <p:spPr>
          <a:xfrm>
            <a:off x="14630400" y="7430477"/>
            <a:ext cx="2743200" cy="252786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45" idx="7"/>
            <a:endCxn id="36" idx="4"/>
          </p:cNvCxnSpPr>
          <p:nvPr/>
        </p:nvCxnSpPr>
        <p:spPr>
          <a:xfrm flipV="1">
            <a:off x="18154091" y="8344876"/>
            <a:ext cx="895910" cy="129017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33" idx="4"/>
            <a:endCxn id="45" idx="1"/>
          </p:cNvCxnSpPr>
          <p:nvPr/>
        </p:nvCxnSpPr>
        <p:spPr>
          <a:xfrm>
            <a:off x="16916401" y="8344876"/>
            <a:ext cx="591110" cy="129017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5331348" y="5894705"/>
            <a:ext cx="497252" cy="830997"/>
          </a:xfrm>
          <a:prstGeom prst="rect">
            <a:avLst/>
          </a:prstGeom>
          <a:noFill/>
        </p:spPr>
        <p:txBody>
          <a:bodyPr wrap="none" rtlCol="0">
            <a:spAutoFit/>
          </a:bodyPr>
          <a:lstStyle/>
          <a:p>
            <a:r>
              <a:rPr lang="en-US" sz="4800" dirty="0"/>
              <a:t>2</a:t>
            </a:r>
          </a:p>
        </p:txBody>
      </p:sp>
      <p:sp>
        <p:nvSpPr>
          <p:cNvPr id="50" name="TextBox 49"/>
          <p:cNvSpPr txBox="1"/>
          <p:nvPr/>
        </p:nvSpPr>
        <p:spPr>
          <a:xfrm>
            <a:off x="17813638" y="5486401"/>
            <a:ext cx="497252" cy="830997"/>
          </a:xfrm>
          <a:prstGeom prst="rect">
            <a:avLst/>
          </a:prstGeom>
          <a:noFill/>
        </p:spPr>
        <p:txBody>
          <a:bodyPr wrap="none" rtlCol="0">
            <a:spAutoFit/>
          </a:bodyPr>
          <a:lstStyle/>
          <a:p>
            <a:r>
              <a:rPr lang="en-US" sz="4800" dirty="0"/>
              <a:t>3</a:t>
            </a:r>
          </a:p>
        </p:txBody>
      </p:sp>
      <p:sp>
        <p:nvSpPr>
          <p:cNvPr id="51" name="TextBox 50"/>
          <p:cNvSpPr txBox="1"/>
          <p:nvPr/>
        </p:nvSpPr>
        <p:spPr>
          <a:xfrm>
            <a:off x="18988948" y="6696277"/>
            <a:ext cx="497252" cy="830997"/>
          </a:xfrm>
          <a:prstGeom prst="rect">
            <a:avLst/>
          </a:prstGeom>
          <a:noFill/>
        </p:spPr>
        <p:txBody>
          <a:bodyPr wrap="none" rtlCol="0">
            <a:spAutoFit/>
          </a:bodyPr>
          <a:lstStyle/>
          <a:p>
            <a:r>
              <a:rPr lang="en-US" sz="4800" dirty="0"/>
              <a:t>2</a:t>
            </a:r>
          </a:p>
        </p:txBody>
      </p:sp>
      <p:sp>
        <p:nvSpPr>
          <p:cNvPr id="52" name="TextBox 51"/>
          <p:cNvSpPr txBox="1"/>
          <p:nvPr/>
        </p:nvSpPr>
        <p:spPr>
          <a:xfrm>
            <a:off x="18203312" y="6180527"/>
            <a:ext cx="497252" cy="830997"/>
          </a:xfrm>
          <a:prstGeom prst="rect">
            <a:avLst/>
          </a:prstGeom>
          <a:noFill/>
        </p:spPr>
        <p:txBody>
          <a:bodyPr wrap="none" rtlCol="0">
            <a:spAutoFit/>
          </a:bodyPr>
          <a:lstStyle/>
          <a:p>
            <a:r>
              <a:rPr lang="en-US" sz="4800" dirty="0"/>
              <a:t>1</a:t>
            </a:r>
          </a:p>
        </p:txBody>
      </p:sp>
      <p:sp>
        <p:nvSpPr>
          <p:cNvPr id="53" name="TextBox 52"/>
          <p:cNvSpPr txBox="1"/>
          <p:nvPr/>
        </p:nvSpPr>
        <p:spPr>
          <a:xfrm>
            <a:off x="18262124" y="7099861"/>
            <a:ext cx="497252" cy="830997"/>
          </a:xfrm>
          <a:prstGeom prst="rect">
            <a:avLst/>
          </a:prstGeom>
          <a:noFill/>
        </p:spPr>
        <p:txBody>
          <a:bodyPr wrap="none" rtlCol="0">
            <a:spAutoFit/>
          </a:bodyPr>
          <a:lstStyle/>
          <a:p>
            <a:r>
              <a:rPr lang="en-US" sz="4800" dirty="0"/>
              <a:t>4</a:t>
            </a:r>
          </a:p>
        </p:txBody>
      </p:sp>
      <p:sp>
        <p:nvSpPr>
          <p:cNvPr id="54" name="TextBox 53"/>
          <p:cNvSpPr txBox="1"/>
          <p:nvPr/>
        </p:nvSpPr>
        <p:spPr>
          <a:xfrm>
            <a:off x="16480198" y="6734109"/>
            <a:ext cx="497252" cy="830997"/>
          </a:xfrm>
          <a:prstGeom prst="rect">
            <a:avLst/>
          </a:prstGeom>
          <a:noFill/>
        </p:spPr>
        <p:txBody>
          <a:bodyPr wrap="none" rtlCol="0">
            <a:spAutoFit/>
          </a:bodyPr>
          <a:lstStyle/>
          <a:p>
            <a:r>
              <a:rPr lang="en-US" sz="4800" dirty="0"/>
              <a:t>5</a:t>
            </a:r>
          </a:p>
        </p:txBody>
      </p:sp>
      <p:sp>
        <p:nvSpPr>
          <p:cNvPr id="55" name="TextBox 54"/>
          <p:cNvSpPr txBox="1"/>
          <p:nvPr/>
        </p:nvSpPr>
        <p:spPr>
          <a:xfrm>
            <a:off x="15600974" y="7153477"/>
            <a:ext cx="497252" cy="830997"/>
          </a:xfrm>
          <a:prstGeom prst="rect">
            <a:avLst/>
          </a:prstGeom>
          <a:noFill/>
        </p:spPr>
        <p:txBody>
          <a:bodyPr wrap="none" rtlCol="0">
            <a:spAutoFit/>
          </a:bodyPr>
          <a:lstStyle/>
          <a:p>
            <a:r>
              <a:rPr lang="en-US" sz="4800" dirty="0"/>
              <a:t>1</a:t>
            </a:r>
          </a:p>
        </p:txBody>
      </p:sp>
      <p:sp>
        <p:nvSpPr>
          <p:cNvPr id="56" name="TextBox 55"/>
          <p:cNvSpPr txBox="1"/>
          <p:nvPr/>
        </p:nvSpPr>
        <p:spPr>
          <a:xfrm>
            <a:off x="15753374" y="8712963"/>
            <a:ext cx="497252" cy="830997"/>
          </a:xfrm>
          <a:prstGeom prst="rect">
            <a:avLst/>
          </a:prstGeom>
          <a:noFill/>
        </p:spPr>
        <p:txBody>
          <a:bodyPr wrap="none" rtlCol="0">
            <a:spAutoFit/>
          </a:bodyPr>
          <a:lstStyle/>
          <a:p>
            <a:r>
              <a:rPr lang="en-US" sz="4800" dirty="0"/>
              <a:t>4</a:t>
            </a:r>
          </a:p>
        </p:txBody>
      </p:sp>
      <p:sp>
        <p:nvSpPr>
          <p:cNvPr id="57" name="TextBox 56"/>
          <p:cNvSpPr txBox="1"/>
          <p:nvPr/>
        </p:nvSpPr>
        <p:spPr>
          <a:xfrm>
            <a:off x="17191930" y="8525075"/>
            <a:ext cx="497252" cy="830997"/>
          </a:xfrm>
          <a:prstGeom prst="rect">
            <a:avLst/>
          </a:prstGeom>
          <a:noFill/>
        </p:spPr>
        <p:txBody>
          <a:bodyPr wrap="none" rtlCol="0">
            <a:spAutoFit/>
          </a:bodyPr>
          <a:lstStyle/>
          <a:p>
            <a:r>
              <a:rPr lang="en-US" sz="4800" dirty="0"/>
              <a:t>3</a:t>
            </a:r>
          </a:p>
        </p:txBody>
      </p:sp>
      <p:sp>
        <p:nvSpPr>
          <p:cNvPr id="58" name="TextBox 57"/>
          <p:cNvSpPr txBox="1"/>
          <p:nvPr/>
        </p:nvSpPr>
        <p:spPr>
          <a:xfrm>
            <a:off x="18553226" y="8961035"/>
            <a:ext cx="497252" cy="830997"/>
          </a:xfrm>
          <a:prstGeom prst="rect">
            <a:avLst/>
          </a:prstGeom>
          <a:noFill/>
        </p:spPr>
        <p:txBody>
          <a:bodyPr wrap="none" rtlCol="0">
            <a:spAutoFit/>
          </a:bodyPr>
          <a:lstStyle/>
          <a:p>
            <a:r>
              <a:rPr lang="en-US" sz="4800" dirty="0"/>
              <a:t>1</a:t>
            </a:r>
          </a:p>
        </p:txBody>
      </p:sp>
      <p:sp>
        <p:nvSpPr>
          <p:cNvPr id="59" name="TextBox 58"/>
          <p:cNvSpPr txBox="1"/>
          <p:nvPr/>
        </p:nvSpPr>
        <p:spPr>
          <a:xfrm>
            <a:off x="17697594" y="7820789"/>
            <a:ext cx="497252" cy="830997"/>
          </a:xfrm>
          <a:prstGeom prst="rect">
            <a:avLst/>
          </a:prstGeom>
          <a:noFill/>
        </p:spPr>
        <p:txBody>
          <a:bodyPr wrap="none" rtlCol="0">
            <a:spAutoFit/>
          </a:bodyPr>
          <a:lstStyle/>
          <a:p>
            <a:r>
              <a:rPr lang="en-US" sz="4800" dirty="0"/>
              <a:t>2</a:t>
            </a:r>
          </a:p>
        </p:txBody>
      </p:sp>
      <p:sp>
        <p:nvSpPr>
          <p:cNvPr id="60" name="Rectangle 59"/>
          <p:cNvSpPr/>
          <p:nvPr/>
        </p:nvSpPr>
        <p:spPr>
          <a:xfrm>
            <a:off x="5181600" y="5181600"/>
            <a:ext cx="2743200" cy="822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Adjacency List</a:t>
            </a:r>
          </a:p>
          <a:p>
            <a:pPr algn="ctr"/>
            <a:r>
              <a:rPr lang="en-US" sz="3600" dirty="0">
                <a:solidFill>
                  <a:schemeClr val="tx1"/>
                </a:solidFill>
              </a:rPr>
              <a:t>A – C (1)</a:t>
            </a:r>
          </a:p>
          <a:p>
            <a:pPr algn="ctr"/>
            <a:r>
              <a:rPr lang="en-US" sz="3600" dirty="0">
                <a:solidFill>
                  <a:schemeClr val="tx1"/>
                </a:solidFill>
              </a:rPr>
              <a:t>A – B (2)</a:t>
            </a:r>
          </a:p>
          <a:p>
            <a:pPr algn="ctr"/>
            <a:r>
              <a:rPr lang="en-US" sz="3600" dirty="0">
                <a:solidFill>
                  <a:schemeClr val="tx1"/>
                </a:solidFill>
              </a:rPr>
              <a:t>A – F (4)</a:t>
            </a:r>
          </a:p>
          <a:p>
            <a:pPr algn="ctr"/>
            <a:r>
              <a:rPr lang="en-US" sz="3600" dirty="0">
                <a:solidFill>
                  <a:schemeClr val="tx1"/>
                </a:solidFill>
              </a:rPr>
              <a:t>B – C (5)</a:t>
            </a:r>
          </a:p>
          <a:p>
            <a:pPr algn="ctr"/>
            <a:r>
              <a:rPr lang="en-US" sz="3600" dirty="0">
                <a:solidFill>
                  <a:schemeClr val="tx1"/>
                </a:solidFill>
              </a:rPr>
              <a:t>B – D (3)</a:t>
            </a:r>
          </a:p>
          <a:p>
            <a:pPr algn="ctr"/>
            <a:r>
              <a:rPr lang="en-US" sz="3600" dirty="0">
                <a:solidFill>
                  <a:schemeClr val="tx1"/>
                </a:solidFill>
              </a:rPr>
              <a:t>B – E (4)</a:t>
            </a:r>
          </a:p>
          <a:p>
            <a:pPr algn="ctr"/>
            <a:r>
              <a:rPr lang="en-US" sz="3600" dirty="0">
                <a:solidFill>
                  <a:schemeClr val="tx1"/>
                </a:solidFill>
              </a:rPr>
              <a:t>C – D (1)</a:t>
            </a:r>
          </a:p>
          <a:p>
            <a:pPr algn="ctr"/>
            <a:r>
              <a:rPr lang="en-US" sz="3600" dirty="0">
                <a:solidFill>
                  <a:schemeClr val="tx1"/>
                </a:solidFill>
              </a:rPr>
              <a:t>C – E (2)</a:t>
            </a:r>
          </a:p>
          <a:p>
            <a:pPr algn="ctr"/>
            <a:r>
              <a:rPr lang="en-US" sz="3600" dirty="0">
                <a:solidFill>
                  <a:schemeClr val="tx1"/>
                </a:solidFill>
              </a:rPr>
              <a:t>C – F (3)</a:t>
            </a:r>
          </a:p>
          <a:p>
            <a:pPr algn="ctr"/>
            <a:r>
              <a:rPr lang="en-US" sz="3600" dirty="0">
                <a:solidFill>
                  <a:schemeClr val="tx1"/>
                </a:solidFill>
              </a:rPr>
              <a:t>D – E (2)</a:t>
            </a:r>
          </a:p>
          <a:p>
            <a:pPr algn="ctr"/>
            <a:r>
              <a:rPr lang="en-US" sz="3600" dirty="0">
                <a:solidFill>
                  <a:schemeClr val="tx1"/>
                </a:solidFill>
              </a:rPr>
              <a:t>E – F (1)</a:t>
            </a:r>
          </a:p>
        </p:txBody>
      </p:sp>
    </p:spTree>
    <p:extLst>
      <p:ext uri="{BB962C8B-B14F-4D97-AF65-F5344CB8AC3E}">
        <p14:creationId xmlns:p14="http://schemas.microsoft.com/office/powerpoint/2010/main" val="192209777"/>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normAutofit fontScale="90000"/>
          </a:bodyPr>
          <a:lstStyle/>
          <a:p>
            <a:pPr eaLnBrk="1" hangingPunct="1"/>
            <a:r>
              <a:rPr lang="en-US" dirty="0">
                <a:latin typeface="Open Sans" pitchFamily="-84" charset="0"/>
              </a:rPr>
              <a:t>MST – </a:t>
            </a:r>
            <a:r>
              <a:rPr lang="en-US" dirty="0" err="1">
                <a:latin typeface="Open Sans" pitchFamily="-84" charset="0"/>
              </a:rPr>
              <a:t>Kruskal’s</a:t>
            </a:r>
            <a:r>
              <a:rPr lang="en-US" dirty="0">
                <a:latin typeface="Open Sans" pitchFamily="-84" charset="0"/>
              </a:rPr>
              <a:t> Algorithm</a:t>
            </a:r>
          </a:p>
        </p:txBody>
      </p:sp>
      <p:sp>
        <p:nvSpPr>
          <p:cNvPr id="3" name="Text Placeholder 2">
            <a:extLst>
              <a:ext uri="{FF2B5EF4-FFF2-40B4-BE49-F238E27FC236}">
                <a16:creationId xmlns:a16="http://schemas.microsoft.com/office/drawing/2014/main" id="{33BE1A5F-52C1-CC27-9EC6-A4E942A7FB4B}"/>
              </a:ext>
            </a:extLst>
          </p:cNvPr>
          <p:cNvSpPr>
            <a:spLocks noGrp="1"/>
          </p:cNvSpPr>
          <p:nvPr>
            <p:ph type="body" sz="quarter" idx="10"/>
          </p:nvPr>
        </p:nvSpPr>
        <p:spPr/>
        <p:txBody>
          <a:bodyPr/>
          <a:lstStyle/>
          <a:p>
            <a:endParaRPr lang="en-US"/>
          </a:p>
        </p:txBody>
      </p:sp>
      <p:sp>
        <p:nvSpPr>
          <p:cNvPr id="7171" name="Content Placeholder 2"/>
          <p:cNvSpPr>
            <a:spLocks noGrp="1"/>
          </p:cNvSpPr>
          <p:nvPr>
            <p:ph sz="quarter" idx="11"/>
          </p:nvPr>
        </p:nvSpPr>
        <p:spPr/>
        <p:txBody>
          <a:bodyPr>
            <a:normAutofit/>
          </a:bodyPr>
          <a:lstStyle/>
          <a:p>
            <a:pPr>
              <a:buNone/>
            </a:pPr>
            <a:r>
              <a:rPr lang="en-US" sz="3600" b="1" u="sng" dirty="0">
                <a:latin typeface="Open Sans" pitchFamily="-84" charset="0"/>
              </a:rPr>
              <a:t>Simulation :</a:t>
            </a:r>
          </a:p>
          <a:p>
            <a:pPr>
              <a:buNone/>
            </a:pPr>
            <a:endParaRPr lang="en-US" sz="3200" dirty="0">
              <a:latin typeface="Lucida Console" panose="020B0609040504020204" pitchFamily="49" charset="0"/>
            </a:endParaRPr>
          </a:p>
        </p:txBody>
      </p:sp>
      <p:sp>
        <p:nvSpPr>
          <p:cNvPr id="5124" name="Footer Placeholder 3"/>
          <p:cNvSpPr>
            <a:spLocks noGrp="1"/>
          </p:cNvSpPr>
          <p:nvPr>
            <p:ph type="ftr" sz="quarter" idx="4294967295"/>
          </p:nvPr>
        </p:nvSpPr>
        <p:spPr>
          <a:xfrm>
            <a:off x="0" y="12833350"/>
            <a:ext cx="5791200" cy="730250"/>
          </a:xfrm>
        </p:spPr>
        <p:txBody>
          <a:bodyPr/>
          <a:lstStyle/>
          <a:p>
            <a:pPr>
              <a:defRPr/>
            </a:pPr>
            <a:r>
              <a:rPr lang="id-ID" dirty="0"/>
              <a:t>COMP6048 - Data Structure</a:t>
            </a:r>
          </a:p>
        </p:txBody>
      </p:sp>
      <p:sp>
        <p:nvSpPr>
          <p:cNvPr id="5125" name="Slide Number Placeholder 4"/>
          <p:cNvSpPr>
            <a:spLocks noGrp="1"/>
          </p:cNvSpPr>
          <p:nvPr>
            <p:ph type="sldNum" sz="quarter" idx="4294967295"/>
          </p:nvPr>
        </p:nvSpPr>
        <p:spPr>
          <a:xfrm>
            <a:off x="24018875" y="13184188"/>
            <a:ext cx="365125" cy="379412"/>
          </a:xfrm>
        </p:spPr>
        <p:txBody>
          <a:bodyPr/>
          <a:lstStyle/>
          <a:p>
            <a:pPr>
              <a:defRPr/>
            </a:pPr>
            <a:fld id="{BE9CBBE9-7D85-40CF-85AA-565BC62F71A7}" type="slidenum">
              <a:rPr lang="en-US"/>
              <a:pPr>
                <a:defRPr/>
              </a:pPr>
              <a:t>42</a:t>
            </a:fld>
            <a:endParaRPr lang="en-US"/>
          </a:p>
        </p:txBody>
      </p:sp>
      <p:sp>
        <p:nvSpPr>
          <p:cNvPr id="2" name="Rectangle 1"/>
          <p:cNvSpPr/>
          <p:nvPr/>
        </p:nvSpPr>
        <p:spPr>
          <a:xfrm>
            <a:off x="9144000" y="5181600"/>
            <a:ext cx="2743200" cy="822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T</a:t>
            </a:r>
          </a:p>
          <a:p>
            <a:pPr algn="ctr"/>
            <a:r>
              <a:rPr lang="en-US" sz="3600" dirty="0">
                <a:solidFill>
                  <a:schemeClr val="tx1"/>
                </a:solidFill>
              </a:rPr>
              <a:t>NULL</a:t>
            </a:r>
          </a:p>
        </p:txBody>
      </p:sp>
      <p:sp>
        <p:nvSpPr>
          <p:cNvPr id="7" name="Rectangle 6"/>
          <p:cNvSpPr/>
          <p:nvPr/>
        </p:nvSpPr>
        <p:spPr>
          <a:xfrm>
            <a:off x="11887200" y="5204123"/>
            <a:ext cx="1371600" cy="82070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V</a:t>
            </a:r>
          </a:p>
        </p:txBody>
      </p:sp>
      <p:sp>
        <p:nvSpPr>
          <p:cNvPr id="30" name="Oval 29"/>
          <p:cNvSpPr/>
          <p:nvPr/>
        </p:nvSpPr>
        <p:spPr>
          <a:xfrm>
            <a:off x="14173200" y="65160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A</a:t>
            </a:r>
          </a:p>
        </p:txBody>
      </p:sp>
      <p:sp>
        <p:nvSpPr>
          <p:cNvPr id="32" name="Oval 31"/>
          <p:cNvSpPr/>
          <p:nvPr/>
        </p:nvSpPr>
        <p:spPr>
          <a:xfrm>
            <a:off x="16459200" y="5569832"/>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B</a:t>
            </a:r>
          </a:p>
        </p:txBody>
      </p:sp>
      <p:sp>
        <p:nvSpPr>
          <p:cNvPr id="33" name="Oval 32"/>
          <p:cNvSpPr/>
          <p:nvPr/>
        </p:nvSpPr>
        <p:spPr>
          <a:xfrm>
            <a:off x="16459200" y="74304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a:t>
            </a:r>
          </a:p>
        </p:txBody>
      </p:sp>
      <p:sp>
        <p:nvSpPr>
          <p:cNvPr id="35" name="Oval 34"/>
          <p:cNvSpPr/>
          <p:nvPr/>
        </p:nvSpPr>
        <p:spPr>
          <a:xfrm>
            <a:off x="18592800" y="556104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D</a:t>
            </a:r>
          </a:p>
        </p:txBody>
      </p:sp>
      <p:sp>
        <p:nvSpPr>
          <p:cNvPr id="36" name="Oval 35"/>
          <p:cNvSpPr/>
          <p:nvPr/>
        </p:nvSpPr>
        <p:spPr>
          <a:xfrm>
            <a:off x="18592800" y="74304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E</a:t>
            </a:r>
          </a:p>
        </p:txBody>
      </p:sp>
      <p:cxnSp>
        <p:nvCxnSpPr>
          <p:cNvPr id="37" name="Straight Connector 36"/>
          <p:cNvCxnSpPr>
            <a:stCxn id="30" idx="7"/>
            <a:endCxn id="32" idx="2"/>
          </p:cNvCxnSpPr>
          <p:nvPr/>
        </p:nvCxnSpPr>
        <p:spPr>
          <a:xfrm flipV="1">
            <a:off x="14953691" y="6027033"/>
            <a:ext cx="1505510" cy="62295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30" idx="5"/>
            <a:endCxn id="33" idx="2"/>
          </p:cNvCxnSpPr>
          <p:nvPr/>
        </p:nvCxnSpPr>
        <p:spPr>
          <a:xfrm>
            <a:off x="14953691" y="7296567"/>
            <a:ext cx="1505510" cy="59111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32" idx="6"/>
            <a:endCxn id="35" idx="2"/>
          </p:cNvCxnSpPr>
          <p:nvPr/>
        </p:nvCxnSpPr>
        <p:spPr>
          <a:xfrm flipV="1">
            <a:off x="17373600" y="6018240"/>
            <a:ext cx="1219200" cy="8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5" idx="4"/>
            <a:endCxn id="36" idx="0"/>
          </p:cNvCxnSpPr>
          <p:nvPr/>
        </p:nvCxnSpPr>
        <p:spPr>
          <a:xfrm>
            <a:off x="19050000" y="6475440"/>
            <a:ext cx="0" cy="95503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3" idx="6"/>
            <a:endCxn id="36" idx="2"/>
          </p:cNvCxnSpPr>
          <p:nvPr/>
        </p:nvCxnSpPr>
        <p:spPr>
          <a:xfrm>
            <a:off x="17373600" y="7887676"/>
            <a:ext cx="12192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2" idx="4"/>
            <a:endCxn id="33" idx="0"/>
          </p:cNvCxnSpPr>
          <p:nvPr/>
        </p:nvCxnSpPr>
        <p:spPr>
          <a:xfrm>
            <a:off x="16916400" y="6484232"/>
            <a:ext cx="0" cy="94624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5" idx="3"/>
            <a:endCxn id="33" idx="7"/>
          </p:cNvCxnSpPr>
          <p:nvPr/>
        </p:nvCxnSpPr>
        <p:spPr>
          <a:xfrm flipH="1">
            <a:off x="17239690" y="6341530"/>
            <a:ext cx="1487020" cy="122285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2" idx="5"/>
            <a:endCxn id="36" idx="1"/>
          </p:cNvCxnSpPr>
          <p:nvPr/>
        </p:nvCxnSpPr>
        <p:spPr>
          <a:xfrm>
            <a:off x="17239690" y="6350322"/>
            <a:ext cx="1487020" cy="121406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17373600" y="9501138"/>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F</a:t>
            </a:r>
          </a:p>
        </p:txBody>
      </p:sp>
      <p:cxnSp>
        <p:nvCxnSpPr>
          <p:cNvPr id="46" name="Straight Connector 45"/>
          <p:cNvCxnSpPr>
            <a:stCxn id="30" idx="4"/>
            <a:endCxn id="45" idx="2"/>
          </p:cNvCxnSpPr>
          <p:nvPr/>
        </p:nvCxnSpPr>
        <p:spPr>
          <a:xfrm>
            <a:off x="14630400" y="7430477"/>
            <a:ext cx="2743200" cy="252786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45" idx="7"/>
            <a:endCxn id="36" idx="4"/>
          </p:cNvCxnSpPr>
          <p:nvPr/>
        </p:nvCxnSpPr>
        <p:spPr>
          <a:xfrm flipV="1">
            <a:off x="18154091" y="8344876"/>
            <a:ext cx="895910" cy="129017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33" idx="4"/>
            <a:endCxn id="45" idx="1"/>
          </p:cNvCxnSpPr>
          <p:nvPr/>
        </p:nvCxnSpPr>
        <p:spPr>
          <a:xfrm>
            <a:off x="16916401" y="8344876"/>
            <a:ext cx="591110" cy="129017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5331348" y="5894705"/>
            <a:ext cx="497252" cy="830997"/>
          </a:xfrm>
          <a:prstGeom prst="rect">
            <a:avLst/>
          </a:prstGeom>
          <a:noFill/>
        </p:spPr>
        <p:txBody>
          <a:bodyPr wrap="none" rtlCol="0">
            <a:spAutoFit/>
          </a:bodyPr>
          <a:lstStyle/>
          <a:p>
            <a:r>
              <a:rPr lang="en-US" sz="4800" dirty="0"/>
              <a:t>2</a:t>
            </a:r>
          </a:p>
        </p:txBody>
      </p:sp>
      <p:sp>
        <p:nvSpPr>
          <p:cNvPr id="50" name="TextBox 49"/>
          <p:cNvSpPr txBox="1"/>
          <p:nvPr/>
        </p:nvSpPr>
        <p:spPr>
          <a:xfrm>
            <a:off x="17813638" y="5486401"/>
            <a:ext cx="497252" cy="830997"/>
          </a:xfrm>
          <a:prstGeom prst="rect">
            <a:avLst/>
          </a:prstGeom>
          <a:noFill/>
        </p:spPr>
        <p:txBody>
          <a:bodyPr wrap="none" rtlCol="0">
            <a:spAutoFit/>
          </a:bodyPr>
          <a:lstStyle/>
          <a:p>
            <a:r>
              <a:rPr lang="en-US" sz="4800" dirty="0"/>
              <a:t>3</a:t>
            </a:r>
          </a:p>
        </p:txBody>
      </p:sp>
      <p:sp>
        <p:nvSpPr>
          <p:cNvPr id="51" name="TextBox 50"/>
          <p:cNvSpPr txBox="1"/>
          <p:nvPr/>
        </p:nvSpPr>
        <p:spPr>
          <a:xfrm>
            <a:off x="18988948" y="6696277"/>
            <a:ext cx="497252" cy="830997"/>
          </a:xfrm>
          <a:prstGeom prst="rect">
            <a:avLst/>
          </a:prstGeom>
          <a:noFill/>
        </p:spPr>
        <p:txBody>
          <a:bodyPr wrap="none" rtlCol="0">
            <a:spAutoFit/>
          </a:bodyPr>
          <a:lstStyle/>
          <a:p>
            <a:r>
              <a:rPr lang="en-US" sz="4800" dirty="0"/>
              <a:t>2</a:t>
            </a:r>
          </a:p>
        </p:txBody>
      </p:sp>
      <p:sp>
        <p:nvSpPr>
          <p:cNvPr id="52" name="TextBox 51"/>
          <p:cNvSpPr txBox="1"/>
          <p:nvPr/>
        </p:nvSpPr>
        <p:spPr>
          <a:xfrm>
            <a:off x="18203312" y="6180527"/>
            <a:ext cx="497252" cy="830997"/>
          </a:xfrm>
          <a:prstGeom prst="rect">
            <a:avLst/>
          </a:prstGeom>
          <a:noFill/>
        </p:spPr>
        <p:txBody>
          <a:bodyPr wrap="none" rtlCol="0">
            <a:spAutoFit/>
          </a:bodyPr>
          <a:lstStyle/>
          <a:p>
            <a:r>
              <a:rPr lang="en-US" sz="4800" dirty="0"/>
              <a:t>1</a:t>
            </a:r>
          </a:p>
        </p:txBody>
      </p:sp>
      <p:sp>
        <p:nvSpPr>
          <p:cNvPr id="53" name="TextBox 52"/>
          <p:cNvSpPr txBox="1"/>
          <p:nvPr/>
        </p:nvSpPr>
        <p:spPr>
          <a:xfrm>
            <a:off x="18262124" y="7099861"/>
            <a:ext cx="497252" cy="830997"/>
          </a:xfrm>
          <a:prstGeom prst="rect">
            <a:avLst/>
          </a:prstGeom>
          <a:noFill/>
        </p:spPr>
        <p:txBody>
          <a:bodyPr wrap="none" rtlCol="0">
            <a:spAutoFit/>
          </a:bodyPr>
          <a:lstStyle/>
          <a:p>
            <a:r>
              <a:rPr lang="en-US" sz="4800" dirty="0"/>
              <a:t>4</a:t>
            </a:r>
          </a:p>
        </p:txBody>
      </p:sp>
      <p:sp>
        <p:nvSpPr>
          <p:cNvPr id="54" name="TextBox 53"/>
          <p:cNvSpPr txBox="1"/>
          <p:nvPr/>
        </p:nvSpPr>
        <p:spPr>
          <a:xfrm>
            <a:off x="16480198" y="6734109"/>
            <a:ext cx="497252" cy="830997"/>
          </a:xfrm>
          <a:prstGeom prst="rect">
            <a:avLst/>
          </a:prstGeom>
          <a:noFill/>
        </p:spPr>
        <p:txBody>
          <a:bodyPr wrap="none" rtlCol="0">
            <a:spAutoFit/>
          </a:bodyPr>
          <a:lstStyle/>
          <a:p>
            <a:r>
              <a:rPr lang="en-US" sz="4800" dirty="0"/>
              <a:t>5</a:t>
            </a:r>
          </a:p>
        </p:txBody>
      </p:sp>
      <p:sp>
        <p:nvSpPr>
          <p:cNvPr id="55" name="TextBox 54"/>
          <p:cNvSpPr txBox="1"/>
          <p:nvPr/>
        </p:nvSpPr>
        <p:spPr>
          <a:xfrm>
            <a:off x="15600974" y="7153477"/>
            <a:ext cx="497252" cy="830997"/>
          </a:xfrm>
          <a:prstGeom prst="rect">
            <a:avLst/>
          </a:prstGeom>
          <a:noFill/>
        </p:spPr>
        <p:txBody>
          <a:bodyPr wrap="none" rtlCol="0">
            <a:spAutoFit/>
          </a:bodyPr>
          <a:lstStyle/>
          <a:p>
            <a:r>
              <a:rPr lang="en-US" sz="4800" dirty="0"/>
              <a:t>1</a:t>
            </a:r>
          </a:p>
        </p:txBody>
      </p:sp>
      <p:sp>
        <p:nvSpPr>
          <p:cNvPr id="56" name="TextBox 55"/>
          <p:cNvSpPr txBox="1"/>
          <p:nvPr/>
        </p:nvSpPr>
        <p:spPr>
          <a:xfrm>
            <a:off x="15753374" y="8712963"/>
            <a:ext cx="497252" cy="830997"/>
          </a:xfrm>
          <a:prstGeom prst="rect">
            <a:avLst/>
          </a:prstGeom>
          <a:noFill/>
        </p:spPr>
        <p:txBody>
          <a:bodyPr wrap="none" rtlCol="0">
            <a:spAutoFit/>
          </a:bodyPr>
          <a:lstStyle/>
          <a:p>
            <a:r>
              <a:rPr lang="en-US" sz="4800" dirty="0"/>
              <a:t>4</a:t>
            </a:r>
          </a:p>
        </p:txBody>
      </p:sp>
      <p:sp>
        <p:nvSpPr>
          <p:cNvPr id="57" name="TextBox 56"/>
          <p:cNvSpPr txBox="1"/>
          <p:nvPr/>
        </p:nvSpPr>
        <p:spPr>
          <a:xfrm>
            <a:off x="17191930" y="8525075"/>
            <a:ext cx="497252" cy="830997"/>
          </a:xfrm>
          <a:prstGeom prst="rect">
            <a:avLst/>
          </a:prstGeom>
          <a:noFill/>
        </p:spPr>
        <p:txBody>
          <a:bodyPr wrap="none" rtlCol="0">
            <a:spAutoFit/>
          </a:bodyPr>
          <a:lstStyle/>
          <a:p>
            <a:r>
              <a:rPr lang="en-US" sz="4800" dirty="0"/>
              <a:t>3</a:t>
            </a:r>
          </a:p>
        </p:txBody>
      </p:sp>
      <p:sp>
        <p:nvSpPr>
          <p:cNvPr id="58" name="TextBox 57"/>
          <p:cNvSpPr txBox="1"/>
          <p:nvPr/>
        </p:nvSpPr>
        <p:spPr>
          <a:xfrm>
            <a:off x="18553226" y="8961035"/>
            <a:ext cx="497252" cy="830997"/>
          </a:xfrm>
          <a:prstGeom prst="rect">
            <a:avLst/>
          </a:prstGeom>
          <a:noFill/>
        </p:spPr>
        <p:txBody>
          <a:bodyPr wrap="none" rtlCol="0">
            <a:spAutoFit/>
          </a:bodyPr>
          <a:lstStyle/>
          <a:p>
            <a:r>
              <a:rPr lang="en-US" sz="4800" dirty="0"/>
              <a:t>1</a:t>
            </a:r>
          </a:p>
        </p:txBody>
      </p:sp>
      <p:sp>
        <p:nvSpPr>
          <p:cNvPr id="59" name="TextBox 58"/>
          <p:cNvSpPr txBox="1"/>
          <p:nvPr/>
        </p:nvSpPr>
        <p:spPr>
          <a:xfrm>
            <a:off x="17697594" y="7820789"/>
            <a:ext cx="497252" cy="830997"/>
          </a:xfrm>
          <a:prstGeom prst="rect">
            <a:avLst/>
          </a:prstGeom>
          <a:noFill/>
        </p:spPr>
        <p:txBody>
          <a:bodyPr wrap="none" rtlCol="0">
            <a:spAutoFit/>
          </a:bodyPr>
          <a:lstStyle/>
          <a:p>
            <a:r>
              <a:rPr lang="en-US" sz="4800" dirty="0"/>
              <a:t>2</a:t>
            </a:r>
          </a:p>
        </p:txBody>
      </p:sp>
      <p:sp>
        <p:nvSpPr>
          <p:cNvPr id="60" name="Rectangle 59"/>
          <p:cNvSpPr/>
          <p:nvPr/>
        </p:nvSpPr>
        <p:spPr>
          <a:xfrm>
            <a:off x="5334000" y="5181600"/>
            <a:ext cx="3810000" cy="822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Adjacency List [SORTED]</a:t>
            </a:r>
          </a:p>
          <a:p>
            <a:pPr algn="ctr"/>
            <a:r>
              <a:rPr lang="en-US" sz="3600" dirty="0">
                <a:solidFill>
                  <a:schemeClr val="tx1"/>
                </a:solidFill>
              </a:rPr>
              <a:t>A – C (1)</a:t>
            </a:r>
          </a:p>
          <a:p>
            <a:pPr algn="ctr"/>
            <a:r>
              <a:rPr lang="en-US" sz="3600" dirty="0">
                <a:solidFill>
                  <a:schemeClr val="tx1"/>
                </a:solidFill>
              </a:rPr>
              <a:t>C – D (1)</a:t>
            </a:r>
          </a:p>
          <a:p>
            <a:pPr algn="ctr"/>
            <a:r>
              <a:rPr lang="en-US" sz="3600" dirty="0">
                <a:solidFill>
                  <a:schemeClr val="tx1"/>
                </a:solidFill>
              </a:rPr>
              <a:t>E – F (1)</a:t>
            </a:r>
          </a:p>
          <a:p>
            <a:pPr algn="ctr"/>
            <a:r>
              <a:rPr lang="en-US" sz="3600" dirty="0">
                <a:solidFill>
                  <a:schemeClr val="tx1"/>
                </a:solidFill>
              </a:rPr>
              <a:t>A – B (2)</a:t>
            </a:r>
          </a:p>
          <a:p>
            <a:pPr algn="ctr"/>
            <a:r>
              <a:rPr lang="en-US" sz="3600" dirty="0">
                <a:solidFill>
                  <a:schemeClr val="tx1"/>
                </a:solidFill>
              </a:rPr>
              <a:t>C – E (2)</a:t>
            </a:r>
          </a:p>
          <a:p>
            <a:pPr algn="ctr"/>
            <a:r>
              <a:rPr lang="en-US" sz="3600" dirty="0">
                <a:solidFill>
                  <a:schemeClr val="tx1"/>
                </a:solidFill>
              </a:rPr>
              <a:t>D – E (2)</a:t>
            </a:r>
          </a:p>
          <a:p>
            <a:pPr algn="ctr"/>
            <a:r>
              <a:rPr lang="en-US" sz="3600" dirty="0">
                <a:solidFill>
                  <a:schemeClr val="tx1"/>
                </a:solidFill>
              </a:rPr>
              <a:t>B – D (3)</a:t>
            </a:r>
          </a:p>
          <a:p>
            <a:pPr algn="ctr"/>
            <a:r>
              <a:rPr lang="en-US" sz="3600" dirty="0">
                <a:solidFill>
                  <a:schemeClr val="tx1"/>
                </a:solidFill>
              </a:rPr>
              <a:t>C – F (3)</a:t>
            </a:r>
          </a:p>
          <a:p>
            <a:pPr algn="ctr"/>
            <a:r>
              <a:rPr lang="en-US" sz="3600" dirty="0">
                <a:solidFill>
                  <a:schemeClr val="tx1"/>
                </a:solidFill>
              </a:rPr>
              <a:t>A – F (3) </a:t>
            </a:r>
          </a:p>
          <a:p>
            <a:pPr algn="ctr"/>
            <a:r>
              <a:rPr lang="en-US" sz="3600" dirty="0">
                <a:solidFill>
                  <a:schemeClr val="tx1"/>
                </a:solidFill>
              </a:rPr>
              <a:t>B – E (4)</a:t>
            </a:r>
          </a:p>
          <a:p>
            <a:pPr algn="ctr"/>
            <a:r>
              <a:rPr lang="en-US" sz="3600" dirty="0">
                <a:solidFill>
                  <a:schemeClr val="tx1"/>
                </a:solidFill>
              </a:rPr>
              <a:t>B – C (5)</a:t>
            </a:r>
          </a:p>
          <a:p>
            <a:pPr algn="ctr"/>
            <a:endParaRPr lang="en-US" sz="3600" dirty="0">
              <a:solidFill>
                <a:schemeClr val="tx1"/>
              </a:solidFill>
            </a:endParaRPr>
          </a:p>
        </p:txBody>
      </p:sp>
    </p:spTree>
    <p:extLst>
      <p:ext uri="{BB962C8B-B14F-4D97-AF65-F5344CB8AC3E}">
        <p14:creationId xmlns:p14="http://schemas.microsoft.com/office/powerpoint/2010/main" val="3046888311"/>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normAutofit fontScale="90000"/>
          </a:bodyPr>
          <a:lstStyle/>
          <a:p>
            <a:pPr eaLnBrk="1" hangingPunct="1"/>
            <a:r>
              <a:rPr lang="en-US" dirty="0">
                <a:latin typeface="Open Sans" pitchFamily="-84" charset="0"/>
              </a:rPr>
              <a:t>MST – </a:t>
            </a:r>
            <a:r>
              <a:rPr lang="en-US" dirty="0" err="1">
                <a:latin typeface="Open Sans" pitchFamily="-84" charset="0"/>
              </a:rPr>
              <a:t>Kruskal’s</a:t>
            </a:r>
            <a:r>
              <a:rPr lang="en-US" dirty="0">
                <a:latin typeface="Open Sans" pitchFamily="-84" charset="0"/>
              </a:rPr>
              <a:t> Algorithm</a:t>
            </a:r>
          </a:p>
        </p:txBody>
      </p:sp>
      <p:sp>
        <p:nvSpPr>
          <p:cNvPr id="3" name="Text Placeholder 2">
            <a:extLst>
              <a:ext uri="{FF2B5EF4-FFF2-40B4-BE49-F238E27FC236}">
                <a16:creationId xmlns:a16="http://schemas.microsoft.com/office/drawing/2014/main" id="{544BF23D-493C-5C84-9555-EFDEB2AD3DF4}"/>
              </a:ext>
            </a:extLst>
          </p:cNvPr>
          <p:cNvSpPr>
            <a:spLocks noGrp="1"/>
          </p:cNvSpPr>
          <p:nvPr>
            <p:ph type="body" sz="quarter" idx="10"/>
          </p:nvPr>
        </p:nvSpPr>
        <p:spPr/>
        <p:txBody>
          <a:bodyPr/>
          <a:lstStyle/>
          <a:p>
            <a:endParaRPr lang="en-US"/>
          </a:p>
        </p:txBody>
      </p:sp>
      <p:sp>
        <p:nvSpPr>
          <p:cNvPr id="7171" name="Content Placeholder 2"/>
          <p:cNvSpPr>
            <a:spLocks noGrp="1"/>
          </p:cNvSpPr>
          <p:nvPr>
            <p:ph sz="quarter" idx="11"/>
          </p:nvPr>
        </p:nvSpPr>
        <p:spPr/>
        <p:txBody>
          <a:bodyPr>
            <a:normAutofit/>
          </a:bodyPr>
          <a:lstStyle/>
          <a:p>
            <a:pPr>
              <a:buNone/>
            </a:pPr>
            <a:r>
              <a:rPr lang="en-US" sz="3600" b="1" u="sng" dirty="0">
                <a:latin typeface="Open Sans" pitchFamily="-84" charset="0"/>
              </a:rPr>
              <a:t>Simulation :</a:t>
            </a:r>
          </a:p>
          <a:p>
            <a:pPr>
              <a:buNone/>
            </a:pPr>
            <a:endParaRPr lang="en-US" sz="3200" dirty="0">
              <a:latin typeface="Lucida Console" panose="020B0609040504020204" pitchFamily="49" charset="0"/>
            </a:endParaRPr>
          </a:p>
        </p:txBody>
      </p:sp>
      <p:sp>
        <p:nvSpPr>
          <p:cNvPr id="5124" name="Footer Placeholder 3"/>
          <p:cNvSpPr>
            <a:spLocks noGrp="1"/>
          </p:cNvSpPr>
          <p:nvPr>
            <p:ph type="ftr" sz="quarter" idx="4294967295"/>
          </p:nvPr>
        </p:nvSpPr>
        <p:spPr>
          <a:xfrm>
            <a:off x="0" y="12833350"/>
            <a:ext cx="5791200" cy="730250"/>
          </a:xfrm>
        </p:spPr>
        <p:txBody>
          <a:bodyPr/>
          <a:lstStyle/>
          <a:p>
            <a:pPr>
              <a:defRPr/>
            </a:pPr>
            <a:r>
              <a:rPr lang="id-ID" dirty="0"/>
              <a:t>COMP6048 - Data Structure</a:t>
            </a:r>
          </a:p>
        </p:txBody>
      </p:sp>
      <p:sp>
        <p:nvSpPr>
          <p:cNvPr id="5125" name="Slide Number Placeholder 4"/>
          <p:cNvSpPr>
            <a:spLocks noGrp="1"/>
          </p:cNvSpPr>
          <p:nvPr>
            <p:ph type="sldNum" sz="quarter" idx="4294967295"/>
          </p:nvPr>
        </p:nvSpPr>
        <p:spPr>
          <a:xfrm>
            <a:off x="24018875" y="13184188"/>
            <a:ext cx="365125" cy="379412"/>
          </a:xfrm>
        </p:spPr>
        <p:txBody>
          <a:bodyPr/>
          <a:lstStyle/>
          <a:p>
            <a:pPr>
              <a:defRPr/>
            </a:pPr>
            <a:fld id="{BE9CBBE9-7D85-40CF-85AA-565BC62F71A7}" type="slidenum">
              <a:rPr lang="en-US"/>
              <a:pPr>
                <a:defRPr/>
              </a:pPr>
              <a:t>43</a:t>
            </a:fld>
            <a:endParaRPr lang="en-US"/>
          </a:p>
        </p:txBody>
      </p:sp>
      <p:sp>
        <p:nvSpPr>
          <p:cNvPr id="2" name="Rectangle 1"/>
          <p:cNvSpPr/>
          <p:nvPr/>
        </p:nvSpPr>
        <p:spPr>
          <a:xfrm>
            <a:off x="9144000" y="5181600"/>
            <a:ext cx="2743200" cy="822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T</a:t>
            </a:r>
          </a:p>
          <a:p>
            <a:pPr algn="ctr"/>
            <a:r>
              <a:rPr lang="en-US" sz="3600" dirty="0">
                <a:solidFill>
                  <a:schemeClr val="tx1"/>
                </a:solidFill>
              </a:rPr>
              <a:t>NULL</a:t>
            </a:r>
          </a:p>
          <a:p>
            <a:pPr algn="ctr"/>
            <a:endParaRPr lang="en-US" sz="3600" dirty="0">
              <a:solidFill>
                <a:schemeClr val="tx1"/>
              </a:solidFill>
            </a:endParaRPr>
          </a:p>
        </p:txBody>
      </p:sp>
      <p:sp>
        <p:nvSpPr>
          <p:cNvPr id="7" name="Rectangle 6"/>
          <p:cNvSpPr/>
          <p:nvPr/>
        </p:nvSpPr>
        <p:spPr>
          <a:xfrm>
            <a:off x="11887200" y="5204123"/>
            <a:ext cx="1371600" cy="8207078"/>
          </a:xfrm>
          <a:prstGeom prst="rect">
            <a:avLst/>
          </a:prstGeom>
          <a:noFill/>
          <a:ln w="1905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V</a:t>
            </a:r>
          </a:p>
          <a:p>
            <a:pPr algn="ctr"/>
            <a:r>
              <a:rPr lang="en-US" sz="3600" dirty="0">
                <a:solidFill>
                  <a:schemeClr val="tx1"/>
                </a:solidFill>
              </a:rPr>
              <a:t>A</a:t>
            </a:r>
          </a:p>
        </p:txBody>
      </p:sp>
      <p:sp>
        <p:nvSpPr>
          <p:cNvPr id="30" name="Oval 29"/>
          <p:cNvSpPr/>
          <p:nvPr/>
        </p:nvSpPr>
        <p:spPr>
          <a:xfrm>
            <a:off x="14173200" y="65160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A</a:t>
            </a:r>
          </a:p>
        </p:txBody>
      </p:sp>
      <p:sp>
        <p:nvSpPr>
          <p:cNvPr id="32" name="Oval 31"/>
          <p:cNvSpPr/>
          <p:nvPr/>
        </p:nvSpPr>
        <p:spPr>
          <a:xfrm>
            <a:off x="16459200" y="5569832"/>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B</a:t>
            </a:r>
          </a:p>
        </p:txBody>
      </p:sp>
      <p:sp>
        <p:nvSpPr>
          <p:cNvPr id="33" name="Oval 32"/>
          <p:cNvSpPr/>
          <p:nvPr/>
        </p:nvSpPr>
        <p:spPr>
          <a:xfrm>
            <a:off x="16459200" y="74304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a:t>
            </a:r>
          </a:p>
        </p:txBody>
      </p:sp>
      <p:sp>
        <p:nvSpPr>
          <p:cNvPr id="35" name="Oval 34"/>
          <p:cNvSpPr/>
          <p:nvPr/>
        </p:nvSpPr>
        <p:spPr>
          <a:xfrm>
            <a:off x="18592800" y="556104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D</a:t>
            </a:r>
          </a:p>
        </p:txBody>
      </p:sp>
      <p:sp>
        <p:nvSpPr>
          <p:cNvPr id="36" name="Oval 35"/>
          <p:cNvSpPr/>
          <p:nvPr/>
        </p:nvSpPr>
        <p:spPr>
          <a:xfrm>
            <a:off x="18592800" y="74304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E</a:t>
            </a:r>
          </a:p>
        </p:txBody>
      </p:sp>
      <p:cxnSp>
        <p:nvCxnSpPr>
          <p:cNvPr id="37" name="Straight Connector 36"/>
          <p:cNvCxnSpPr>
            <a:stCxn id="30" idx="7"/>
            <a:endCxn id="32" idx="2"/>
          </p:cNvCxnSpPr>
          <p:nvPr/>
        </p:nvCxnSpPr>
        <p:spPr>
          <a:xfrm flipV="1">
            <a:off x="14953691" y="6027033"/>
            <a:ext cx="1505510" cy="622954"/>
          </a:xfrm>
          <a:prstGeom prst="line">
            <a:avLst/>
          </a:prstGeom>
          <a:ln w="9525">
            <a:solidFill>
              <a:schemeClr val="accent5">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30" idx="5"/>
            <a:endCxn id="33" idx="2"/>
          </p:cNvCxnSpPr>
          <p:nvPr/>
        </p:nvCxnSpPr>
        <p:spPr>
          <a:xfrm>
            <a:off x="14953691" y="7296567"/>
            <a:ext cx="1505510" cy="591110"/>
          </a:xfrm>
          <a:prstGeom prst="line">
            <a:avLst/>
          </a:prstGeom>
          <a:ln w="190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32" idx="6"/>
            <a:endCxn id="35" idx="2"/>
          </p:cNvCxnSpPr>
          <p:nvPr/>
        </p:nvCxnSpPr>
        <p:spPr>
          <a:xfrm flipV="1">
            <a:off x="17373600" y="6018240"/>
            <a:ext cx="1219200" cy="8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5" idx="4"/>
            <a:endCxn id="36" idx="0"/>
          </p:cNvCxnSpPr>
          <p:nvPr/>
        </p:nvCxnSpPr>
        <p:spPr>
          <a:xfrm>
            <a:off x="19050000" y="6475440"/>
            <a:ext cx="0" cy="95503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3" idx="6"/>
            <a:endCxn id="36" idx="2"/>
          </p:cNvCxnSpPr>
          <p:nvPr/>
        </p:nvCxnSpPr>
        <p:spPr>
          <a:xfrm>
            <a:off x="17373600" y="7887676"/>
            <a:ext cx="12192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2" idx="4"/>
            <a:endCxn id="33" idx="0"/>
          </p:cNvCxnSpPr>
          <p:nvPr/>
        </p:nvCxnSpPr>
        <p:spPr>
          <a:xfrm>
            <a:off x="16916400" y="6484232"/>
            <a:ext cx="0" cy="94624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5" idx="3"/>
            <a:endCxn id="33" idx="7"/>
          </p:cNvCxnSpPr>
          <p:nvPr/>
        </p:nvCxnSpPr>
        <p:spPr>
          <a:xfrm flipH="1">
            <a:off x="17239690" y="6341530"/>
            <a:ext cx="1487020" cy="122285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2" idx="5"/>
            <a:endCxn id="36" idx="1"/>
          </p:cNvCxnSpPr>
          <p:nvPr/>
        </p:nvCxnSpPr>
        <p:spPr>
          <a:xfrm>
            <a:off x="17239690" y="6350322"/>
            <a:ext cx="1487020" cy="121406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17373600" y="9501138"/>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F</a:t>
            </a:r>
          </a:p>
        </p:txBody>
      </p:sp>
      <p:cxnSp>
        <p:nvCxnSpPr>
          <p:cNvPr id="46" name="Straight Connector 45"/>
          <p:cNvCxnSpPr>
            <a:stCxn id="30" idx="4"/>
            <a:endCxn id="45" idx="2"/>
          </p:cNvCxnSpPr>
          <p:nvPr/>
        </p:nvCxnSpPr>
        <p:spPr>
          <a:xfrm>
            <a:off x="14630400" y="7430477"/>
            <a:ext cx="2743200" cy="2527862"/>
          </a:xfrm>
          <a:prstGeom prst="line">
            <a:avLst/>
          </a:prstGeom>
          <a:ln w="9525">
            <a:solidFill>
              <a:schemeClr val="accent5">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45" idx="7"/>
            <a:endCxn id="36" idx="4"/>
          </p:cNvCxnSpPr>
          <p:nvPr/>
        </p:nvCxnSpPr>
        <p:spPr>
          <a:xfrm flipV="1">
            <a:off x="18154091" y="8344876"/>
            <a:ext cx="895910" cy="129017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33" idx="4"/>
            <a:endCxn id="45" idx="1"/>
          </p:cNvCxnSpPr>
          <p:nvPr/>
        </p:nvCxnSpPr>
        <p:spPr>
          <a:xfrm>
            <a:off x="16916401" y="8344876"/>
            <a:ext cx="591110" cy="129017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5331348" y="5894705"/>
            <a:ext cx="497252" cy="830997"/>
          </a:xfrm>
          <a:prstGeom prst="rect">
            <a:avLst/>
          </a:prstGeom>
          <a:noFill/>
        </p:spPr>
        <p:txBody>
          <a:bodyPr wrap="none" rtlCol="0">
            <a:spAutoFit/>
          </a:bodyPr>
          <a:lstStyle/>
          <a:p>
            <a:r>
              <a:rPr lang="en-US" sz="4800" dirty="0"/>
              <a:t>2</a:t>
            </a:r>
          </a:p>
        </p:txBody>
      </p:sp>
      <p:sp>
        <p:nvSpPr>
          <p:cNvPr id="50" name="TextBox 49"/>
          <p:cNvSpPr txBox="1"/>
          <p:nvPr/>
        </p:nvSpPr>
        <p:spPr>
          <a:xfrm>
            <a:off x="17813638" y="5486401"/>
            <a:ext cx="497252" cy="830997"/>
          </a:xfrm>
          <a:prstGeom prst="rect">
            <a:avLst/>
          </a:prstGeom>
          <a:noFill/>
        </p:spPr>
        <p:txBody>
          <a:bodyPr wrap="none" rtlCol="0">
            <a:spAutoFit/>
          </a:bodyPr>
          <a:lstStyle/>
          <a:p>
            <a:r>
              <a:rPr lang="en-US" sz="4800" dirty="0"/>
              <a:t>3</a:t>
            </a:r>
          </a:p>
        </p:txBody>
      </p:sp>
      <p:sp>
        <p:nvSpPr>
          <p:cNvPr id="51" name="TextBox 50"/>
          <p:cNvSpPr txBox="1"/>
          <p:nvPr/>
        </p:nvSpPr>
        <p:spPr>
          <a:xfrm>
            <a:off x="18988948" y="6696277"/>
            <a:ext cx="497252" cy="830997"/>
          </a:xfrm>
          <a:prstGeom prst="rect">
            <a:avLst/>
          </a:prstGeom>
          <a:noFill/>
        </p:spPr>
        <p:txBody>
          <a:bodyPr wrap="none" rtlCol="0">
            <a:spAutoFit/>
          </a:bodyPr>
          <a:lstStyle/>
          <a:p>
            <a:r>
              <a:rPr lang="en-US" sz="4800" dirty="0"/>
              <a:t>2</a:t>
            </a:r>
          </a:p>
        </p:txBody>
      </p:sp>
      <p:sp>
        <p:nvSpPr>
          <p:cNvPr id="52" name="TextBox 51"/>
          <p:cNvSpPr txBox="1"/>
          <p:nvPr/>
        </p:nvSpPr>
        <p:spPr>
          <a:xfrm>
            <a:off x="18203312" y="6180527"/>
            <a:ext cx="497252" cy="830997"/>
          </a:xfrm>
          <a:prstGeom prst="rect">
            <a:avLst/>
          </a:prstGeom>
          <a:noFill/>
        </p:spPr>
        <p:txBody>
          <a:bodyPr wrap="none" rtlCol="0">
            <a:spAutoFit/>
          </a:bodyPr>
          <a:lstStyle/>
          <a:p>
            <a:r>
              <a:rPr lang="en-US" sz="4800" dirty="0"/>
              <a:t>1</a:t>
            </a:r>
          </a:p>
        </p:txBody>
      </p:sp>
      <p:sp>
        <p:nvSpPr>
          <p:cNvPr id="53" name="TextBox 52"/>
          <p:cNvSpPr txBox="1"/>
          <p:nvPr/>
        </p:nvSpPr>
        <p:spPr>
          <a:xfrm>
            <a:off x="18262124" y="7099861"/>
            <a:ext cx="497252" cy="830997"/>
          </a:xfrm>
          <a:prstGeom prst="rect">
            <a:avLst/>
          </a:prstGeom>
          <a:noFill/>
        </p:spPr>
        <p:txBody>
          <a:bodyPr wrap="none" rtlCol="0">
            <a:spAutoFit/>
          </a:bodyPr>
          <a:lstStyle/>
          <a:p>
            <a:r>
              <a:rPr lang="en-US" sz="4800" dirty="0"/>
              <a:t>4</a:t>
            </a:r>
          </a:p>
        </p:txBody>
      </p:sp>
      <p:sp>
        <p:nvSpPr>
          <p:cNvPr id="54" name="TextBox 53"/>
          <p:cNvSpPr txBox="1"/>
          <p:nvPr/>
        </p:nvSpPr>
        <p:spPr>
          <a:xfrm>
            <a:off x="16480198" y="6734109"/>
            <a:ext cx="497252" cy="830997"/>
          </a:xfrm>
          <a:prstGeom prst="rect">
            <a:avLst/>
          </a:prstGeom>
          <a:noFill/>
        </p:spPr>
        <p:txBody>
          <a:bodyPr wrap="none" rtlCol="0">
            <a:spAutoFit/>
          </a:bodyPr>
          <a:lstStyle/>
          <a:p>
            <a:r>
              <a:rPr lang="en-US" sz="4800" dirty="0"/>
              <a:t>5</a:t>
            </a:r>
          </a:p>
        </p:txBody>
      </p:sp>
      <p:sp>
        <p:nvSpPr>
          <p:cNvPr id="55" name="TextBox 54"/>
          <p:cNvSpPr txBox="1"/>
          <p:nvPr/>
        </p:nvSpPr>
        <p:spPr>
          <a:xfrm>
            <a:off x="15600974" y="7153477"/>
            <a:ext cx="497252" cy="830997"/>
          </a:xfrm>
          <a:prstGeom prst="rect">
            <a:avLst/>
          </a:prstGeom>
          <a:noFill/>
        </p:spPr>
        <p:txBody>
          <a:bodyPr wrap="none" rtlCol="0">
            <a:spAutoFit/>
          </a:bodyPr>
          <a:lstStyle/>
          <a:p>
            <a:r>
              <a:rPr lang="en-US" sz="4800" dirty="0"/>
              <a:t>1</a:t>
            </a:r>
          </a:p>
        </p:txBody>
      </p:sp>
      <p:sp>
        <p:nvSpPr>
          <p:cNvPr id="56" name="TextBox 55"/>
          <p:cNvSpPr txBox="1"/>
          <p:nvPr/>
        </p:nvSpPr>
        <p:spPr>
          <a:xfrm>
            <a:off x="15753374" y="8712963"/>
            <a:ext cx="497252" cy="830997"/>
          </a:xfrm>
          <a:prstGeom prst="rect">
            <a:avLst/>
          </a:prstGeom>
          <a:noFill/>
        </p:spPr>
        <p:txBody>
          <a:bodyPr wrap="none" rtlCol="0">
            <a:spAutoFit/>
          </a:bodyPr>
          <a:lstStyle/>
          <a:p>
            <a:r>
              <a:rPr lang="en-US" sz="4800" dirty="0"/>
              <a:t>4</a:t>
            </a:r>
          </a:p>
        </p:txBody>
      </p:sp>
      <p:sp>
        <p:nvSpPr>
          <p:cNvPr id="57" name="TextBox 56"/>
          <p:cNvSpPr txBox="1"/>
          <p:nvPr/>
        </p:nvSpPr>
        <p:spPr>
          <a:xfrm>
            <a:off x="17191930" y="8525075"/>
            <a:ext cx="497252" cy="830997"/>
          </a:xfrm>
          <a:prstGeom prst="rect">
            <a:avLst/>
          </a:prstGeom>
          <a:noFill/>
        </p:spPr>
        <p:txBody>
          <a:bodyPr wrap="none" rtlCol="0">
            <a:spAutoFit/>
          </a:bodyPr>
          <a:lstStyle/>
          <a:p>
            <a:r>
              <a:rPr lang="en-US" sz="4800" dirty="0"/>
              <a:t>3</a:t>
            </a:r>
          </a:p>
        </p:txBody>
      </p:sp>
      <p:sp>
        <p:nvSpPr>
          <p:cNvPr id="58" name="TextBox 57"/>
          <p:cNvSpPr txBox="1"/>
          <p:nvPr/>
        </p:nvSpPr>
        <p:spPr>
          <a:xfrm>
            <a:off x="18553226" y="8961035"/>
            <a:ext cx="497252" cy="830997"/>
          </a:xfrm>
          <a:prstGeom prst="rect">
            <a:avLst/>
          </a:prstGeom>
          <a:noFill/>
        </p:spPr>
        <p:txBody>
          <a:bodyPr wrap="none" rtlCol="0">
            <a:spAutoFit/>
          </a:bodyPr>
          <a:lstStyle/>
          <a:p>
            <a:r>
              <a:rPr lang="en-US" sz="4800" dirty="0"/>
              <a:t>1</a:t>
            </a:r>
          </a:p>
        </p:txBody>
      </p:sp>
      <p:sp>
        <p:nvSpPr>
          <p:cNvPr id="59" name="TextBox 58"/>
          <p:cNvSpPr txBox="1"/>
          <p:nvPr/>
        </p:nvSpPr>
        <p:spPr>
          <a:xfrm>
            <a:off x="17697594" y="7820789"/>
            <a:ext cx="497252" cy="830997"/>
          </a:xfrm>
          <a:prstGeom prst="rect">
            <a:avLst/>
          </a:prstGeom>
          <a:noFill/>
        </p:spPr>
        <p:txBody>
          <a:bodyPr wrap="none" rtlCol="0">
            <a:spAutoFit/>
          </a:bodyPr>
          <a:lstStyle/>
          <a:p>
            <a:r>
              <a:rPr lang="en-US" sz="4800" dirty="0"/>
              <a:t>2</a:t>
            </a:r>
          </a:p>
        </p:txBody>
      </p:sp>
      <p:sp>
        <p:nvSpPr>
          <p:cNvPr id="60" name="Rectangle 59"/>
          <p:cNvSpPr/>
          <p:nvPr/>
        </p:nvSpPr>
        <p:spPr>
          <a:xfrm>
            <a:off x="5334000" y="5181600"/>
            <a:ext cx="3810000" cy="822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Adjacency List [SORTED]</a:t>
            </a:r>
          </a:p>
          <a:p>
            <a:pPr algn="ctr"/>
            <a:r>
              <a:rPr lang="en-US" sz="3600" b="1" dirty="0">
                <a:solidFill>
                  <a:srgbClr val="FF0000"/>
                </a:solidFill>
              </a:rPr>
              <a:t>A – C (1)</a:t>
            </a:r>
          </a:p>
          <a:p>
            <a:pPr algn="ctr"/>
            <a:r>
              <a:rPr lang="en-US" sz="3600" dirty="0">
                <a:solidFill>
                  <a:schemeClr val="tx1"/>
                </a:solidFill>
              </a:rPr>
              <a:t>C – D (1)</a:t>
            </a:r>
          </a:p>
          <a:p>
            <a:pPr algn="ctr"/>
            <a:r>
              <a:rPr lang="en-US" sz="3600" dirty="0">
                <a:solidFill>
                  <a:schemeClr val="tx1"/>
                </a:solidFill>
              </a:rPr>
              <a:t>E – F (1)</a:t>
            </a:r>
          </a:p>
          <a:p>
            <a:pPr algn="ctr"/>
            <a:r>
              <a:rPr lang="en-US" sz="3600" dirty="0">
                <a:solidFill>
                  <a:schemeClr val="tx1"/>
                </a:solidFill>
              </a:rPr>
              <a:t>A – B (2)</a:t>
            </a:r>
          </a:p>
          <a:p>
            <a:pPr algn="ctr"/>
            <a:r>
              <a:rPr lang="en-US" sz="3600" dirty="0">
                <a:solidFill>
                  <a:schemeClr val="tx1"/>
                </a:solidFill>
              </a:rPr>
              <a:t>C – E (2)</a:t>
            </a:r>
          </a:p>
          <a:p>
            <a:pPr algn="ctr"/>
            <a:r>
              <a:rPr lang="en-US" sz="3600" dirty="0">
                <a:solidFill>
                  <a:schemeClr val="tx1"/>
                </a:solidFill>
              </a:rPr>
              <a:t>D – E (2)</a:t>
            </a:r>
          </a:p>
          <a:p>
            <a:pPr algn="ctr"/>
            <a:r>
              <a:rPr lang="en-US" sz="3600" dirty="0">
                <a:solidFill>
                  <a:schemeClr val="tx1"/>
                </a:solidFill>
              </a:rPr>
              <a:t>B – D (3)</a:t>
            </a:r>
          </a:p>
          <a:p>
            <a:pPr algn="ctr"/>
            <a:r>
              <a:rPr lang="en-US" sz="3600" dirty="0">
                <a:solidFill>
                  <a:schemeClr val="tx1"/>
                </a:solidFill>
              </a:rPr>
              <a:t>C – F (3)</a:t>
            </a:r>
          </a:p>
          <a:p>
            <a:pPr algn="ctr"/>
            <a:r>
              <a:rPr lang="en-US" sz="3600" dirty="0">
                <a:solidFill>
                  <a:schemeClr val="tx1"/>
                </a:solidFill>
              </a:rPr>
              <a:t>A – F (3) </a:t>
            </a:r>
          </a:p>
          <a:p>
            <a:pPr algn="ctr"/>
            <a:r>
              <a:rPr lang="en-US" sz="3600" dirty="0">
                <a:solidFill>
                  <a:schemeClr val="tx1"/>
                </a:solidFill>
              </a:rPr>
              <a:t>B – E (4)</a:t>
            </a:r>
          </a:p>
          <a:p>
            <a:pPr algn="ctr"/>
            <a:r>
              <a:rPr lang="en-US" sz="3600" dirty="0">
                <a:solidFill>
                  <a:schemeClr val="tx1"/>
                </a:solidFill>
              </a:rPr>
              <a:t>B – C (5)</a:t>
            </a:r>
          </a:p>
          <a:p>
            <a:pPr algn="ctr"/>
            <a:endParaRPr lang="en-US" sz="3600" dirty="0">
              <a:solidFill>
                <a:schemeClr val="tx1"/>
              </a:solidFill>
            </a:endParaRPr>
          </a:p>
        </p:txBody>
      </p:sp>
    </p:spTree>
    <p:extLst>
      <p:ext uri="{BB962C8B-B14F-4D97-AF65-F5344CB8AC3E}">
        <p14:creationId xmlns:p14="http://schemas.microsoft.com/office/powerpoint/2010/main" val="1561228464"/>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normAutofit fontScale="90000"/>
          </a:bodyPr>
          <a:lstStyle/>
          <a:p>
            <a:pPr eaLnBrk="1" hangingPunct="1"/>
            <a:r>
              <a:rPr lang="en-US" dirty="0">
                <a:latin typeface="Open Sans" pitchFamily="-84" charset="0"/>
              </a:rPr>
              <a:t>MST – </a:t>
            </a:r>
            <a:r>
              <a:rPr lang="en-US" dirty="0" err="1">
                <a:latin typeface="Open Sans" pitchFamily="-84" charset="0"/>
              </a:rPr>
              <a:t>Kruskal’s</a:t>
            </a:r>
            <a:r>
              <a:rPr lang="en-US" dirty="0">
                <a:latin typeface="Open Sans" pitchFamily="-84" charset="0"/>
              </a:rPr>
              <a:t> Algorithm</a:t>
            </a:r>
          </a:p>
        </p:txBody>
      </p:sp>
      <p:sp>
        <p:nvSpPr>
          <p:cNvPr id="3" name="Text Placeholder 2">
            <a:extLst>
              <a:ext uri="{FF2B5EF4-FFF2-40B4-BE49-F238E27FC236}">
                <a16:creationId xmlns:a16="http://schemas.microsoft.com/office/drawing/2014/main" id="{93CF7F9E-F70D-4F1D-03CB-B5956C2107D9}"/>
              </a:ext>
            </a:extLst>
          </p:cNvPr>
          <p:cNvSpPr>
            <a:spLocks noGrp="1"/>
          </p:cNvSpPr>
          <p:nvPr>
            <p:ph type="body" sz="quarter" idx="10"/>
          </p:nvPr>
        </p:nvSpPr>
        <p:spPr/>
        <p:txBody>
          <a:bodyPr/>
          <a:lstStyle/>
          <a:p>
            <a:endParaRPr lang="en-US"/>
          </a:p>
        </p:txBody>
      </p:sp>
      <p:sp>
        <p:nvSpPr>
          <p:cNvPr id="7171" name="Content Placeholder 2"/>
          <p:cNvSpPr>
            <a:spLocks noGrp="1"/>
          </p:cNvSpPr>
          <p:nvPr>
            <p:ph sz="quarter" idx="11"/>
          </p:nvPr>
        </p:nvSpPr>
        <p:spPr/>
        <p:txBody>
          <a:bodyPr>
            <a:normAutofit/>
          </a:bodyPr>
          <a:lstStyle/>
          <a:p>
            <a:pPr>
              <a:buNone/>
            </a:pPr>
            <a:r>
              <a:rPr lang="en-US" sz="3600" b="1" u="sng" dirty="0">
                <a:latin typeface="Open Sans" pitchFamily="-84" charset="0"/>
              </a:rPr>
              <a:t>Simulation :</a:t>
            </a:r>
          </a:p>
          <a:p>
            <a:pPr>
              <a:buNone/>
            </a:pPr>
            <a:endParaRPr lang="en-US" sz="3200" dirty="0">
              <a:latin typeface="Lucida Console" panose="020B0609040504020204" pitchFamily="49" charset="0"/>
            </a:endParaRPr>
          </a:p>
        </p:txBody>
      </p:sp>
      <p:sp>
        <p:nvSpPr>
          <p:cNvPr id="5124" name="Footer Placeholder 3"/>
          <p:cNvSpPr>
            <a:spLocks noGrp="1"/>
          </p:cNvSpPr>
          <p:nvPr>
            <p:ph type="ftr" sz="quarter" idx="4294967295"/>
          </p:nvPr>
        </p:nvSpPr>
        <p:spPr>
          <a:xfrm>
            <a:off x="0" y="12833350"/>
            <a:ext cx="5791200" cy="730250"/>
          </a:xfrm>
        </p:spPr>
        <p:txBody>
          <a:bodyPr/>
          <a:lstStyle/>
          <a:p>
            <a:pPr>
              <a:defRPr/>
            </a:pPr>
            <a:r>
              <a:rPr lang="id-ID" dirty="0"/>
              <a:t>COMP6048 - Data Structure</a:t>
            </a:r>
          </a:p>
        </p:txBody>
      </p:sp>
      <p:sp>
        <p:nvSpPr>
          <p:cNvPr id="5125" name="Slide Number Placeholder 4"/>
          <p:cNvSpPr>
            <a:spLocks noGrp="1"/>
          </p:cNvSpPr>
          <p:nvPr>
            <p:ph type="sldNum" sz="quarter" idx="4294967295"/>
          </p:nvPr>
        </p:nvSpPr>
        <p:spPr>
          <a:xfrm>
            <a:off x="24018875" y="13184188"/>
            <a:ext cx="365125" cy="379412"/>
          </a:xfrm>
        </p:spPr>
        <p:txBody>
          <a:bodyPr/>
          <a:lstStyle/>
          <a:p>
            <a:pPr>
              <a:defRPr/>
            </a:pPr>
            <a:fld id="{BE9CBBE9-7D85-40CF-85AA-565BC62F71A7}" type="slidenum">
              <a:rPr lang="en-US"/>
              <a:pPr>
                <a:defRPr/>
              </a:pPr>
              <a:t>44</a:t>
            </a:fld>
            <a:endParaRPr lang="en-US"/>
          </a:p>
        </p:txBody>
      </p:sp>
      <p:sp>
        <p:nvSpPr>
          <p:cNvPr id="2" name="Rectangle 1"/>
          <p:cNvSpPr/>
          <p:nvPr/>
        </p:nvSpPr>
        <p:spPr>
          <a:xfrm>
            <a:off x="9144000" y="5181600"/>
            <a:ext cx="2743200" cy="822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T</a:t>
            </a:r>
          </a:p>
          <a:p>
            <a:pPr algn="ctr"/>
            <a:r>
              <a:rPr lang="en-US" sz="3600" dirty="0">
                <a:solidFill>
                  <a:schemeClr val="tx1"/>
                </a:solidFill>
              </a:rPr>
              <a:t>NULL</a:t>
            </a:r>
          </a:p>
          <a:p>
            <a:pPr algn="ctr"/>
            <a:r>
              <a:rPr lang="en-US" sz="3600" dirty="0">
                <a:solidFill>
                  <a:schemeClr val="tx1"/>
                </a:solidFill>
              </a:rPr>
              <a:t>A – C (1)</a:t>
            </a:r>
          </a:p>
          <a:p>
            <a:pPr algn="ctr"/>
            <a:endParaRPr lang="en-US" sz="3600" dirty="0">
              <a:solidFill>
                <a:schemeClr val="tx1"/>
              </a:solidFill>
            </a:endParaRPr>
          </a:p>
        </p:txBody>
      </p:sp>
      <p:sp>
        <p:nvSpPr>
          <p:cNvPr id="7" name="Rectangle 6"/>
          <p:cNvSpPr/>
          <p:nvPr/>
        </p:nvSpPr>
        <p:spPr>
          <a:xfrm>
            <a:off x="11887200" y="5204123"/>
            <a:ext cx="1371600" cy="8207078"/>
          </a:xfrm>
          <a:prstGeom prst="rect">
            <a:avLst/>
          </a:prstGeom>
          <a:noFill/>
          <a:ln w="1905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V</a:t>
            </a:r>
          </a:p>
          <a:p>
            <a:pPr algn="ctr"/>
            <a:r>
              <a:rPr lang="en-US" sz="3600" dirty="0">
                <a:solidFill>
                  <a:schemeClr val="tx1"/>
                </a:solidFill>
              </a:rPr>
              <a:t>A</a:t>
            </a:r>
          </a:p>
          <a:p>
            <a:pPr algn="ctr"/>
            <a:r>
              <a:rPr lang="en-US" sz="3600" dirty="0">
                <a:solidFill>
                  <a:schemeClr val="tx1"/>
                </a:solidFill>
              </a:rPr>
              <a:t>C</a:t>
            </a:r>
          </a:p>
        </p:txBody>
      </p:sp>
      <p:sp>
        <p:nvSpPr>
          <p:cNvPr id="30" name="Oval 29"/>
          <p:cNvSpPr/>
          <p:nvPr/>
        </p:nvSpPr>
        <p:spPr>
          <a:xfrm>
            <a:off x="14173200" y="65160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A</a:t>
            </a:r>
          </a:p>
        </p:txBody>
      </p:sp>
      <p:sp>
        <p:nvSpPr>
          <p:cNvPr id="32" name="Oval 31"/>
          <p:cNvSpPr/>
          <p:nvPr/>
        </p:nvSpPr>
        <p:spPr>
          <a:xfrm>
            <a:off x="16459200" y="5569832"/>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B</a:t>
            </a:r>
          </a:p>
        </p:txBody>
      </p:sp>
      <p:sp>
        <p:nvSpPr>
          <p:cNvPr id="33" name="Oval 32"/>
          <p:cNvSpPr/>
          <p:nvPr/>
        </p:nvSpPr>
        <p:spPr>
          <a:xfrm>
            <a:off x="16459200" y="74304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a:t>
            </a:r>
          </a:p>
        </p:txBody>
      </p:sp>
      <p:sp>
        <p:nvSpPr>
          <p:cNvPr id="35" name="Oval 34"/>
          <p:cNvSpPr/>
          <p:nvPr/>
        </p:nvSpPr>
        <p:spPr>
          <a:xfrm>
            <a:off x="18592800" y="556104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D</a:t>
            </a:r>
          </a:p>
        </p:txBody>
      </p:sp>
      <p:sp>
        <p:nvSpPr>
          <p:cNvPr id="36" name="Oval 35"/>
          <p:cNvSpPr/>
          <p:nvPr/>
        </p:nvSpPr>
        <p:spPr>
          <a:xfrm>
            <a:off x="18592800" y="74304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E</a:t>
            </a:r>
          </a:p>
        </p:txBody>
      </p:sp>
      <p:cxnSp>
        <p:nvCxnSpPr>
          <p:cNvPr id="37" name="Straight Connector 36"/>
          <p:cNvCxnSpPr>
            <a:stCxn id="30" idx="7"/>
            <a:endCxn id="32" idx="2"/>
          </p:cNvCxnSpPr>
          <p:nvPr/>
        </p:nvCxnSpPr>
        <p:spPr>
          <a:xfrm flipV="1">
            <a:off x="14953691" y="6027033"/>
            <a:ext cx="1505510" cy="622954"/>
          </a:xfrm>
          <a:prstGeom prst="line">
            <a:avLst/>
          </a:prstGeom>
          <a:ln w="9525">
            <a:solidFill>
              <a:schemeClr val="accent5">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30" idx="5"/>
            <a:endCxn id="33" idx="2"/>
          </p:cNvCxnSpPr>
          <p:nvPr/>
        </p:nvCxnSpPr>
        <p:spPr>
          <a:xfrm>
            <a:off x="14953691" y="7296567"/>
            <a:ext cx="1505510" cy="591110"/>
          </a:xfrm>
          <a:prstGeom prst="line">
            <a:avLst/>
          </a:prstGeom>
          <a:ln w="381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32" idx="6"/>
            <a:endCxn id="35" idx="2"/>
          </p:cNvCxnSpPr>
          <p:nvPr/>
        </p:nvCxnSpPr>
        <p:spPr>
          <a:xfrm flipV="1">
            <a:off x="17373600" y="6018240"/>
            <a:ext cx="1219200" cy="8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5" idx="4"/>
            <a:endCxn id="36" idx="0"/>
          </p:cNvCxnSpPr>
          <p:nvPr/>
        </p:nvCxnSpPr>
        <p:spPr>
          <a:xfrm>
            <a:off x="19050000" y="6475440"/>
            <a:ext cx="0" cy="95503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3" idx="6"/>
            <a:endCxn id="36" idx="2"/>
          </p:cNvCxnSpPr>
          <p:nvPr/>
        </p:nvCxnSpPr>
        <p:spPr>
          <a:xfrm>
            <a:off x="17373600" y="7887676"/>
            <a:ext cx="12192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2" idx="4"/>
            <a:endCxn id="33" idx="0"/>
          </p:cNvCxnSpPr>
          <p:nvPr/>
        </p:nvCxnSpPr>
        <p:spPr>
          <a:xfrm>
            <a:off x="16916400" y="6484232"/>
            <a:ext cx="0" cy="94624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5" idx="3"/>
            <a:endCxn id="33" idx="7"/>
          </p:cNvCxnSpPr>
          <p:nvPr/>
        </p:nvCxnSpPr>
        <p:spPr>
          <a:xfrm flipH="1">
            <a:off x="17239690" y="6341530"/>
            <a:ext cx="1487020" cy="1222856"/>
          </a:xfrm>
          <a:prstGeom prst="line">
            <a:avLst/>
          </a:prstGeom>
          <a:ln w="190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2" idx="5"/>
            <a:endCxn id="36" idx="1"/>
          </p:cNvCxnSpPr>
          <p:nvPr/>
        </p:nvCxnSpPr>
        <p:spPr>
          <a:xfrm>
            <a:off x="17239690" y="6350322"/>
            <a:ext cx="1487020" cy="121406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17373600" y="9501138"/>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F</a:t>
            </a:r>
          </a:p>
        </p:txBody>
      </p:sp>
      <p:cxnSp>
        <p:nvCxnSpPr>
          <p:cNvPr id="46" name="Straight Connector 45"/>
          <p:cNvCxnSpPr>
            <a:stCxn id="30" idx="4"/>
            <a:endCxn id="45" idx="2"/>
          </p:cNvCxnSpPr>
          <p:nvPr/>
        </p:nvCxnSpPr>
        <p:spPr>
          <a:xfrm>
            <a:off x="14630400" y="7430477"/>
            <a:ext cx="2743200" cy="2527862"/>
          </a:xfrm>
          <a:prstGeom prst="line">
            <a:avLst/>
          </a:prstGeom>
          <a:ln w="9525">
            <a:solidFill>
              <a:schemeClr val="accent5">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45" idx="7"/>
            <a:endCxn id="36" idx="4"/>
          </p:cNvCxnSpPr>
          <p:nvPr/>
        </p:nvCxnSpPr>
        <p:spPr>
          <a:xfrm flipV="1">
            <a:off x="18154091" y="8344876"/>
            <a:ext cx="895910" cy="129017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33" idx="4"/>
            <a:endCxn id="45" idx="1"/>
          </p:cNvCxnSpPr>
          <p:nvPr/>
        </p:nvCxnSpPr>
        <p:spPr>
          <a:xfrm>
            <a:off x="16916401" y="8344876"/>
            <a:ext cx="591110" cy="129017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5331348" y="5894705"/>
            <a:ext cx="497252" cy="830997"/>
          </a:xfrm>
          <a:prstGeom prst="rect">
            <a:avLst/>
          </a:prstGeom>
          <a:noFill/>
        </p:spPr>
        <p:txBody>
          <a:bodyPr wrap="none" rtlCol="0">
            <a:spAutoFit/>
          </a:bodyPr>
          <a:lstStyle/>
          <a:p>
            <a:r>
              <a:rPr lang="en-US" sz="4800" dirty="0"/>
              <a:t>2</a:t>
            </a:r>
          </a:p>
        </p:txBody>
      </p:sp>
      <p:sp>
        <p:nvSpPr>
          <p:cNvPr id="50" name="TextBox 49"/>
          <p:cNvSpPr txBox="1"/>
          <p:nvPr/>
        </p:nvSpPr>
        <p:spPr>
          <a:xfrm>
            <a:off x="17813638" y="5486401"/>
            <a:ext cx="497252" cy="830997"/>
          </a:xfrm>
          <a:prstGeom prst="rect">
            <a:avLst/>
          </a:prstGeom>
          <a:noFill/>
        </p:spPr>
        <p:txBody>
          <a:bodyPr wrap="none" rtlCol="0">
            <a:spAutoFit/>
          </a:bodyPr>
          <a:lstStyle/>
          <a:p>
            <a:r>
              <a:rPr lang="en-US" sz="4800" dirty="0"/>
              <a:t>3</a:t>
            </a:r>
          </a:p>
        </p:txBody>
      </p:sp>
      <p:sp>
        <p:nvSpPr>
          <p:cNvPr id="51" name="TextBox 50"/>
          <p:cNvSpPr txBox="1"/>
          <p:nvPr/>
        </p:nvSpPr>
        <p:spPr>
          <a:xfrm>
            <a:off x="18988948" y="6696277"/>
            <a:ext cx="497252" cy="830997"/>
          </a:xfrm>
          <a:prstGeom prst="rect">
            <a:avLst/>
          </a:prstGeom>
          <a:noFill/>
        </p:spPr>
        <p:txBody>
          <a:bodyPr wrap="none" rtlCol="0">
            <a:spAutoFit/>
          </a:bodyPr>
          <a:lstStyle/>
          <a:p>
            <a:r>
              <a:rPr lang="en-US" sz="4800" dirty="0"/>
              <a:t>2</a:t>
            </a:r>
          </a:p>
        </p:txBody>
      </p:sp>
      <p:sp>
        <p:nvSpPr>
          <p:cNvPr id="52" name="TextBox 51"/>
          <p:cNvSpPr txBox="1"/>
          <p:nvPr/>
        </p:nvSpPr>
        <p:spPr>
          <a:xfrm>
            <a:off x="18203312" y="6180527"/>
            <a:ext cx="497252" cy="830997"/>
          </a:xfrm>
          <a:prstGeom prst="rect">
            <a:avLst/>
          </a:prstGeom>
          <a:noFill/>
        </p:spPr>
        <p:txBody>
          <a:bodyPr wrap="none" rtlCol="0">
            <a:spAutoFit/>
          </a:bodyPr>
          <a:lstStyle/>
          <a:p>
            <a:r>
              <a:rPr lang="en-US" sz="4800" dirty="0"/>
              <a:t>1</a:t>
            </a:r>
          </a:p>
        </p:txBody>
      </p:sp>
      <p:sp>
        <p:nvSpPr>
          <p:cNvPr id="53" name="TextBox 52"/>
          <p:cNvSpPr txBox="1"/>
          <p:nvPr/>
        </p:nvSpPr>
        <p:spPr>
          <a:xfrm>
            <a:off x="18262124" y="7099861"/>
            <a:ext cx="497252" cy="830997"/>
          </a:xfrm>
          <a:prstGeom prst="rect">
            <a:avLst/>
          </a:prstGeom>
          <a:noFill/>
        </p:spPr>
        <p:txBody>
          <a:bodyPr wrap="none" rtlCol="0">
            <a:spAutoFit/>
          </a:bodyPr>
          <a:lstStyle/>
          <a:p>
            <a:r>
              <a:rPr lang="en-US" sz="4800" dirty="0"/>
              <a:t>4</a:t>
            </a:r>
          </a:p>
        </p:txBody>
      </p:sp>
      <p:sp>
        <p:nvSpPr>
          <p:cNvPr id="54" name="TextBox 53"/>
          <p:cNvSpPr txBox="1"/>
          <p:nvPr/>
        </p:nvSpPr>
        <p:spPr>
          <a:xfrm>
            <a:off x="16480198" y="6734109"/>
            <a:ext cx="497252" cy="830997"/>
          </a:xfrm>
          <a:prstGeom prst="rect">
            <a:avLst/>
          </a:prstGeom>
          <a:noFill/>
        </p:spPr>
        <p:txBody>
          <a:bodyPr wrap="none" rtlCol="0">
            <a:spAutoFit/>
          </a:bodyPr>
          <a:lstStyle/>
          <a:p>
            <a:r>
              <a:rPr lang="en-US" sz="4800" dirty="0"/>
              <a:t>5</a:t>
            </a:r>
          </a:p>
        </p:txBody>
      </p:sp>
      <p:sp>
        <p:nvSpPr>
          <p:cNvPr id="55" name="TextBox 54"/>
          <p:cNvSpPr txBox="1"/>
          <p:nvPr/>
        </p:nvSpPr>
        <p:spPr>
          <a:xfrm>
            <a:off x="15600974" y="7153477"/>
            <a:ext cx="497252" cy="830997"/>
          </a:xfrm>
          <a:prstGeom prst="rect">
            <a:avLst/>
          </a:prstGeom>
          <a:noFill/>
        </p:spPr>
        <p:txBody>
          <a:bodyPr wrap="none" rtlCol="0">
            <a:spAutoFit/>
          </a:bodyPr>
          <a:lstStyle/>
          <a:p>
            <a:r>
              <a:rPr lang="en-US" sz="4800" dirty="0"/>
              <a:t>1</a:t>
            </a:r>
          </a:p>
        </p:txBody>
      </p:sp>
      <p:sp>
        <p:nvSpPr>
          <p:cNvPr id="56" name="TextBox 55"/>
          <p:cNvSpPr txBox="1"/>
          <p:nvPr/>
        </p:nvSpPr>
        <p:spPr>
          <a:xfrm>
            <a:off x="15753374" y="8712963"/>
            <a:ext cx="497252" cy="830997"/>
          </a:xfrm>
          <a:prstGeom prst="rect">
            <a:avLst/>
          </a:prstGeom>
          <a:noFill/>
        </p:spPr>
        <p:txBody>
          <a:bodyPr wrap="none" rtlCol="0">
            <a:spAutoFit/>
          </a:bodyPr>
          <a:lstStyle/>
          <a:p>
            <a:r>
              <a:rPr lang="en-US" sz="4800" dirty="0"/>
              <a:t>4</a:t>
            </a:r>
          </a:p>
        </p:txBody>
      </p:sp>
      <p:sp>
        <p:nvSpPr>
          <p:cNvPr id="57" name="TextBox 56"/>
          <p:cNvSpPr txBox="1"/>
          <p:nvPr/>
        </p:nvSpPr>
        <p:spPr>
          <a:xfrm>
            <a:off x="17191930" y="8525075"/>
            <a:ext cx="497252" cy="830997"/>
          </a:xfrm>
          <a:prstGeom prst="rect">
            <a:avLst/>
          </a:prstGeom>
          <a:noFill/>
        </p:spPr>
        <p:txBody>
          <a:bodyPr wrap="none" rtlCol="0">
            <a:spAutoFit/>
          </a:bodyPr>
          <a:lstStyle/>
          <a:p>
            <a:r>
              <a:rPr lang="en-US" sz="4800" dirty="0"/>
              <a:t>3</a:t>
            </a:r>
          </a:p>
        </p:txBody>
      </p:sp>
      <p:sp>
        <p:nvSpPr>
          <p:cNvPr id="58" name="TextBox 57"/>
          <p:cNvSpPr txBox="1"/>
          <p:nvPr/>
        </p:nvSpPr>
        <p:spPr>
          <a:xfrm>
            <a:off x="18553226" y="8961035"/>
            <a:ext cx="497252" cy="830997"/>
          </a:xfrm>
          <a:prstGeom prst="rect">
            <a:avLst/>
          </a:prstGeom>
          <a:noFill/>
        </p:spPr>
        <p:txBody>
          <a:bodyPr wrap="none" rtlCol="0">
            <a:spAutoFit/>
          </a:bodyPr>
          <a:lstStyle/>
          <a:p>
            <a:r>
              <a:rPr lang="en-US" sz="4800" dirty="0"/>
              <a:t>1</a:t>
            </a:r>
          </a:p>
        </p:txBody>
      </p:sp>
      <p:sp>
        <p:nvSpPr>
          <p:cNvPr id="59" name="TextBox 58"/>
          <p:cNvSpPr txBox="1"/>
          <p:nvPr/>
        </p:nvSpPr>
        <p:spPr>
          <a:xfrm>
            <a:off x="17697594" y="7820789"/>
            <a:ext cx="497252" cy="830997"/>
          </a:xfrm>
          <a:prstGeom prst="rect">
            <a:avLst/>
          </a:prstGeom>
          <a:noFill/>
        </p:spPr>
        <p:txBody>
          <a:bodyPr wrap="none" rtlCol="0">
            <a:spAutoFit/>
          </a:bodyPr>
          <a:lstStyle/>
          <a:p>
            <a:r>
              <a:rPr lang="en-US" sz="4800" dirty="0"/>
              <a:t>2</a:t>
            </a:r>
          </a:p>
        </p:txBody>
      </p:sp>
      <p:sp>
        <p:nvSpPr>
          <p:cNvPr id="60" name="Rectangle 59"/>
          <p:cNvSpPr/>
          <p:nvPr/>
        </p:nvSpPr>
        <p:spPr>
          <a:xfrm>
            <a:off x="5334000" y="5181600"/>
            <a:ext cx="3810000" cy="822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Adjacency List [SORTED]</a:t>
            </a:r>
          </a:p>
          <a:p>
            <a:pPr algn="ctr"/>
            <a:r>
              <a:rPr lang="en-US" sz="3600" b="1" u="sng" dirty="0">
                <a:solidFill>
                  <a:schemeClr val="tx1"/>
                </a:solidFill>
              </a:rPr>
              <a:t>A – C (1)</a:t>
            </a:r>
          </a:p>
          <a:p>
            <a:pPr algn="ctr"/>
            <a:r>
              <a:rPr lang="en-US" sz="3600" b="1" dirty="0">
                <a:solidFill>
                  <a:srgbClr val="FF0000"/>
                </a:solidFill>
              </a:rPr>
              <a:t>C – D (1)</a:t>
            </a:r>
          </a:p>
          <a:p>
            <a:pPr algn="ctr"/>
            <a:r>
              <a:rPr lang="en-US" sz="3600" dirty="0">
                <a:solidFill>
                  <a:schemeClr val="tx1"/>
                </a:solidFill>
              </a:rPr>
              <a:t>E – F (1)</a:t>
            </a:r>
          </a:p>
          <a:p>
            <a:pPr algn="ctr"/>
            <a:r>
              <a:rPr lang="en-US" sz="3600" dirty="0">
                <a:solidFill>
                  <a:schemeClr val="tx1"/>
                </a:solidFill>
              </a:rPr>
              <a:t>A – B (2)</a:t>
            </a:r>
          </a:p>
          <a:p>
            <a:pPr algn="ctr"/>
            <a:r>
              <a:rPr lang="en-US" sz="3600" dirty="0">
                <a:solidFill>
                  <a:schemeClr val="tx1"/>
                </a:solidFill>
              </a:rPr>
              <a:t>C – E (2)</a:t>
            </a:r>
          </a:p>
          <a:p>
            <a:pPr algn="ctr"/>
            <a:r>
              <a:rPr lang="en-US" sz="3600" dirty="0">
                <a:solidFill>
                  <a:schemeClr val="tx1"/>
                </a:solidFill>
              </a:rPr>
              <a:t>D – E (2)</a:t>
            </a:r>
          </a:p>
          <a:p>
            <a:pPr algn="ctr"/>
            <a:r>
              <a:rPr lang="en-US" sz="3600" dirty="0">
                <a:solidFill>
                  <a:schemeClr val="tx1"/>
                </a:solidFill>
              </a:rPr>
              <a:t>B – D (3)</a:t>
            </a:r>
          </a:p>
          <a:p>
            <a:pPr algn="ctr"/>
            <a:r>
              <a:rPr lang="en-US" sz="3600" dirty="0">
                <a:solidFill>
                  <a:schemeClr val="tx1"/>
                </a:solidFill>
              </a:rPr>
              <a:t>C – F (3)</a:t>
            </a:r>
          </a:p>
          <a:p>
            <a:pPr algn="ctr"/>
            <a:r>
              <a:rPr lang="en-US" sz="3600" dirty="0">
                <a:solidFill>
                  <a:schemeClr val="tx1"/>
                </a:solidFill>
              </a:rPr>
              <a:t>A – F (3) </a:t>
            </a:r>
          </a:p>
          <a:p>
            <a:pPr algn="ctr"/>
            <a:r>
              <a:rPr lang="en-US" sz="3600" dirty="0">
                <a:solidFill>
                  <a:schemeClr val="tx1"/>
                </a:solidFill>
              </a:rPr>
              <a:t>B – E (4)</a:t>
            </a:r>
          </a:p>
          <a:p>
            <a:pPr algn="ctr"/>
            <a:r>
              <a:rPr lang="en-US" sz="3600" dirty="0">
                <a:solidFill>
                  <a:schemeClr val="tx1"/>
                </a:solidFill>
              </a:rPr>
              <a:t>B – C (5)</a:t>
            </a:r>
          </a:p>
          <a:p>
            <a:pPr algn="ctr"/>
            <a:endParaRPr lang="en-US" sz="3600" dirty="0">
              <a:solidFill>
                <a:schemeClr val="tx1"/>
              </a:solidFill>
            </a:endParaRPr>
          </a:p>
        </p:txBody>
      </p:sp>
    </p:spTree>
    <p:extLst>
      <p:ext uri="{BB962C8B-B14F-4D97-AF65-F5344CB8AC3E}">
        <p14:creationId xmlns:p14="http://schemas.microsoft.com/office/powerpoint/2010/main" val="2413826588"/>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normAutofit fontScale="90000"/>
          </a:bodyPr>
          <a:lstStyle/>
          <a:p>
            <a:pPr eaLnBrk="1" hangingPunct="1"/>
            <a:r>
              <a:rPr lang="en-US" dirty="0">
                <a:latin typeface="Open Sans" pitchFamily="-84" charset="0"/>
              </a:rPr>
              <a:t>MST – </a:t>
            </a:r>
            <a:r>
              <a:rPr lang="en-US" dirty="0" err="1">
                <a:latin typeface="Open Sans" pitchFamily="-84" charset="0"/>
              </a:rPr>
              <a:t>Kruskal’s</a:t>
            </a:r>
            <a:r>
              <a:rPr lang="en-US" dirty="0">
                <a:latin typeface="Open Sans" pitchFamily="-84" charset="0"/>
              </a:rPr>
              <a:t> Algorithm</a:t>
            </a:r>
          </a:p>
        </p:txBody>
      </p:sp>
      <p:sp>
        <p:nvSpPr>
          <p:cNvPr id="3" name="Text Placeholder 2">
            <a:extLst>
              <a:ext uri="{FF2B5EF4-FFF2-40B4-BE49-F238E27FC236}">
                <a16:creationId xmlns:a16="http://schemas.microsoft.com/office/drawing/2014/main" id="{8AC41BC9-5ADF-68D6-33C0-114B35184C05}"/>
              </a:ext>
            </a:extLst>
          </p:cNvPr>
          <p:cNvSpPr>
            <a:spLocks noGrp="1"/>
          </p:cNvSpPr>
          <p:nvPr>
            <p:ph type="body" sz="quarter" idx="10"/>
          </p:nvPr>
        </p:nvSpPr>
        <p:spPr/>
        <p:txBody>
          <a:bodyPr/>
          <a:lstStyle/>
          <a:p>
            <a:endParaRPr lang="en-US"/>
          </a:p>
        </p:txBody>
      </p:sp>
      <p:sp>
        <p:nvSpPr>
          <p:cNvPr id="7171" name="Content Placeholder 2"/>
          <p:cNvSpPr>
            <a:spLocks noGrp="1"/>
          </p:cNvSpPr>
          <p:nvPr>
            <p:ph sz="quarter" idx="11"/>
          </p:nvPr>
        </p:nvSpPr>
        <p:spPr/>
        <p:txBody>
          <a:bodyPr>
            <a:normAutofit/>
          </a:bodyPr>
          <a:lstStyle/>
          <a:p>
            <a:pPr>
              <a:buNone/>
            </a:pPr>
            <a:r>
              <a:rPr lang="en-US" sz="3600" b="1" u="sng" dirty="0">
                <a:latin typeface="Open Sans" pitchFamily="-84" charset="0"/>
              </a:rPr>
              <a:t>Simulation :</a:t>
            </a:r>
          </a:p>
          <a:p>
            <a:pPr>
              <a:buNone/>
            </a:pPr>
            <a:endParaRPr lang="en-US" sz="3200" dirty="0">
              <a:latin typeface="Lucida Console" panose="020B0609040504020204" pitchFamily="49" charset="0"/>
            </a:endParaRPr>
          </a:p>
        </p:txBody>
      </p:sp>
      <p:sp>
        <p:nvSpPr>
          <p:cNvPr id="5124" name="Footer Placeholder 3"/>
          <p:cNvSpPr>
            <a:spLocks noGrp="1"/>
          </p:cNvSpPr>
          <p:nvPr>
            <p:ph type="ftr" sz="quarter" idx="4294967295"/>
          </p:nvPr>
        </p:nvSpPr>
        <p:spPr>
          <a:xfrm>
            <a:off x="0" y="12833350"/>
            <a:ext cx="5791200" cy="730250"/>
          </a:xfrm>
        </p:spPr>
        <p:txBody>
          <a:bodyPr/>
          <a:lstStyle/>
          <a:p>
            <a:pPr>
              <a:defRPr/>
            </a:pPr>
            <a:r>
              <a:rPr lang="id-ID" dirty="0"/>
              <a:t>COMP6048 - Data Structure</a:t>
            </a:r>
          </a:p>
        </p:txBody>
      </p:sp>
      <p:sp>
        <p:nvSpPr>
          <p:cNvPr id="5125" name="Slide Number Placeholder 4"/>
          <p:cNvSpPr>
            <a:spLocks noGrp="1"/>
          </p:cNvSpPr>
          <p:nvPr>
            <p:ph type="sldNum" sz="quarter" idx="4294967295"/>
          </p:nvPr>
        </p:nvSpPr>
        <p:spPr>
          <a:xfrm>
            <a:off x="24018875" y="13184188"/>
            <a:ext cx="365125" cy="379412"/>
          </a:xfrm>
        </p:spPr>
        <p:txBody>
          <a:bodyPr/>
          <a:lstStyle/>
          <a:p>
            <a:pPr>
              <a:defRPr/>
            </a:pPr>
            <a:fld id="{BE9CBBE9-7D85-40CF-85AA-565BC62F71A7}" type="slidenum">
              <a:rPr lang="en-US"/>
              <a:pPr>
                <a:defRPr/>
              </a:pPr>
              <a:t>45</a:t>
            </a:fld>
            <a:endParaRPr lang="en-US"/>
          </a:p>
        </p:txBody>
      </p:sp>
      <p:sp>
        <p:nvSpPr>
          <p:cNvPr id="2" name="Rectangle 1"/>
          <p:cNvSpPr/>
          <p:nvPr/>
        </p:nvSpPr>
        <p:spPr>
          <a:xfrm>
            <a:off x="9144000" y="5181600"/>
            <a:ext cx="2743200" cy="822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T</a:t>
            </a:r>
          </a:p>
          <a:p>
            <a:pPr algn="ctr"/>
            <a:r>
              <a:rPr lang="en-US" sz="3600" dirty="0">
                <a:solidFill>
                  <a:schemeClr val="tx1"/>
                </a:solidFill>
              </a:rPr>
              <a:t>NULL</a:t>
            </a:r>
          </a:p>
          <a:p>
            <a:pPr algn="ctr"/>
            <a:r>
              <a:rPr lang="en-US" sz="3600" dirty="0">
                <a:solidFill>
                  <a:schemeClr val="tx1"/>
                </a:solidFill>
              </a:rPr>
              <a:t>A – C (1)</a:t>
            </a:r>
          </a:p>
          <a:p>
            <a:pPr algn="ctr"/>
            <a:r>
              <a:rPr lang="en-US" sz="3600" dirty="0">
                <a:solidFill>
                  <a:schemeClr val="tx1"/>
                </a:solidFill>
              </a:rPr>
              <a:t>C – D (1)</a:t>
            </a:r>
          </a:p>
          <a:p>
            <a:pPr algn="ctr"/>
            <a:endParaRPr lang="en-US" sz="3600" dirty="0">
              <a:solidFill>
                <a:schemeClr val="tx1"/>
              </a:solidFill>
            </a:endParaRPr>
          </a:p>
        </p:txBody>
      </p:sp>
      <p:sp>
        <p:nvSpPr>
          <p:cNvPr id="7" name="Rectangle 6"/>
          <p:cNvSpPr/>
          <p:nvPr/>
        </p:nvSpPr>
        <p:spPr>
          <a:xfrm>
            <a:off x="11887200" y="5204123"/>
            <a:ext cx="1371600" cy="8207078"/>
          </a:xfrm>
          <a:prstGeom prst="rect">
            <a:avLst/>
          </a:prstGeom>
          <a:noFill/>
          <a:ln w="1905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V</a:t>
            </a:r>
          </a:p>
          <a:p>
            <a:pPr algn="ctr"/>
            <a:r>
              <a:rPr lang="en-US" sz="3600" dirty="0">
                <a:solidFill>
                  <a:schemeClr val="tx1"/>
                </a:solidFill>
              </a:rPr>
              <a:t>A</a:t>
            </a:r>
          </a:p>
          <a:p>
            <a:pPr algn="ctr"/>
            <a:r>
              <a:rPr lang="en-US" sz="3600" dirty="0">
                <a:solidFill>
                  <a:schemeClr val="tx1"/>
                </a:solidFill>
              </a:rPr>
              <a:t>C</a:t>
            </a:r>
          </a:p>
          <a:p>
            <a:pPr algn="ctr"/>
            <a:r>
              <a:rPr lang="en-US" sz="3600" dirty="0">
                <a:solidFill>
                  <a:schemeClr val="tx1"/>
                </a:solidFill>
              </a:rPr>
              <a:t>D</a:t>
            </a:r>
          </a:p>
        </p:txBody>
      </p:sp>
      <p:sp>
        <p:nvSpPr>
          <p:cNvPr id="30" name="Oval 29"/>
          <p:cNvSpPr/>
          <p:nvPr/>
        </p:nvSpPr>
        <p:spPr>
          <a:xfrm>
            <a:off x="14173200" y="65160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A</a:t>
            </a:r>
          </a:p>
        </p:txBody>
      </p:sp>
      <p:sp>
        <p:nvSpPr>
          <p:cNvPr id="32" name="Oval 31"/>
          <p:cNvSpPr/>
          <p:nvPr/>
        </p:nvSpPr>
        <p:spPr>
          <a:xfrm>
            <a:off x="16459200" y="5569832"/>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B</a:t>
            </a:r>
          </a:p>
        </p:txBody>
      </p:sp>
      <p:sp>
        <p:nvSpPr>
          <p:cNvPr id="33" name="Oval 32"/>
          <p:cNvSpPr/>
          <p:nvPr/>
        </p:nvSpPr>
        <p:spPr>
          <a:xfrm>
            <a:off x="16459200" y="74304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a:t>
            </a:r>
          </a:p>
        </p:txBody>
      </p:sp>
      <p:sp>
        <p:nvSpPr>
          <p:cNvPr id="35" name="Oval 34"/>
          <p:cNvSpPr/>
          <p:nvPr/>
        </p:nvSpPr>
        <p:spPr>
          <a:xfrm>
            <a:off x="18592800" y="556104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D</a:t>
            </a:r>
          </a:p>
        </p:txBody>
      </p:sp>
      <p:sp>
        <p:nvSpPr>
          <p:cNvPr id="36" name="Oval 35"/>
          <p:cNvSpPr/>
          <p:nvPr/>
        </p:nvSpPr>
        <p:spPr>
          <a:xfrm>
            <a:off x="18592800" y="74304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E</a:t>
            </a:r>
          </a:p>
        </p:txBody>
      </p:sp>
      <p:cxnSp>
        <p:nvCxnSpPr>
          <p:cNvPr id="37" name="Straight Connector 36"/>
          <p:cNvCxnSpPr>
            <a:stCxn id="30" idx="7"/>
            <a:endCxn id="32" idx="2"/>
          </p:cNvCxnSpPr>
          <p:nvPr/>
        </p:nvCxnSpPr>
        <p:spPr>
          <a:xfrm flipV="1">
            <a:off x="14953691" y="6027033"/>
            <a:ext cx="1505510" cy="622954"/>
          </a:xfrm>
          <a:prstGeom prst="line">
            <a:avLst/>
          </a:prstGeom>
          <a:ln w="9525">
            <a:solidFill>
              <a:schemeClr val="accent5">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30" idx="5"/>
            <a:endCxn id="33" idx="2"/>
          </p:cNvCxnSpPr>
          <p:nvPr/>
        </p:nvCxnSpPr>
        <p:spPr>
          <a:xfrm>
            <a:off x="14953691" y="7296567"/>
            <a:ext cx="1505510" cy="591110"/>
          </a:xfrm>
          <a:prstGeom prst="line">
            <a:avLst/>
          </a:prstGeom>
          <a:ln w="381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32" idx="6"/>
            <a:endCxn id="35" idx="2"/>
          </p:cNvCxnSpPr>
          <p:nvPr/>
        </p:nvCxnSpPr>
        <p:spPr>
          <a:xfrm flipV="1">
            <a:off x="17373600" y="6018240"/>
            <a:ext cx="1219200" cy="8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5" idx="4"/>
            <a:endCxn id="36" idx="0"/>
          </p:cNvCxnSpPr>
          <p:nvPr/>
        </p:nvCxnSpPr>
        <p:spPr>
          <a:xfrm>
            <a:off x="19050000" y="6475440"/>
            <a:ext cx="0" cy="95503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3" idx="6"/>
            <a:endCxn id="36" idx="2"/>
          </p:cNvCxnSpPr>
          <p:nvPr/>
        </p:nvCxnSpPr>
        <p:spPr>
          <a:xfrm>
            <a:off x="17373600" y="7887676"/>
            <a:ext cx="12192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2" idx="4"/>
            <a:endCxn id="33" idx="0"/>
          </p:cNvCxnSpPr>
          <p:nvPr/>
        </p:nvCxnSpPr>
        <p:spPr>
          <a:xfrm>
            <a:off x="16916400" y="6484232"/>
            <a:ext cx="0" cy="94624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5" idx="3"/>
            <a:endCxn id="33" idx="7"/>
          </p:cNvCxnSpPr>
          <p:nvPr/>
        </p:nvCxnSpPr>
        <p:spPr>
          <a:xfrm flipH="1">
            <a:off x="17239690" y="6341530"/>
            <a:ext cx="1487020" cy="1222856"/>
          </a:xfrm>
          <a:prstGeom prst="line">
            <a:avLst/>
          </a:prstGeom>
          <a:ln w="381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2" idx="5"/>
            <a:endCxn id="36" idx="1"/>
          </p:cNvCxnSpPr>
          <p:nvPr/>
        </p:nvCxnSpPr>
        <p:spPr>
          <a:xfrm>
            <a:off x="17239690" y="6350322"/>
            <a:ext cx="1487020" cy="121406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17373600" y="9501138"/>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F</a:t>
            </a:r>
          </a:p>
        </p:txBody>
      </p:sp>
      <p:cxnSp>
        <p:nvCxnSpPr>
          <p:cNvPr id="46" name="Straight Connector 45"/>
          <p:cNvCxnSpPr>
            <a:stCxn id="30" idx="4"/>
            <a:endCxn id="45" idx="2"/>
          </p:cNvCxnSpPr>
          <p:nvPr/>
        </p:nvCxnSpPr>
        <p:spPr>
          <a:xfrm>
            <a:off x="14630400" y="7430477"/>
            <a:ext cx="2743200" cy="2527862"/>
          </a:xfrm>
          <a:prstGeom prst="line">
            <a:avLst/>
          </a:prstGeom>
          <a:ln w="9525">
            <a:solidFill>
              <a:schemeClr val="accent5">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45" idx="7"/>
            <a:endCxn id="36" idx="4"/>
          </p:cNvCxnSpPr>
          <p:nvPr/>
        </p:nvCxnSpPr>
        <p:spPr>
          <a:xfrm flipV="1">
            <a:off x="18154091" y="8344876"/>
            <a:ext cx="895910" cy="1290172"/>
          </a:xfrm>
          <a:prstGeom prst="line">
            <a:avLst/>
          </a:prstGeom>
          <a:ln w="190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33" idx="4"/>
            <a:endCxn id="45" idx="1"/>
          </p:cNvCxnSpPr>
          <p:nvPr/>
        </p:nvCxnSpPr>
        <p:spPr>
          <a:xfrm>
            <a:off x="16916401" y="8344876"/>
            <a:ext cx="591110" cy="129017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5331348" y="5894705"/>
            <a:ext cx="497252" cy="830997"/>
          </a:xfrm>
          <a:prstGeom prst="rect">
            <a:avLst/>
          </a:prstGeom>
          <a:noFill/>
        </p:spPr>
        <p:txBody>
          <a:bodyPr wrap="none" rtlCol="0">
            <a:spAutoFit/>
          </a:bodyPr>
          <a:lstStyle/>
          <a:p>
            <a:r>
              <a:rPr lang="en-US" sz="4800" dirty="0"/>
              <a:t>2</a:t>
            </a:r>
          </a:p>
        </p:txBody>
      </p:sp>
      <p:sp>
        <p:nvSpPr>
          <p:cNvPr id="50" name="TextBox 49"/>
          <p:cNvSpPr txBox="1"/>
          <p:nvPr/>
        </p:nvSpPr>
        <p:spPr>
          <a:xfrm>
            <a:off x="17813638" y="5486401"/>
            <a:ext cx="497252" cy="830997"/>
          </a:xfrm>
          <a:prstGeom prst="rect">
            <a:avLst/>
          </a:prstGeom>
          <a:noFill/>
        </p:spPr>
        <p:txBody>
          <a:bodyPr wrap="none" rtlCol="0">
            <a:spAutoFit/>
          </a:bodyPr>
          <a:lstStyle/>
          <a:p>
            <a:r>
              <a:rPr lang="en-US" sz="4800" dirty="0"/>
              <a:t>3</a:t>
            </a:r>
          </a:p>
        </p:txBody>
      </p:sp>
      <p:sp>
        <p:nvSpPr>
          <p:cNvPr id="51" name="TextBox 50"/>
          <p:cNvSpPr txBox="1"/>
          <p:nvPr/>
        </p:nvSpPr>
        <p:spPr>
          <a:xfrm>
            <a:off x="18988948" y="6696277"/>
            <a:ext cx="497252" cy="830997"/>
          </a:xfrm>
          <a:prstGeom prst="rect">
            <a:avLst/>
          </a:prstGeom>
          <a:noFill/>
        </p:spPr>
        <p:txBody>
          <a:bodyPr wrap="none" rtlCol="0">
            <a:spAutoFit/>
          </a:bodyPr>
          <a:lstStyle/>
          <a:p>
            <a:r>
              <a:rPr lang="en-US" sz="4800" dirty="0"/>
              <a:t>2</a:t>
            </a:r>
          </a:p>
        </p:txBody>
      </p:sp>
      <p:sp>
        <p:nvSpPr>
          <p:cNvPr id="52" name="TextBox 51"/>
          <p:cNvSpPr txBox="1"/>
          <p:nvPr/>
        </p:nvSpPr>
        <p:spPr>
          <a:xfrm>
            <a:off x="18203312" y="6180527"/>
            <a:ext cx="497252" cy="830997"/>
          </a:xfrm>
          <a:prstGeom prst="rect">
            <a:avLst/>
          </a:prstGeom>
          <a:noFill/>
        </p:spPr>
        <p:txBody>
          <a:bodyPr wrap="none" rtlCol="0">
            <a:spAutoFit/>
          </a:bodyPr>
          <a:lstStyle/>
          <a:p>
            <a:r>
              <a:rPr lang="en-US" sz="4800" dirty="0"/>
              <a:t>1</a:t>
            </a:r>
          </a:p>
        </p:txBody>
      </p:sp>
      <p:sp>
        <p:nvSpPr>
          <p:cNvPr id="53" name="TextBox 52"/>
          <p:cNvSpPr txBox="1"/>
          <p:nvPr/>
        </p:nvSpPr>
        <p:spPr>
          <a:xfrm>
            <a:off x="18262124" y="7099861"/>
            <a:ext cx="497252" cy="830997"/>
          </a:xfrm>
          <a:prstGeom prst="rect">
            <a:avLst/>
          </a:prstGeom>
          <a:noFill/>
        </p:spPr>
        <p:txBody>
          <a:bodyPr wrap="none" rtlCol="0">
            <a:spAutoFit/>
          </a:bodyPr>
          <a:lstStyle/>
          <a:p>
            <a:r>
              <a:rPr lang="en-US" sz="4800" dirty="0"/>
              <a:t>4</a:t>
            </a:r>
          </a:p>
        </p:txBody>
      </p:sp>
      <p:sp>
        <p:nvSpPr>
          <p:cNvPr id="54" name="TextBox 53"/>
          <p:cNvSpPr txBox="1"/>
          <p:nvPr/>
        </p:nvSpPr>
        <p:spPr>
          <a:xfrm>
            <a:off x="16480198" y="6734109"/>
            <a:ext cx="497252" cy="830997"/>
          </a:xfrm>
          <a:prstGeom prst="rect">
            <a:avLst/>
          </a:prstGeom>
          <a:noFill/>
        </p:spPr>
        <p:txBody>
          <a:bodyPr wrap="none" rtlCol="0">
            <a:spAutoFit/>
          </a:bodyPr>
          <a:lstStyle/>
          <a:p>
            <a:r>
              <a:rPr lang="en-US" sz="4800" dirty="0"/>
              <a:t>5</a:t>
            </a:r>
          </a:p>
        </p:txBody>
      </p:sp>
      <p:sp>
        <p:nvSpPr>
          <p:cNvPr id="55" name="TextBox 54"/>
          <p:cNvSpPr txBox="1"/>
          <p:nvPr/>
        </p:nvSpPr>
        <p:spPr>
          <a:xfrm>
            <a:off x="15600974" y="7153477"/>
            <a:ext cx="497252" cy="830997"/>
          </a:xfrm>
          <a:prstGeom prst="rect">
            <a:avLst/>
          </a:prstGeom>
          <a:noFill/>
        </p:spPr>
        <p:txBody>
          <a:bodyPr wrap="none" rtlCol="0">
            <a:spAutoFit/>
          </a:bodyPr>
          <a:lstStyle/>
          <a:p>
            <a:r>
              <a:rPr lang="en-US" sz="4800" dirty="0"/>
              <a:t>1</a:t>
            </a:r>
          </a:p>
        </p:txBody>
      </p:sp>
      <p:sp>
        <p:nvSpPr>
          <p:cNvPr id="56" name="TextBox 55"/>
          <p:cNvSpPr txBox="1"/>
          <p:nvPr/>
        </p:nvSpPr>
        <p:spPr>
          <a:xfrm>
            <a:off x="15753374" y="8712963"/>
            <a:ext cx="497252" cy="830997"/>
          </a:xfrm>
          <a:prstGeom prst="rect">
            <a:avLst/>
          </a:prstGeom>
          <a:noFill/>
        </p:spPr>
        <p:txBody>
          <a:bodyPr wrap="none" rtlCol="0">
            <a:spAutoFit/>
          </a:bodyPr>
          <a:lstStyle/>
          <a:p>
            <a:r>
              <a:rPr lang="en-US" sz="4800" dirty="0"/>
              <a:t>4</a:t>
            </a:r>
          </a:p>
        </p:txBody>
      </p:sp>
      <p:sp>
        <p:nvSpPr>
          <p:cNvPr id="57" name="TextBox 56"/>
          <p:cNvSpPr txBox="1"/>
          <p:nvPr/>
        </p:nvSpPr>
        <p:spPr>
          <a:xfrm>
            <a:off x="17191930" y="8525075"/>
            <a:ext cx="497252" cy="830997"/>
          </a:xfrm>
          <a:prstGeom prst="rect">
            <a:avLst/>
          </a:prstGeom>
          <a:noFill/>
        </p:spPr>
        <p:txBody>
          <a:bodyPr wrap="none" rtlCol="0">
            <a:spAutoFit/>
          </a:bodyPr>
          <a:lstStyle/>
          <a:p>
            <a:r>
              <a:rPr lang="en-US" sz="4800" dirty="0"/>
              <a:t>3</a:t>
            </a:r>
          </a:p>
        </p:txBody>
      </p:sp>
      <p:sp>
        <p:nvSpPr>
          <p:cNvPr id="58" name="TextBox 57"/>
          <p:cNvSpPr txBox="1"/>
          <p:nvPr/>
        </p:nvSpPr>
        <p:spPr>
          <a:xfrm>
            <a:off x="18553226" y="8961035"/>
            <a:ext cx="497252" cy="830997"/>
          </a:xfrm>
          <a:prstGeom prst="rect">
            <a:avLst/>
          </a:prstGeom>
          <a:noFill/>
        </p:spPr>
        <p:txBody>
          <a:bodyPr wrap="none" rtlCol="0">
            <a:spAutoFit/>
          </a:bodyPr>
          <a:lstStyle/>
          <a:p>
            <a:r>
              <a:rPr lang="en-US" sz="4800" dirty="0"/>
              <a:t>1</a:t>
            </a:r>
          </a:p>
        </p:txBody>
      </p:sp>
      <p:sp>
        <p:nvSpPr>
          <p:cNvPr id="59" name="TextBox 58"/>
          <p:cNvSpPr txBox="1"/>
          <p:nvPr/>
        </p:nvSpPr>
        <p:spPr>
          <a:xfrm>
            <a:off x="17697594" y="7820789"/>
            <a:ext cx="497252" cy="830997"/>
          </a:xfrm>
          <a:prstGeom prst="rect">
            <a:avLst/>
          </a:prstGeom>
          <a:noFill/>
        </p:spPr>
        <p:txBody>
          <a:bodyPr wrap="none" rtlCol="0">
            <a:spAutoFit/>
          </a:bodyPr>
          <a:lstStyle/>
          <a:p>
            <a:r>
              <a:rPr lang="en-US" sz="4800" dirty="0"/>
              <a:t>2</a:t>
            </a:r>
          </a:p>
        </p:txBody>
      </p:sp>
      <p:sp>
        <p:nvSpPr>
          <p:cNvPr id="60" name="Rectangle 59"/>
          <p:cNvSpPr/>
          <p:nvPr/>
        </p:nvSpPr>
        <p:spPr>
          <a:xfrm>
            <a:off x="5334000" y="5181600"/>
            <a:ext cx="3810000" cy="822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Adjacency List [SORTED]</a:t>
            </a:r>
          </a:p>
          <a:p>
            <a:pPr algn="ctr"/>
            <a:r>
              <a:rPr lang="en-US" sz="3600" b="1" u="sng" dirty="0">
                <a:solidFill>
                  <a:schemeClr val="tx1"/>
                </a:solidFill>
              </a:rPr>
              <a:t>A – C (1)</a:t>
            </a:r>
          </a:p>
          <a:p>
            <a:pPr algn="ctr"/>
            <a:r>
              <a:rPr lang="en-US" sz="3600" b="1" u="sng" dirty="0">
                <a:solidFill>
                  <a:schemeClr val="tx1"/>
                </a:solidFill>
              </a:rPr>
              <a:t>C – D (1)</a:t>
            </a:r>
          </a:p>
          <a:p>
            <a:pPr algn="ctr"/>
            <a:r>
              <a:rPr lang="en-US" sz="3600" b="1" dirty="0">
                <a:solidFill>
                  <a:srgbClr val="FF0000"/>
                </a:solidFill>
              </a:rPr>
              <a:t>E – F (1)</a:t>
            </a:r>
          </a:p>
          <a:p>
            <a:pPr algn="ctr"/>
            <a:r>
              <a:rPr lang="en-US" sz="3600" dirty="0">
                <a:solidFill>
                  <a:schemeClr val="tx1"/>
                </a:solidFill>
              </a:rPr>
              <a:t>A – B (2)</a:t>
            </a:r>
          </a:p>
          <a:p>
            <a:pPr algn="ctr"/>
            <a:r>
              <a:rPr lang="en-US" sz="3600" dirty="0">
                <a:solidFill>
                  <a:schemeClr val="tx1"/>
                </a:solidFill>
              </a:rPr>
              <a:t>C – E (2)</a:t>
            </a:r>
          </a:p>
          <a:p>
            <a:pPr algn="ctr"/>
            <a:r>
              <a:rPr lang="en-US" sz="3600" dirty="0">
                <a:solidFill>
                  <a:schemeClr val="tx1"/>
                </a:solidFill>
              </a:rPr>
              <a:t>D – E (2)</a:t>
            </a:r>
          </a:p>
          <a:p>
            <a:pPr algn="ctr"/>
            <a:r>
              <a:rPr lang="en-US" sz="3600" dirty="0">
                <a:solidFill>
                  <a:schemeClr val="tx1"/>
                </a:solidFill>
              </a:rPr>
              <a:t>B – D (3)</a:t>
            </a:r>
          </a:p>
          <a:p>
            <a:pPr algn="ctr"/>
            <a:r>
              <a:rPr lang="en-US" sz="3600" dirty="0">
                <a:solidFill>
                  <a:schemeClr val="tx1"/>
                </a:solidFill>
              </a:rPr>
              <a:t>C – F (3)</a:t>
            </a:r>
          </a:p>
          <a:p>
            <a:pPr algn="ctr"/>
            <a:r>
              <a:rPr lang="en-US" sz="3600" dirty="0">
                <a:solidFill>
                  <a:schemeClr val="tx1"/>
                </a:solidFill>
              </a:rPr>
              <a:t>A – F (3) </a:t>
            </a:r>
          </a:p>
          <a:p>
            <a:pPr algn="ctr"/>
            <a:r>
              <a:rPr lang="en-US" sz="3600" dirty="0">
                <a:solidFill>
                  <a:schemeClr val="tx1"/>
                </a:solidFill>
              </a:rPr>
              <a:t>B – E (4)</a:t>
            </a:r>
          </a:p>
          <a:p>
            <a:pPr algn="ctr"/>
            <a:r>
              <a:rPr lang="en-US" sz="3600" dirty="0">
                <a:solidFill>
                  <a:schemeClr val="tx1"/>
                </a:solidFill>
              </a:rPr>
              <a:t>B – C (5)</a:t>
            </a:r>
          </a:p>
          <a:p>
            <a:pPr algn="ctr"/>
            <a:endParaRPr lang="en-US" sz="3600" dirty="0">
              <a:solidFill>
                <a:schemeClr val="tx1"/>
              </a:solidFill>
            </a:endParaRPr>
          </a:p>
        </p:txBody>
      </p:sp>
    </p:spTree>
    <p:extLst>
      <p:ext uri="{BB962C8B-B14F-4D97-AF65-F5344CB8AC3E}">
        <p14:creationId xmlns:p14="http://schemas.microsoft.com/office/powerpoint/2010/main" val="1486399715"/>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normAutofit fontScale="90000"/>
          </a:bodyPr>
          <a:lstStyle/>
          <a:p>
            <a:pPr eaLnBrk="1" hangingPunct="1"/>
            <a:r>
              <a:rPr lang="en-US" dirty="0">
                <a:latin typeface="Open Sans" pitchFamily="-84" charset="0"/>
              </a:rPr>
              <a:t>MST – </a:t>
            </a:r>
            <a:r>
              <a:rPr lang="en-US" dirty="0" err="1">
                <a:latin typeface="Open Sans" pitchFamily="-84" charset="0"/>
              </a:rPr>
              <a:t>Kruskal’s</a:t>
            </a:r>
            <a:r>
              <a:rPr lang="en-US" dirty="0">
                <a:latin typeface="Open Sans" pitchFamily="-84" charset="0"/>
              </a:rPr>
              <a:t> Algorithm</a:t>
            </a:r>
          </a:p>
        </p:txBody>
      </p:sp>
      <p:sp>
        <p:nvSpPr>
          <p:cNvPr id="3" name="Text Placeholder 2">
            <a:extLst>
              <a:ext uri="{FF2B5EF4-FFF2-40B4-BE49-F238E27FC236}">
                <a16:creationId xmlns:a16="http://schemas.microsoft.com/office/drawing/2014/main" id="{B30CB395-6DE4-4D3F-EFBF-90752B90071D}"/>
              </a:ext>
            </a:extLst>
          </p:cNvPr>
          <p:cNvSpPr>
            <a:spLocks noGrp="1"/>
          </p:cNvSpPr>
          <p:nvPr>
            <p:ph type="body" sz="quarter" idx="10"/>
          </p:nvPr>
        </p:nvSpPr>
        <p:spPr/>
        <p:txBody>
          <a:bodyPr/>
          <a:lstStyle/>
          <a:p>
            <a:endParaRPr lang="en-US"/>
          </a:p>
        </p:txBody>
      </p:sp>
      <p:sp>
        <p:nvSpPr>
          <p:cNvPr id="7171" name="Content Placeholder 2"/>
          <p:cNvSpPr>
            <a:spLocks noGrp="1"/>
          </p:cNvSpPr>
          <p:nvPr>
            <p:ph sz="quarter" idx="11"/>
          </p:nvPr>
        </p:nvSpPr>
        <p:spPr/>
        <p:txBody>
          <a:bodyPr>
            <a:normAutofit/>
          </a:bodyPr>
          <a:lstStyle/>
          <a:p>
            <a:pPr>
              <a:buNone/>
            </a:pPr>
            <a:r>
              <a:rPr lang="en-US" sz="3600" b="1" u="sng" dirty="0">
                <a:latin typeface="Open Sans" pitchFamily="-84" charset="0"/>
              </a:rPr>
              <a:t>Simulation :</a:t>
            </a:r>
          </a:p>
          <a:p>
            <a:pPr>
              <a:buNone/>
            </a:pPr>
            <a:endParaRPr lang="en-US" sz="3200" dirty="0">
              <a:latin typeface="Lucida Console" panose="020B0609040504020204" pitchFamily="49" charset="0"/>
            </a:endParaRPr>
          </a:p>
        </p:txBody>
      </p:sp>
      <p:sp>
        <p:nvSpPr>
          <p:cNvPr id="5124" name="Footer Placeholder 3"/>
          <p:cNvSpPr>
            <a:spLocks noGrp="1"/>
          </p:cNvSpPr>
          <p:nvPr>
            <p:ph type="ftr" sz="quarter" idx="4294967295"/>
          </p:nvPr>
        </p:nvSpPr>
        <p:spPr>
          <a:xfrm>
            <a:off x="0" y="12833350"/>
            <a:ext cx="5791200" cy="730250"/>
          </a:xfrm>
        </p:spPr>
        <p:txBody>
          <a:bodyPr/>
          <a:lstStyle/>
          <a:p>
            <a:pPr>
              <a:defRPr/>
            </a:pPr>
            <a:r>
              <a:rPr lang="id-ID" dirty="0"/>
              <a:t>COMP6048 - Data Structure</a:t>
            </a:r>
          </a:p>
        </p:txBody>
      </p:sp>
      <p:sp>
        <p:nvSpPr>
          <p:cNvPr id="5125" name="Slide Number Placeholder 4"/>
          <p:cNvSpPr>
            <a:spLocks noGrp="1"/>
          </p:cNvSpPr>
          <p:nvPr>
            <p:ph type="sldNum" sz="quarter" idx="4294967295"/>
          </p:nvPr>
        </p:nvSpPr>
        <p:spPr>
          <a:xfrm>
            <a:off x="24018875" y="13184188"/>
            <a:ext cx="365125" cy="379412"/>
          </a:xfrm>
        </p:spPr>
        <p:txBody>
          <a:bodyPr/>
          <a:lstStyle/>
          <a:p>
            <a:pPr>
              <a:defRPr/>
            </a:pPr>
            <a:fld id="{BE9CBBE9-7D85-40CF-85AA-565BC62F71A7}" type="slidenum">
              <a:rPr lang="en-US"/>
              <a:pPr>
                <a:defRPr/>
              </a:pPr>
              <a:t>46</a:t>
            </a:fld>
            <a:endParaRPr lang="en-US"/>
          </a:p>
        </p:txBody>
      </p:sp>
      <p:sp>
        <p:nvSpPr>
          <p:cNvPr id="2" name="Rectangle 1"/>
          <p:cNvSpPr/>
          <p:nvPr/>
        </p:nvSpPr>
        <p:spPr>
          <a:xfrm>
            <a:off x="9144000" y="5181600"/>
            <a:ext cx="2743200" cy="822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T</a:t>
            </a:r>
          </a:p>
          <a:p>
            <a:pPr algn="ctr"/>
            <a:r>
              <a:rPr lang="en-US" sz="3600" dirty="0">
                <a:solidFill>
                  <a:schemeClr val="tx1"/>
                </a:solidFill>
              </a:rPr>
              <a:t>NULL</a:t>
            </a:r>
          </a:p>
          <a:p>
            <a:pPr algn="ctr"/>
            <a:r>
              <a:rPr lang="en-US" sz="3600" dirty="0">
                <a:solidFill>
                  <a:schemeClr val="tx1"/>
                </a:solidFill>
              </a:rPr>
              <a:t>A – C (1)</a:t>
            </a:r>
          </a:p>
          <a:p>
            <a:pPr algn="ctr"/>
            <a:r>
              <a:rPr lang="en-US" sz="3600" dirty="0">
                <a:solidFill>
                  <a:schemeClr val="tx1"/>
                </a:solidFill>
              </a:rPr>
              <a:t>C – D (1)</a:t>
            </a:r>
          </a:p>
          <a:p>
            <a:pPr algn="ctr"/>
            <a:r>
              <a:rPr lang="en-US" sz="3600" dirty="0">
                <a:solidFill>
                  <a:schemeClr val="tx1"/>
                </a:solidFill>
              </a:rPr>
              <a:t>E – F (1)</a:t>
            </a:r>
          </a:p>
          <a:p>
            <a:pPr algn="ctr"/>
            <a:endParaRPr lang="en-US" sz="3600" dirty="0">
              <a:solidFill>
                <a:schemeClr val="tx1"/>
              </a:solidFill>
            </a:endParaRPr>
          </a:p>
        </p:txBody>
      </p:sp>
      <p:sp>
        <p:nvSpPr>
          <p:cNvPr id="7" name="Rectangle 6"/>
          <p:cNvSpPr/>
          <p:nvPr/>
        </p:nvSpPr>
        <p:spPr>
          <a:xfrm>
            <a:off x="11887200" y="5204123"/>
            <a:ext cx="1371600" cy="8207078"/>
          </a:xfrm>
          <a:prstGeom prst="rect">
            <a:avLst/>
          </a:prstGeom>
          <a:noFill/>
          <a:ln w="1905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V</a:t>
            </a:r>
          </a:p>
          <a:p>
            <a:pPr algn="ctr"/>
            <a:r>
              <a:rPr lang="en-US" sz="3600" dirty="0">
                <a:solidFill>
                  <a:schemeClr val="tx1"/>
                </a:solidFill>
              </a:rPr>
              <a:t>A</a:t>
            </a:r>
          </a:p>
          <a:p>
            <a:pPr algn="ctr"/>
            <a:r>
              <a:rPr lang="en-US" sz="3600" dirty="0">
                <a:solidFill>
                  <a:schemeClr val="tx1"/>
                </a:solidFill>
              </a:rPr>
              <a:t>C</a:t>
            </a:r>
          </a:p>
          <a:p>
            <a:pPr algn="ctr"/>
            <a:r>
              <a:rPr lang="en-US" sz="3600" dirty="0">
                <a:solidFill>
                  <a:schemeClr val="tx1"/>
                </a:solidFill>
              </a:rPr>
              <a:t>D</a:t>
            </a:r>
          </a:p>
          <a:p>
            <a:pPr algn="ctr"/>
            <a:r>
              <a:rPr lang="en-US" sz="3600" dirty="0">
                <a:solidFill>
                  <a:schemeClr val="tx1"/>
                </a:solidFill>
              </a:rPr>
              <a:t>F</a:t>
            </a:r>
          </a:p>
        </p:txBody>
      </p:sp>
      <p:sp>
        <p:nvSpPr>
          <p:cNvPr id="30" name="Oval 29"/>
          <p:cNvSpPr/>
          <p:nvPr/>
        </p:nvSpPr>
        <p:spPr>
          <a:xfrm>
            <a:off x="14173200" y="65160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A</a:t>
            </a:r>
          </a:p>
        </p:txBody>
      </p:sp>
      <p:sp>
        <p:nvSpPr>
          <p:cNvPr id="32" name="Oval 31"/>
          <p:cNvSpPr/>
          <p:nvPr/>
        </p:nvSpPr>
        <p:spPr>
          <a:xfrm>
            <a:off x="16459200" y="5569832"/>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B</a:t>
            </a:r>
          </a:p>
        </p:txBody>
      </p:sp>
      <p:sp>
        <p:nvSpPr>
          <p:cNvPr id="33" name="Oval 32"/>
          <p:cNvSpPr/>
          <p:nvPr/>
        </p:nvSpPr>
        <p:spPr>
          <a:xfrm>
            <a:off x="16459200" y="74304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a:t>
            </a:r>
          </a:p>
        </p:txBody>
      </p:sp>
      <p:sp>
        <p:nvSpPr>
          <p:cNvPr id="35" name="Oval 34"/>
          <p:cNvSpPr/>
          <p:nvPr/>
        </p:nvSpPr>
        <p:spPr>
          <a:xfrm>
            <a:off x="18592800" y="556104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D</a:t>
            </a:r>
          </a:p>
        </p:txBody>
      </p:sp>
      <p:sp>
        <p:nvSpPr>
          <p:cNvPr id="36" name="Oval 35"/>
          <p:cNvSpPr/>
          <p:nvPr/>
        </p:nvSpPr>
        <p:spPr>
          <a:xfrm>
            <a:off x="18592800" y="74304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E</a:t>
            </a:r>
          </a:p>
        </p:txBody>
      </p:sp>
      <p:cxnSp>
        <p:nvCxnSpPr>
          <p:cNvPr id="37" name="Straight Connector 36"/>
          <p:cNvCxnSpPr>
            <a:stCxn id="30" idx="7"/>
            <a:endCxn id="32" idx="2"/>
          </p:cNvCxnSpPr>
          <p:nvPr/>
        </p:nvCxnSpPr>
        <p:spPr>
          <a:xfrm flipV="1">
            <a:off x="14953691" y="6027033"/>
            <a:ext cx="1505510" cy="622954"/>
          </a:xfrm>
          <a:prstGeom prst="line">
            <a:avLst/>
          </a:prstGeom>
          <a:ln w="190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30" idx="5"/>
            <a:endCxn id="33" idx="2"/>
          </p:cNvCxnSpPr>
          <p:nvPr/>
        </p:nvCxnSpPr>
        <p:spPr>
          <a:xfrm>
            <a:off x="14953691" y="7296567"/>
            <a:ext cx="1505510" cy="591110"/>
          </a:xfrm>
          <a:prstGeom prst="line">
            <a:avLst/>
          </a:prstGeom>
          <a:ln w="381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32" idx="6"/>
            <a:endCxn id="35" idx="2"/>
          </p:cNvCxnSpPr>
          <p:nvPr/>
        </p:nvCxnSpPr>
        <p:spPr>
          <a:xfrm flipV="1">
            <a:off x="17373600" y="6018240"/>
            <a:ext cx="1219200" cy="8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5" idx="4"/>
            <a:endCxn id="36" idx="0"/>
          </p:cNvCxnSpPr>
          <p:nvPr/>
        </p:nvCxnSpPr>
        <p:spPr>
          <a:xfrm>
            <a:off x="19050000" y="6475440"/>
            <a:ext cx="0" cy="95503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3" idx="6"/>
            <a:endCxn id="36" idx="2"/>
          </p:cNvCxnSpPr>
          <p:nvPr/>
        </p:nvCxnSpPr>
        <p:spPr>
          <a:xfrm>
            <a:off x="17373600" y="7887676"/>
            <a:ext cx="12192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2" idx="4"/>
            <a:endCxn id="33" idx="0"/>
          </p:cNvCxnSpPr>
          <p:nvPr/>
        </p:nvCxnSpPr>
        <p:spPr>
          <a:xfrm>
            <a:off x="16916400" y="6484232"/>
            <a:ext cx="0" cy="94624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5" idx="3"/>
            <a:endCxn id="33" idx="7"/>
          </p:cNvCxnSpPr>
          <p:nvPr/>
        </p:nvCxnSpPr>
        <p:spPr>
          <a:xfrm flipH="1">
            <a:off x="17239690" y="6341530"/>
            <a:ext cx="1487020" cy="1222856"/>
          </a:xfrm>
          <a:prstGeom prst="line">
            <a:avLst/>
          </a:prstGeom>
          <a:ln w="381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2" idx="5"/>
            <a:endCxn id="36" idx="1"/>
          </p:cNvCxnSpPr>
          <p:nvPr/>
        </p:nvCxnSpPr>
        <p:spPr>
          <a:xfrm>
            <a:off x="17239690" y="6350322"/>
            <a:ext cx="1487020" cy="121406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17373600" y="9501138"/>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F</a:t>
            </a:r>
          </a:p>
        </p:txBody>
      </p:sp>
      <p:cxnSp>
        <p:nvCxnSpPr>
          <p:cNvPr id="46" name="Straight Connector 45"/>
          <p:cNvCxnSpPr>
            <a:stCxn id="30" idx="4"/>
            <a:endCxn id="45" idx="2"/>
          </p:cNvCxnSpPr>
          <p:nvPr/>
        </p:nvCxnSpPr>
        <p:spPr>
          <a:xfrm>
            <a:off x="14630400" y="7430477"/>
            <a:ext cx="2743200" cy="2527862"/>
          </a:xfrm>
          <a:prstGeom prst="line">
            <a:avLst/>
          </a:prstGeom>
          <a:ln w="9525">
            <a:solidFill>
              <a:schemeClr val="accent5">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45" idx="7"/>
            <a:endCxn id="36" idx="4"/>
          </p:cNvCxnSpPr>
          <p:nvPr/>
        </p:nvCxnSpPr>
        <p:spPr>
          <a:xfrm flipV="1">
            <a:off x="18154091" y="8344876"/>
            <a:ext cx="895910" cy="1290172"/>
          </a:xfrm>
          <a:prstGeom prst="line">
            <a:avLst/>
          </a:prstGeom>
          <a:ln w="381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33" idx="4"/>
            <a:endCxn id="45" idx="1"/>
          </p:cNvCxnSpPr>
          <p:nvPr/>
        </p:nvCxnSpPr>
        <p:spPr>
          <a:xfrm>
            <a:off x="16916401" y="8344876"/>
            <a:ext cx="591110" cy="129017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5331348" y="5894705"/>
            <a:ext cx="497252" cy="830997"/>
          </a:xfrm>
          <a:prstGeom prst="rect">
            <a:avLst/>
          </a:prstGeom>
          <a:noFill/>
        </p:spPr>
        <p:txBody>
          <a:bodyPr wrap="none" rtlCol="0">
            <a:spAutoFit/>
          </a:bodyPr>
          <a:lstStyle/>
          <a:p>
            <a:r>
              <a:rPr lang="en-US" sz="4800" dirty="0"/>
              <a:t>2</a:t>
            </a:r>
          </a:p>
        </p:txBody>
      </p:sp>
      <p:sp>
        <p:nvSpPr>
          <p:cNvPr id="50" name="TextBox 49"/>
          <p:cNvSpPr txBox="1"/>
          <p:nvPr/>
        </p:nvSpPr>
        <p:spPr>
          <a:xfrm>
            <a:off x="17813638" y="5486401"/>
            <a:ext cx="497252" cy="830997"/>
          </a:xfrm>
          <a:prstGeom prst="rect">
            <a:avLst/>
          </a:prstGeom>
          <a:noFill/>
        </p:spPr>
        <p:txBody>
          <a:bodyPr wrap="none" rtlCol="0">
            <a:spAutoFit/>
          </a:bodyPr>
          <a:lstStyle/>
          <a:p>
            <a:r>
              <a:rPr lang="en-US" sz="4800" dirty="0"/>
              <a:t>3</a:t>
            </a:r>
          </a:p>
        </p:txBody>
      </p:sp>
      <p:sp>
        <p:nvSpPr>
          <p:cNvPr id="51" name="TextBox 50"/>
          <p:cNvSpPr txBox="1"/>
          <p:nvPr/>
        </p:nvSpPr>
        <p:spPr>
          <a:xfrm>
            <a:off x="18988948" y="6696277"/>
            <a:ext cx="497252" cy="830997"/>
          </a:xfrm>
          <a:prstGeom prst="rect">
            <a:avLst/>
          </a:prstGeom>
          <a:noFill/>
        </p:spPr>
        <p:txBody>
          <a:bodyPr wrap="none" rtlCol="0">
            <a:spAutoFit/>
          </a:bodyPr>
          <a:lstStyle/>
          <a:p>
            <a:r>
              <a:rPr lang="en-US" sz="4800" dirty="0"/>
              <a:t>2</a:t>
            </a:r>
          </a:p>
        </p:txBody>
      </p:sp>
      <p:sp>
        <p:nvSpPr>
          <p:cNvPr id="52" name="TextBox 51"/>
          <p:cNvSpPr txBox="1"/>
          <p:nvPr/>
        </p:nvSpPr>
        <p:spPr>
          <a:xfrm>
            <a:off x="18203312" y="6180527"/>
            <a:ext cx="497252" cy="830997"/>
          </a:xfrm>
          <a:prstGeom prst="rect">
            <a:avLst/>
          </a:prstGeom>
          <a:noFill/>
        </p:spPr>
        <p:txBody>
          <a:bodyPr wrap="none" rtlCol="0">
            <a:spAutoFit/>
          </a:bodyPr>
          <a:lstStyle/>
          <a:p>
            <a:r>
              <a:rPr lang="en-US" sz="4800" dirty="0"/>
              <a:t>1</a:t>
            </a:r>
          </a:p>
        </p:txBody>
      </p:sp>
      <p:sp>
        <p:nvSpPr>
          <p:cNvPr id="53" name="TextBox 52"/>
          <p:cNvSpPr txBox="1"/>
          <p:nvPr/>
        </p:nvSpPr>
        <p:spPr>
          <a:xfrm>
            <a:off x="18262124" y="7099861"/>
            <a:ext cx="497252" cy="830997"/>
          </a:xfrm>
          <a:prstGeom prst="rect">
            <a:avLst/>
          </a:prstGeom>
          <a:noFill/>
        </p:spPr>
        <p:txBody>
          <a:bodyPr wrap="none" rtlCol="0">
            <a:spAutoFit/>
          </a:bodyPr>
          <a:lstStyle/>
          <a:p>
            <a:r>
              <a:rPr lang="en-US" sz="4800" dirty="0"/>
              <a:t>4</a:t>
            </a:r>
          </a:p>
        </p:txBody>
      </p:sp>
      <p:sp>
        <p:nvSpPr>
          <p:cNvPr id="54" name="TextBox 53"/>
          <p:cNvSpPr txBox="1"/>
          <p:nvPr/>
        </p:nvSpPr>
        <p:spPr>
          <a:xfrm>
            <a:off x="16480198" y="6734109"/>
            <a:ext cx="497252" cy="830997"/>
          </a:xfrm>
          <a:prstGeom prst="rect">
            <a:avLst/>
          </a:prstGeom>
          <a:noFill/>
        </p:spPr>
        <p:txBody>
          <a:bodyPr wrap="none" rtlCol="0">
            <a:spAutoFit/>
          </a:bodyPr>
          <a:lstStyle/>
          <a:p>
            <a:r>
              <a:rPr lang="en-US" sz="4800" dirty="0"/>
              <a:t>5</a:t>
            </a:r>
          </a:p>
        </p:txBody>
      </p:sp>
      <p:sp>
        <p:nvSpPr>
          <p:cNvPr id="55" name="TextBox 54"/>
          <p:cNvSpPr txBox="1"/>
          <p:nvPr/>
        </p:nvSpPr>
        <p:spPr>
          <a:xfrm>
            <a:off x="15600974" y="7153477"/>
            <a:ext cx="497252" cy="830997"/>
          </a:xfrm>
          <a:prstGeom prst="rect">
            <a:avLst/>
          </a:prstGeom>
          <a:noFill/>
        </p:spPr>
        <p:txBody>
          <a:bodyPr wrap="none" rtlCol="0">
            <a:spAutoFit/>
          </a:bodyPr>
          <a:lstStyle/>
          <a:p>
            <a:r>
              <a:rPr lang="en-US" sz="4800" dirty="0"/>
              <a:t>1</a:t>
            </a:r>
          </a:p>
        </p:txBody>
      </p:sp>
      <p:sp>
        <p:nvSpPr>
          <p:cNvPr id="56" name="TextBox 55"/>
          <p:cNvSpPr txBox="1"/>
          <p:nvPr/>
        </p:nvSpPr>
        <p:spPr>
          <a:xfrm>
            <a:off x="15753374" y="8712963"/>
            <a:ext cx="497252" cy="830997"/>
          </a:xfrm>
          <a:prstGeom prst="rect">
            <a:avLst/>
          </a:prstGeom>
          <a:noFill/>
        </p:spPr>
        <p:txBody>
          <a:bodyPr wrap="none" rtlCol="0">
            <a:spAutoFit/>
          </a:bodyPr>
          <a:lstStyle/>
          <a:p>
            <a:r>
              <a:rPr lang="en-US" sz="4800" dirty="0"/>
              <a:t>4</a:t>
            </a:r>
          </a:p>
        </p:txBody>
      </p:sp>
      <p:sp>
        <p:nvSpPr>
          <p:cNvPr id="57" name="TextBox 56"/>
          <p:cNvSpPr txBox="1"/>
          <p:nvPr/>
        </p:nvSpPr>
        <p:spPr>
          <a:xfrm>
            <a:off x="17191930" y="8525075"/>
            <a:ext cx="497252" cy="830997"/>
          </a:xfrm>
          <a:prstGeom prst="rect">
            <a:avLst/>
          </a:prstGeom>
          <a:noFill/>
        </p:spPr>
        <p:txBody>
          <a:bodyPr wrap="none" rtlCol="0">
            <a:spAutoFit/>
          </a:bodyPr>
          <a:lstStyle/>
          <a:p>
            <a:r>
              <a:rPr lang="en-US" sz="4800" dirty="0"/>
              <a:t>3</a:t>
            </a:r>
          </a:p>
        </p:txBody>
      </p:sp>
      <p:sp>
        <p:nvSpPr>
          <p:cNvPr id="58" name="TextBox 57"/>
          <p:cNvSpPr txBox="1"/>
          <p:nvPr/>
        </p:nvSpPr>
        <p:spPr>
          <a:xfrm>
            <a:off x="18553226" y="8961035"/>
            <a:ext cx="497252" cy="830997"/>
          </a:xfrm>
          <a:prstGeom prst="rect">
            <a:avLst/>
          </a:prstGeom>
          <a:noFill/>
        </p:spPr>
        <p:txBody>
          <a:bodyPr wrap="none" rtlCol="0">
            <a:spAutoFit/>
          </a:bodyPr>
          <a:lstStyle/>
          <a:p>
            <a:r>
              <a:rPr lang="en-US" sz="4800" dirty="0"/>
              <a:t>1</a:t>
            </a:r>
          </a:p>
        </p:txBody>
      </p:sp>
      <p:sp>
        <p:nvSpPr>
          <p:cNvPr id="59" name="TextBox 58"/>
          <p:cNvSpPr txBox="1"/>
          <p:nvPr/>
        </p:nvSpPr>
        <p:spPr>
          <a:xfrm>
            <a:off x="17697594" y="7820789"/>
            <a:ext cx="497252" cy="830997"/>
          </a:xfrm>
          <a:prstGeom prst="rect">
            <a:avLst/>
          </a:prstGeom>
          <a:noFill/>
        </p:spPr>
        <p:txBody>
          <a:bodyPr wrap="none" rtlCol="0">
            <a:spAutoFit/>
          </a:bodyPr>
          <a:lstStyle/>
          <a:p>
            <a:r>
              <a:rPr lang="en-US" sz="4800" dirty="0"/>
              <a:t>2</a:t>
            </a:r>
          </a:p>
        </p:txBody>
      </p:sp>
      <p:sp>
        <p:nvSpPr>
          <p:cNvPr id="60" name="Rectangle 59"/>
          <p:cNvSpPr/>
          <p:nvPr/>
        </p:nvSpPr>
        <p:spPr>
          <a:xfrm>
            <a:off x="5334000" y="5181600"/>
            <a:ext cx="3810000" cy="822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Adjacency List [SORTED]</a:t>
            </a:r>
          </a:p>
          <a:p>
            <a:pPr algn="ctr"/>
            <a:r>
              <a:rPr lang="en-US" sz="3600" b="1" u="sng" dirty="0">
                <a:solidFill>
                  <a:schemeClr val="tx1"/>
                </a:solidFill>
              </a:rPr>
              <a:t>A – C (1)</a:t>
            </a:r>
          </a:p>
          <a:p>
            <a:pPr algn="ctr"/>
            <a:r>
              <a:rPr lang="en-US" sz="3600" b="1" u="sng" dirty="0">
                <a:solidFill>
                  <a:schemeClr val="tx1"/>
                </a:solidFill>
              </a:rPr>
              <a:t>C – D (1)</a:t>
            </a:r>
          </a:p>
          <a:p>
            <a:pPr algn="ctr"/>
            <a:r>
              <a:rPr lang="en-US" sz="3600" b="1" u="sng" dirty="0">
                <a:solidFill>
                  <a:schemeClr val="tx1"/>
                </a:solidFill>
              </a:rPr>
              <a:t>E – F (1)</a:t>
            </a:r>
          </a:p>
          <a:p>
            <a:pPr algn="ctr"/>
            <a:r>
              <a:rPr lang="en-US" sz="3600" b="1" dirty="0">
                <a:solidFill>
                  <a:srgbClr val="FF0000"/>
                </a:solidFill>
              </a:rPr>
              <a:t>A – B (2)</a:t>
            </a:r>
          </a:p>
          <a:p>
            <a:pPr algn="ctr"/>
            <a:r>
              <a:rPr lang="en-US" sz="3600" dirty="0">
                <a:solidFill>
                  <a:schemeClr val="tx1"/>
                </a:solidFill>
              </a:rPr>
              <a:t>C – E (2)</a:t>
            </a:r>
          </a:p>
          <a:p>
            <a:pPr algn="ctr"/>
            <a:r>
              <a:rPr lang="en-US" sz="3600" dirty="0">
                <a:solidFill>
                  <a:schemeClr val="tx1"/>
                </a:solidFill>
              </a:rPr>
              <a:t>D – E (2)</a:t>
            </a:r>
          </a:p>
          <a:p>
            <a:pPr algn="ctr"/>
            <a:r>
              <a:rPr lang="en-US" sz="3600" dirty="0">
                <a:solidFill>
                  <a:schemeClr val="tx1"/>
                </a:solidFill>
              </a:rPr>
              <a:t>B – D (3)</a:t>
            </a:r>
          </a:p>
          <a:p>
            <a:pPr algn="ctr"/>
            <a:r>
              <a:rPr lang="en-US" sz="3600" dirty="0">
                <a:solidFill>
                  <a:schemeClr val="tx1"/>
                </a:solidFill>
              </a:rPr>
              <a:t>C – F (3)</a:t>
            </a:r>
          </a:p>
          <a:p>
            <a:pPr algn="ctr"/>
            <a:r>
              <a:rPr lang="en-US" sz="3600" dirty="0">
                <a:solidFill>
                  <a:schemeClr val="tx1"/>
                </a:solidFill>
              </a:rPr>
              <a:t>A – F (3) </a:t>
            </a:r>
          </a:p>
          <a:p>
            <a:pPr algn="ctr"/>
            <a:r>
              <a:rPr lang="en-US" sz="3600" dirty="0">
                <a:solidFill>
                  <a:schemeClr val="tx1"/>
                </a:solidFill>
              </a:rPr>
              <a:t>B – E (4)</a:t>
            </a:r>
          </a:p>
          <a:p>
            <a:pPr algn="ctr"/>
            <a:r>
              <a:rPr lang="en-US" sz="3600" dirty="0">
                <a:solidFill>
                  <a:schemeClr val="tx1"/>
                </a:solidFill>
              </a:rPr>
              <a:t>B – C (5)</a:t>
            </a:r>
          </a:p>
          <a:p>
            <a:pPr algn="ctr"/>
            <a:endParaRPr lang="en-US" sz="3600" dirty="0">
              <a:solidFill>
                <a:schemeClr val="tx1"/>
              </a:solidFill>
            </a:endParaRPr>
          </a:p>
        </p:txBody>
      </p:sp>
    </p:spTree>
    <p:extLst>
      <p:ext uri="{BB962C8B-B14F-4D97-AF65-F5344CB8AC3E}">
        <p14:creationId xmlns:p14="http://schemas.microsoft.com/office/powerpoint/2010/main" val="683534072"/>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normAutofit fontScale="90000"/>
          </a:bodyPr>
          <a:lstStyle/>
          <a:p>
            <a:pPr eaLnBrk="1" hangingPunct="1"/>
            <a:r>
              <a:rPr lang="en-US" dirty="0">
                <a:latin typeface="Open Sans" pitchFamily="-84" charset="0"/>
              </a:rPr>
              <a:t>MST – </a:t>
            </a:r>
            <a:r>
              <a:rPr lang="en-US" dirty="0" err="1">
                <a:latin typeface="Open Sans" pitchFamily="-84" charset="0"/>
              </a:rPr>
              <a:t>Kruskal’s</a:t>
            </a:r>
            <a:r>
              <a:rPr lang="en-US" dirty="0">
                <a:latin typeface="Open Sans" pitchFamily="-84" charset="0"/>
              </a:rPr>
              <a:t> Algorithm</a:t>
            </a:r>
          </a:p>
        </p:txBody>
      </p:sp>
      <p:sp>
        <p:nvSpPr>
          <p:cNvPr id="3" name="Text Placeholder 2">
            <a:extLst>
              <a:ext uri="{FF2B5EF4-FFF2-40B4-BE49-F238E27FC236}">
                <a16:creationId xmlns:a16="http://schemas.microsoft.com/office/drawing/2014/main" id="{7B722F14-24DC-34DF-BBF2-3CFC00008D24}"/>
              </a:ext>
            </a:extLst>
          </p:cNvPr>
          <p:cNvSpPr>
            <a:spLocks noGrp="1"/>
          </p:cNvSpPr>
          <p:nvPr>
            <p:ph type="body" sz="quarter" idx="10"/>
          </p:nvPr>
        </p:nvSpPr>
        <p:spPr/>
        <p:txBody>
          <a:bodyPr/>
          <a:lstStyle/>
          <a:p>
            <a:endParaRPr lang="en-US"/>
          </a:p>
        </p:txBody>
      </p:sp>
      <p:sp>
        <p:nvSpPr>
          <p:cNvPr id="7171" name="Content Placeholder 2"/>
          <p:cNvSpPr>
            <a:spLocks noGrp="1"/>
          </p:cNvSpPr>
          <p:nvPr>
            <p:ph sz="quarter" idx="11"/>
          </p:nvPr>
        </p:nvSpPr>
        <p:spPr/>
        <p:txBody>
          <a:bodyPr>
            <a:normAutofit/>
          </a:bodyPr>
          <a:lstStyle/>
          <a:p>
            <a:pPr>
              <a:buNone/>
            </a:pPr>
            <a:r>
              <a:rPr lang="en-US" sz="3600" b="1" u="sng" dirty="0">
                <a:latin typeface="Open Sans" pitchFamily="-84" charset="0"/>
              </a:rPr>
              <a:t>Simulation :</a:t>
            </a:r>
          </a:p>
          <a:p>
            <a:pPr>
              <a:buNone/>
            </a:pPr>
            <a:endParaRPr lang="en-US" sz="3200" dirty="0">
              <a:latin typeface="Lucida Console" panose="020B0609040504020204" pitchFamily="49" charset="0"/>
            </a:endParaRPr>
          </a:p>
        </p:txBody>
      </p:sp>
      <p:sp>
        <p:nvSpPr>
          <p:cNvPr id="5124" name="Footer Placeholder 3"/>
          <p:cNvSpPr>
            <a:spLocks noGrp="1"/>
          </p:cNvSpPr>
          <p:nvPr>
            <p:ph type="ftr" sz="quarter" idx="4294967295"/>
          </p:nvPr>
        </p:nvSpPr>
        <p:spPr>
          <a:xfrm>
            <a:off x="0" y="12833350"/>
            <a:ext cx="5791200" cy="730250"/>
          </a:xfrm>
        </p:spPr>
        <p:txBody>
          <a:bodyPr/>
          <a:lstStyle/>
          <a:p>
            <a:pPr>
              <a:defRPr/>
            </a:pPr>
            <a:r>
              <a:rPr lang="id-ID" dirty="0"/>
              <a:t>COMP6048 - Data Structure</a:t>
            </a:r>
          </a:p>
        </p:txBody>
      </p:sp>
      <p:sp>
        <p:nvSpPr>
          <p:cNvPr id="5125" name="Slide Number Placeholder 4"/>
          <p:cNvSpPr>
            <a:spLocks noGrp="1"/>
          </p:cNvSpPr>
          <p:nvPr>
            <p:ph type="sldNum" sz="quarter" idx="4294967295"/>
          </p:nvPr>
        </p:nvSpPr>
        <p:spPr>
          <a:xfrm>
            <a:off x="24018875" y="13184188"/>
            <a:ext cx="365125" cy="379412"/>
          </a:xfrm>
        </p:spPr>
        <p:txBody>
          <a:bodyPr/>
          <a:lstStyle/>
          <a:p>
            <a:pPr>
              <a:defRPr/>
            </a:pPr>
            <a:fld id="{BE9CBBE9-7D85-40CF-85AA-565BC62F71A7}" type="slidenum">
              <a:rPr lang="en-US"/>
              <a:pPr>
                <a:defRPr/>
              </a:pPr>
              <a:t>47</a:t>
            </a:fld>
            <a:endParaRPr lang="en-US"/>
          </a:p>
        </p:txBody>
      </p:sp>
      <p:sp>
        <p:nvSpPr>
          <p:cNvPr id="2" name="Rectangle 1"/>
          <p:cNvSpPr/>
          <p:nvPr/>
        </p:nvSpPr>
        <p:spPr>
          <a:xfrm>
            <a:off x="9144000" y="5181600"/>
            <a:ext cx="2743200" cy="822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T</a:t>
            </a:r>
          </a:p>
          <a:p>
            <a:pPr algn="ctr"/>
            <a:r>
              <a:rPr lang="en-US" sz="3600" dirty="0">
                <a:solidFill>
                  <a:schemeClr val="tx1"/>
                </a:solidFill>
              </a:rPr>
              <a:t>NULL</a:t>
            </a:r>
          </a:p>
          <a:p>
            <a:pPr algn="ctr"/>
            <a:r>
              <a:rPr lang="en-US" sz="3600" dirty="0">
                <a:solidFill>
                  <a:schemeClr val="tx1"/>
                </a:solidFill>
              </a:rPr>
              <a:t>A – C (1)</a:t>
            </a:r>
          </a:p>
          <a:p>
            <a:pPr algn="ctr"/>
            <a:r>
              <a:rPr lang="en-US" sz="3600" dirty="0">
                <a:solidFill>
                  <a:schemeClr val="tx1"/>
                </a:solidFill>
              </a:rPr>
              <a:t>C – D (1)</a:t>
            </a:r>
          </a:p>
          <a:p>
            <a:pPr algn="ctr"/>
            <a:r>
              <a:rPr lang="en-US" sz="3600" dirty="0">
                <a:solidFill>
                  <a:schemeClr val="tx1"/>
                </a:solidFill>
              </a:rPr>
              <a:t>E – F (1)</a:t>
            </a:r>
          </a:p>
          <a:p>
            <a:pPr algn="ctr"/>
            <a:r>
              <a:rPr lang="en-US" sz="3600" dirty="0">
                <a:solidFill>
                  <a:schemeClr val="tx1"/>
                </a:solidFill>
              </a:rPr>
              <a:t>A – B (2)</a:t>
            </a:r>
          </a:p>
          <a:p>
            <a:pPr algn="ctr"/>
            <a:endParaRPr lang="en-US" sz="3600" dirty="0">
              <a:solidFill>
                <a:schemeClr val="tx1"/>
              </a:solidFill>
            </a:endParaRPr>
          </a:p>
        </p:txBody>
      </p:sp>
      <p:sp>
        <p:nvSpPr>
          <p:cNvPr id="7" name="Rectangle 6"/>
          <p:cNvSpPr/>
          <p:nvPr/>
        </p:nvSpPr>
        <p:spPr>
          <a:xfrm>
            <a:off x="11887200" y="5204123"/>
            <a:ext cx="1371600" cy="8207078"/>
          </a:xfrm>
          <a:prstGeom prst="rect">
            <a:avLst/>
          </a:prstGeom>
          <a:noFill/>
          <a:ln w="1905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V</a:t>
            </a:r>
          </a:p>
          <a:p>
            <a:pPr algn="ctr"/>
            <a:r>
              <a:rPr lang="en-US" sz="3600" dirty="0">
                <a:solidFill>
                  <a:schemeClr val="tx1"/>
                </a:solidFill>
              </a:rPr>
              <a:t>A</a:t>
            </a:r>
          </a:p>
          <a:p>
            <a:pPr algn="ctr"/>
            <a:r>
              <a:rPr lang="en-US" sz="3600" dirty="0">
                <a:solidFill>
                  <a:schemeClr val="tx1"/>
                </a:solidFill>
              </a:rPr>
              <a:t>C</a:t>
            </a:r>
          </a:p>
          <a:p>
            <a:pPr algn="ctr"/>
            <a:r>
              <a:rPr lang="en-US" sz="3600" dirty="0">
                <a:solidFill>
                  <a:schemeClr val="tx1"/>
                </a:solidFill>
              </a:rPr>
              <a:t>D</a:t>
            </a:r>
          </a:p>
          <a:p>
            <a:pPr algn="ctr"/>
            <a:r>
              <a:rPr lang="en-US" sz="3600" dirty="0">
                <a:solidFill>
                  <a:schemeClr val="tx1"/>
                </a:solidFill>
              </a:rPr>
              <a:t>F</a:t>
            </a:r>
          </a:p>
          <a:p>
            <a:pPr algn="ctr"/>
            <a:r>
              <a:rPr lang="en-US" sz="3600" dirty="0">
                <a:solidFill>
                  <a:schemeClr val="tx1"/>
                </a:solidFill>
              </a:rPr>
              <a:t>B</a:t>
            </a:r>
          </a:p>
        </p:txBody>
      </p:sp>
      <p:sp>
        <p:nvSpPr>
          <p:cNvPr id="30" name="Oval 29"/>
          <p:cNvSpPr/>
          <p:nvPr/>
        </p:nvSpPr>
        <p:spPr>
          <a:xfrm>
            <a:off x="14173200" y="65160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A</a:t>
            </a:r>
          </a:p>
        </p:txBody>
      </p:sp>
      <p:sp>
        <p:nvSpPr>
          <p:cNvPr id="32" name="Oval 31"/>
          <p:cNvSpPr/>
          <p:nvPr/>
        </p:nvSpPr>
        <p:spPr>
          <a:xfrm>
            <a:off x="16459200" y="5569832"/>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B</a:t>
            </a:r>
          </a:p>
        </p:txBody>
      </p:sp>
      <p:sp>
        <p:nvSpPr>
          <p:cNvPr id="33" name="Oval 32"/>
          <p:cNvSpPr/>
          <p:nvPr/>
        </p:nvSpPr>
        <p:spPr>
          <a:xfrm>
            <a:off x="16459200" y="74304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a:t>
            </a:r>
          </a:p>
        </p:txBody>
      </p:sp>
      <p:sp>
        <p:nvSpPr>
          <p:cNvPr id="35" name="Oval 34"/>
          <p:cNvSpPr/>
          <p:nvPr/>
        </p:nvSpPr>
        <p:spPr>
          <a:xfrm>
            <a:off x="18592800" y="556104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D</a:t>
            </a:r>
          </a:p>
        </p:txBody>
      </p:sp>
      <p:sp>
        <p:nvSpPr>
          <p:cNvPr id="36" name="Oval 35"/>
          <p:cNvSpPr/>
          <p:nvPr/>
        </p:nvSpPr>
        <p:spPr>
          <a:xfrm>
            <a:off x="18592800" y="74304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E</a:t>
            </a:r>
          </a:p>
        </p:txBody>
      </p:sp>
      <p:cxnSp>
        <p:nvCxnSpPr>
          <p:cNvPr id="37" name="Straight Connector 36"/>
          <p:cNvCxnSpPr>
            <a:stCxn id="30" idx="7"/>
            <a:endCxn id="32" idx="2"/>
          </p:cNvCxnSpPr>
          <p:nvPr/>
        </p:nvCxnSpPr>
        <p:spPr>
          <a:xfrm flipV="1">
            <a:off x="14953691" y="6027033"/>
            <a:ext cx="1505510" cy="622954"/>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30" idx="5"/>
            <a:endCxn id="33" idx="2"/>
          </p:cNvCxnSpPr>
          <p:nvPr/>
        </p:nvCxnSpPr>
        <p:spPr>
          <a:xfrm>
            <a:off x="14953691" y="7296567"/>
            <a:ext cx="1505510" cy="591110"/>
          </a:xfrm>
          <a:prstGeom prst="line">
            <a:avLst/>
          </a:prstGeom>
          <a:ln w="381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32" idx="6"/>
            <a:endCxn id="35" idx="2"/>
          </p:cNvCxnSpPr>
          <p:nvPr/>
        </p:nvCxnSpPr>
        <p:spPr>
          <a:xfrm flipV="1">
            <a:off x="17373600" y="6018240"/>
            <a:ext cx="1219200" cy="8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5" idx="4"/>
            <a:endCxn id="36" idx="0"/>
          </p:cNvCxnSpPr>
          <p:nvPr/>
        </p:nvCxnSpPr>
        <p:spPr>
          <a:xfrm>
            <a:off x="19050000" y="6475440"/>
            <a:ext cx="0" cy="95503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3" idx="6"/>
            <a:endCxn id="36" idx="2"/>
          </p:cNvCxnSpPr>
          <p:nvPr/>
        </p:nvCxnSpPr>
        <p:spPr>
          <a:xfrm>
            <a:off x="17373600" y="7887676"/>
            <a:ext cx="1219200" cy="0"/>
          </a:xfrm>
          <a:prstGeom prst="line">
            <a:avLst/>
          </a:prstGeom>
          <a:ln w="190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2" idx="4"/>
            <a:endCxn id="33" idx="0"/>
          </p:cNvCxnSpPr>
          <p:nvPr/>
        </p:nvCxnSpPr>
        <p:spPr>
          <a:xfrm>
            <a:off x="16916400" y="6484232"/>
            <a:ext cx="0" cy="94624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5" idx="3"/>
            <a:endCxn id="33" idx="7"/>
          </p:cNvCxnSpPr>
          <p:nvPr/>
        </p:nvCxnSpPr>
        <p:spPr>
          <a:xfrm flipH="1">
            <a:off x="17239690" y="6341530"/>
            <a:ext cx="1487020" cy="1222856"/>
          </a:xfrm>
          <a:prstGeom prst="line">
            <a:avLst/>
          </a:prstGeom>
          <a:ln w="381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2" idx="5"/>
            <a:endCxn id="36" idx="1"/>
          </p:cNvCxnSpPr>
          <p:nvPr/>
        </p:nvCxnSpPr>
        <p:spPr>
          <a:xfrm>
            <a:off x="17239690" y="6350322"/>
            <a:ext cx="1487020" cy="121406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17373600" y="9501138"/>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F</a:t>
            </a:r>
          </a:p>
        </p:txBody>
      </p:sp>
      <p:cxnSp>
        <p:nvCxnSpPr>
          <p:cNvPr id="46" name="Straight Connector 45"/>
          <p:cNvCxnSpPr>
            <a:stCxn id="30" idx="4"/>
            <a:endCxn id="45" idx="2"/>
          </p:cNvCxnSpPr>
          <p:nvPr/>
        </p:nvCxnSpPr>
        <p:spPr>
          <a:xfrm>
            <a:off x="14630400" y="7430477"/>
            <a:ext cx="2743200" cy="2527862"/>
          </a:xfrm>
          <a:prstGeom prst="line">
            <a:avLst/>
          </a:prstGeom>
          <a:ln w="9525">
            <a:solidFill>
              <a:schemeClr val="accent5">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45" idx="7"/>
            <a:endCxn id="36" idx="4"/>
          </p:cNvCxnSpPr>
          <p:nvPr/>
        </p:nvCxnSpPr>
        <p:spPr>
          <a:xfrm flipV="1">
            <a:off x="18154091" y="8344876"/>
            <a:ext cx="895910" cy="1290172"/>
          </a:xfrm>
          <a:prstGeom prst="line">
            <a:avLst/>
          </a:prstGeom>
          <a:ln w="381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33" idx="4"/>
            <a:endCxn id="45" idx="1"/>
          </p:cNvCxnSpPr>
          <p:nvPr/>
        </p:nvCxnSpPr>
        <p:spPr>
          <a:xfrm>
            <a:off x="16916401" y="8344876"/>
            <a:ext cx="591110" cy="129017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5331348" y="5894705"/>
            <a:ext cx="497252" cy="830997"/>
          </a:xfrm>
          <a:prstGeom prst="rect">
            <a:avLst/>
          </a:prstGeom>
          <a:noFill/>
        </p:spPr>
        <p:txBody>
          <a:bodyPr wrap="none" rtlCol="0">
            <a:spAutoFit/>
          </a:bodyPr>
          <a:lstStyle/>
          <a:p>
            <a:r>
              <a:rPr lang="en-US" sz="4800" dirty="0"/>
              <a:t>2</a:t>
            </a:r>
          </a:p>
        </p:txBody>
      </p:sp>
      <p:sp>
        <p:nvSpPr>
          <p:cNvPr id="50" name="TextBox 49"/>
          <p:cNvSpPr txBox="1"/>
          <p:nvPr/>
        </p:nvSpPr>
        <p:spPr>
          <a:xfrm>
            <a:off x="17813638" y="5486401"/>
            <a:ext cx="497252" cy="830997"/>
          </a:xfrm>
          <a:prstGeom prst="rect">
            <a:avLst/>
          </a:prstGeom>
          <a:noFill/>
        </p:spPr>
        <p:txBody>
          <a:bodyPr wrap="none" rtlCol="0">
            <a:spAutoFit/>
          </a:bodyPr>
          <a:lstStyle/>
          <a:p>
            <a:r>
              <a:rPr lang="en-US" sz="4800" dirty="0"/>
              <a:t>3</a:t>
            </a:r>
          </a:p>
        </p:txBody>
      </p:sp>
      <p:sp>
        <p:nvSpPr>
          <p:cNvPr id="51" name="TextBox 50"/>
          <p:cNvSpPr txBox="1"/>
          <p:nvPr/>
        </p:nvSpPr>
        <p:spPr>
          <a:xfrm>
            <a:off x="18988948" y="6696277"/>
            <a:ext cx="497252" cy="830997"/>
          </a:xfrm>
          <a:prstGeom prst="rect">
            <a:avLst/>
          </a:prstGeom>
          <a:noFill/>
        </p:spPr>
        <p:txBody>
          <a:bodyPr wrap="none" rtlCol="0">
            <a:spAutoFit/>
          </a:bodyPr>
          <a:lstStyle/>
          <a:p>
            <a:r>
              <a:rPr lang="en-US" sz="4800" dirty="0"/>
              <a:t>2</a:t>
            </a:r>
          </a:p>
        </p:txBody>
      </p:sp>
      <p:sp>
        <p:nvSpPr>
          <p:cNvPr id="52" name="TextBox 51"/>
          <p:cNvSpPr txBox="1"/>
          <p:nvPr/>
        </p:nvSpPr>
        <p:spPr>
          <a:xfrm>
            <a:off x="18203312" y="6180527"/>
            <a:ext cx="497252" cy="830997"/>
          </a:xfrm>
          <a:prstGeom prst="rect">
            <a:avLst/>
          </a:prstGeom>
          <a:noFill/>
        </p:spPr>
        <p:txBody>
          <a:bodyPr wrap="none" rtlCol="0">
            <a:spAutoFit/>
          </a:bodyPr>
          <a:lstStyle/>
          <a:p>
            <a:r>
              <a:rPr lang="en-US" sz="4800" dirty="0"/>
              <a:t>1</a:t>
            </a:r>
          </a:p>
        </p:txBody>
      </p:sp>
      <p:sp>
        <p:nvSpPr>
          <p:cNvPr id="53" name="TextBox 52"/>
          <p:cNvSpPr txBox="1"/>
          <p:nvPr/>
        </p:nvSpPr>
        <p:spPr>
          <a:xfrm>
            <a:off x="18262124" y="7099861"/>
            <a:ext cx="497252" cy="830997"/>
          </a:xfrm>
          <a:prstGeom prst="rect">
            <a:avLst/>
          </a:prstGeom>
          <a:noFill/>
        </p:spPr>
        <p:txBody>
          <a:bodyPr wrap="none" rtlCol="0">
            <a:spAutoFit/>
          </a:bodyPr>
          <a:lstStyle/>
          <a:p>
            <a:r>
              <a:rPr lang="en-US" sz="4800" dirty="0"/>
              <a:t>4</a:t>
            </a:r>
          </a:p>
        </p:txBody>
      </p:sp>
      <p:sp>
        <p:nvSpPr>
          <p:cNvPr id="54" name="TextBox 53"/>
          <p:cNvSpPr txBox="1"/>
          <p:nvPr/>
        </p:nvSpPr>
        <p:spPr>
          <a:xfrm>
            <a:off x="16480198" y="6734109"/>
            <a:ext cx="497252" cy="830997"/>
          </a:xfrm>
          <a:prstGeom prst="rect">
            <a:avLst/>
          </a:prstGeom>
          <a:noFill/>
        </p:spPr>
        <p:txBody>
          <a:bodyPr wrap="none" rtlCol="0">
            <a:spAutoFit/>
          </a:bodyPr>
          <a:lstStyle/>
          <a:p>
            <a:r>
              <a:rPr lang="en-US" sz="4800" dirty="0"/>
              <a:t>5</a:t>
            </a:r>
          </a:p>
        </p:txBody>
      </p:sp>
      <p:sp>
        <p:nvSpPr>
          <p:cNvPr id="55" name="TextBox 54"/>
          <p:cNvSpPr txBox="1"/>
          <p:nvPr/>
        </p:nvSpPr>
        <p:spPr>
          <a:xfrm>
            <a:off x="15600974" y="7153477"/>
            <a:ext cx="497252" cy="830997"/>
          </a:xfrm>
          <a:prstGeom prst="rect">
            <a:avLst/>
          </a:prstGeom>
          <a:noFill/>
        </p:spPr>
        <p:txBody>
          <a:bodyPr wrap="none" rtlCol="0">
            <a:spAutoFit/>
          </a:bodyPr>
          <a:lstStyle/>
          <a:p>
            <a:r>
              <a:rPr lang="en-US" sz="4800" dirty="0"/>
              <a:t>1</a:t>
            </a:r>
          </a:p>
        </p:txBody>
      </p:sp>
      <p:sp>
        <p:nvSpPr>
          <p:cNvPr id="56" name="TextBox 55"/>
          <p:cNvSpPr txBox="1"/>
          <p:nvPr/>
        </p:nvSpPr>
        <p:spPr>
          <a:xfrm>
            <a:off x="15753374" y="8712963"/>
            <a:ext cx="497252" cy="830997"/>
          </a:xfrm>
          <a:prstGeom prst="rect">
            <a:avLst/>
          </a:prstGeom>
          <a:noFill/>
        </p:spPr>
        <p:txBody>
          <a:bodyPr wrap="none" rtlCol="0">
            <a:spAutoFit/>
          </a:bodyPr>
          <a:lstStyle/>
          <a:p>
            <a:r>
              <a:rPr lang="en-US" sz="4800" dirty="0"/>
              <a:t>4</a:t>
            </a:r>
          </a:p>
        </p:txBody>
      </p:sp>
      <p:sp>
        <p:nvSpPr>
          <p:cNvPr id="57" name="TextBox 56"/>
          <p:cNvSpPr txBox="1"/>
          <p:nvPr/>
        </p:nvSpPr>
        <p:spPr>
          <a:xfrm>
            <a:off x="17191930" y="8525075"/>
            <a:ext cx="497252" cy="830997"/>
          </a:xfrm>
          <a:prstGeom prst="rect">
            <a:avLst/>
          </a:prstGeom>
          <a:noFill/>
        </p:spPr>
        <p:txBody>
          <a:bodyPr wrap="none" rtlCol="0">
            <a:spAutoFit/>
          </a:bodyPr>
          <a:lstStyle/>
          <a:p>
            <a:r>
              <a:rPr lang="en-US" sz="4800" dirty="0"/>
              <a:t>3</a:t>
            </a:r>
          </a:p>
        </p:txBody>
      </p:sp>
      <p:sp>
        <p:nvSpPr>
          <p:cNvPr id="58" name="TextBox 57"/>
          <p:cNvSpPr txBox="1"/>
          <p:nvPr/>
        </p:nvSpPr>
        <p:spPr>
          <a:xfrm>
            <a:off x="18553226" y="8961035"/>
            <a:ext cx="497252" cy="830997"/>
          </a:xfrm>
          <a:prstGeom prst="rect">
            <a:avLst/>
          </a:prstGeom>
          <a:noFill/>
        </p:spPr>
        <p:txBody>
          <a:bodyPr wrap="none" rtlCol="0">
            <a:spAutoFit/>
          </a:bodyPr>
          <a:lstStyle/>
          <a:p>
            <a:r>
              <a:rPr lang="en-US" sz="4800" dirty="0"/>
              <a:t>1</a:t>
            </a:r>
          </a:p>
        </p:txBody>
      </p:sp>
      <p:sp>
        <p:nvSpPr>
          <p:cNvPr id="59" name="TextBox 58"/>
          <p:cNvSpPr txBox="1"/>
          <p:nvPr/>
        </p:nvSpPr>
        <p:spPr>
          <a:xfrm>
            <a:off x="17697594" y="7820789"/>
            <a:ext cx="497252" cy="830997"/>
          </a:xfrm>
          <a:prstGeom prst="rect">
            <a:avLst/>
          </a:prstGeom>
          <a:noFill/>
        </p:spPr>
        <p:txBody>
          <a:bodyPr wrap="none" rtlCol="0">
            <a:spAutoFit/>
          </a:bodyPr>
          <a:lstStyle/>
          <a:p>
            <a:r>
              <a:rPr lang="en-US" sz="4800" dirty="0"/>
              <a:t>2</a:t>
            </a:r>
          </a:p>
        </p:txBody>
      </p:sp>
      <p:sp>
        <p:nvSpPr>
          <p:cNvPr id="60" name="Rectangle 59"/>
          <p:cNvSpPr/>
          <p:nvPr/>
        </p:nvSpPr>
        <p:spPr>
          <a:xfrm>
            <a:off x="5334000" y="5181600"/>
            <a:ext cx="3810000" cy="822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Adjacency List [SORTED]</a:t>
            </a:r>
          </a:p>
          <a:p>
            <a:pPr algn="ctr"/>
            <a:r>
              <a:rPr lang="en-US" sz="3600" b="1" u="sng" dirty="0">
                <a:solidFill>
                  <a:schemeClr val="tx1"/>
                </a:solidFill>
              </a:rPr>
              <a:t>A – C (1)</a:t>
            </a:r>
          </a:p>
          <a:p>
            <a:pPr algn="ctr"/>
            <a:r>
              <a:rPr lang="en-US" sz="3600" b="1" u="sng" dirty="0">
                <a:solidFill>
                  <a:schemeClr val="tx1"/>
                </a:solidFill>
              </a:rPr>
              <a:t>C – D (1)</a:t>
            </a:r>
          </a:p>
          <a:p>
            <a:pPr algn="ctr"/>
            <a:r>
              <a:rPr lang="en-US" sz="3600" b="1" u="sng" dirty="0">
                <a:solidFill>
                  <a:schemeClr val="tx1"/>
                </a:solidFill>
              </a:rPr>
              <a:t>E – F (1)</a:t>
            </a:r>
          </a:p>
          <a:p>
            <a:pPr algn="ctr"/>
            <a:r>
              <a:rPr lang="en-US" sz="3600" b="1" u="sng" dirty="0">
                <a:solidFill>
                  <a:schemeClr val="tx1"/>
                </a:solidFill>
              </a:rPr>
              <a:t>A – B (2)</a:t>
            </a:r>
          </a:p>
          <a:p>
            <a:pPr algn="ctr"/>
            <a:r>
              <a:rPr lang="en-US" sz="3600" b="1" dirty="0">
                <a:solidFill>
                  <a:srgbClr val="FF0000"/>
                </a:solidFill>
              </a:rPr>
              <a:t>C – E (2)</a:t>
            </a:r>
          </a:p>
          <a:p>
            <a:pPr algn="ctr"/>
            <a:r>
              <a:rPr lang="en-US" sz="3600" dirty="0">
                <a:solidFill>
                  <a:schemeClr val="tx1"/>
                </a:solidFill>
              </a:rPr>
              <a:t>D – E (2)</a:t>
            </a:r>
          </a:p>
          <a:p>
            <a:pPr algn="ctr"/>
            <a:r>
              <a:rPr lang="en-US" sz="3600" dirty="0">
                <a:solidFill>
                  <a:schemeClr val="tx1"/>
                </a:solidFill>
              </a:rPr>
              <a:t>B – D (3)</a:t>
            </a:r>
          </a:p>
          <a:p>
            <a:pPr algn="ctr"/>
            <a:r>
              <a:rPr lang="en-US" sz="3600" dirty="0">
                <a:solidFill>
                  <a:schemeClr val="tx1"/>
                </a:solidFill>
              </a:rPr>
              <a:t>C – F (3)</a:t>
            </a:r>
          </a:p>
          <a:p>
            <a:pPr algn="ctr"/>
            <a:r>
              <a:rPr lang="en-US" sz="3600" dirty="0">
                <a:solidFill>
                  <a:schemeClr val="tx1"/>
                </a:solidFill>
              </a:rPr>
              <a:t>A – F (3) </a:t>
            </a:r>
          </a:p>
          <a:p>
            <a:pPr algn="ctr"/>
            <a:r>
              <a:rPr lang="en-US" sz="3600" dirty="0">
                <a:solidFill>
                  <a:schemeClr val="tx1"/>
                </a:solidFill>
              </a:rPr>
              <a:t>B – E (4)</a:t>
            </a:r>
          </a:p>
          <a:p>
            <a:pPr algn="ctr"/>
            <a:r>
              <a:rPr lang="en-US" sz="3600" dirty="0">
                <a:solidFill>
                  <a:schemeClr val="tx1"/>
                </a:solidFill>
              </a:rPr>
              <a:t>B – C (5)</a:t>
            </a:r>
          </a:p>
          <a:p>
            <a:pPr algn="ctr"/>
            <a:endParaRPr lang="en-US" sz="3600" dirty="0">
              <a:solidFill>
                <a:schemeClr val="tx1"/>
              </a:solidFill>
            </a:endParaRPr>
          </a:p>
        </p:txBody>
      </p:sp>
    </p:spTree>
    <p:extLst>
      <p:ext uri="{BB962C8B-B14F-4D97-AF65-F5344CB8AC3E}">
        <p14:creationId xmlns:p14="http://schemas.microsoft.com/office/powerpoint/2010/main" val="1903175527"/>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normAutofit fontScale="90000"/>
          </a:bodyPr>
          <a:lstStyle/>
          <a:p>
            <a:pPr eaLnBrk="1" hangingPunct="1"/>
            <a:r>
              <a:rPr lang="en-US" dirty="0">
                <a:latin typeface="Open Sans" pitchFamily="-84" charset="0"/>
              </a:rPr>
              <a:t>MST – </a:t>
            </a:r>
            <a:r>
              <a:rPr lang="en-US" dirty="0" err="1">
                <a:latin typeface="Open Sans" pitchFamily="-84" charset="0"/>
              </a:rPr>
              <a:t>Kruskal’s</a:t>
            </a:r>
            <a:r>
              <a:rPr lang="en-US" dirty="0">
                <a:latin typeface="Open Sans" pitchFamily="-84" charset="0"/>
              </a:rPr>
              <a:t> Algorithm</a:t>
            </a:r>
          </a:p>
        </p:txBody>
      </p:sp>
      <p:sp>
        <p:nvSpPr>
          <p:cNvPr id="3" name="Text Placeholder 2">
            <a:extLst>
              <a:ext uri="{FF2B5EF4-FFF2-40B4-BE49-F238E27FC236}">
                <a16:creationId xmlns:a16="http://schemas.microsoft.com/office/drawing/2014/main" id="{078B3C32-F8BE-90AB-C3F8-0E1114103E46}"/>
              </a:ext>
            </a:extLst>
          </p:cNvPr>
          <p:cNvSpPr>
            <a:spLocks noGrp="1"/>
          </p:cNvSpPr>
          <p:nvPr>
            <p:ph type="body" sz="quarter" idx="10"/>
          </p:nvPr>
        </p:nvSpPr>
        <p:spPr/>
        <p:txBody>
          <a:bodyPr/>
          <a:lstStyle/>
          <a:p>
            <a:endParaRPr lang="en-US"/>
          </a:p>
        </p:txBody>
      </p:sp>
      <p:sp>
        <p:nvSpPr>
          <p:cNvPr id="7171" name="Content Placeholder 2"/>
          <p:cNvSpPr>
            <a:spLocks noGrp="1"/>
          </p:cNvSpPr>
          <p:nvPr>
            <p:ph sz="quarter" idx="11"/>
          </p:nvPr>
        </p:nvSpPr>
        <p:spPr/>
        <p:txBody>
          <a:bodyPr>
            <a:normAutofit/>
          </a:bodyPr>
          <a:lstStyle/>
          <a:p>
            <a:pPr>
              <a:buNone/>
            </a:pPr>
            <a:r>
              <a:rPr lang="en-US" sz="3600" b="1" u="sng" dirty="0">
                <a:latin typeface="Open Sans" pitchFamily="-84" charset="0"/>
              </a:rPr>
              <a:t>Simulation :</a:t>
            </a:r>
          </a:p>
          <a:p>
            <a:pPr>
              <a:buNone/>
            </a:pPr>
            <a:endParaRPr lang="en-US" sz="3200" dirty="0">
              <a:latin typeface="Lucida Console" panose="020B0609040504020204" pitchFamily="49" charset="0"/>
            </a:endParaRPr>
          </a:p>
        </p:txBody>
      </p:sp>
      <p:sp>
        <p:nvSpPr>
          <p:cNvPr id="5124" name="Footer Placeholder 3"/>
          <p:cNvSpPr>
            <a:spLocks noGrp="1"/>
          </p:cNvSpPr>
          <p:nvPr>
            <p:ph type="ftr" sz="quarter" idx="4294967295"/>
          </p:nvPr>
        </p:nvSpPr>
        <p:spPr>
          <a:xfrm>
            <a:off x="0" y="12833350"/>
            <a:ext cx="5791200" cy="730250"/>
          </a:xfrm>
        </p:spPr>
        <p:txBody>
          <a:bodyPr/>
          <a:lstStyle/>
          <a:p>
            <a:pPr>
              <a:defRPr/>
            </a:pPr>
            <a:r>
              <a:rPr lang="id-ID" dirty="0"/>
              <a:t>COMP6048 - Data Structure</a:t>
            </a:r>
          </a:p>
        </p:txBody>
      </p:sp>
      <p:sp>
        <p:nvSpPr>
          <p:cNvPr id="5125" name="Slide Number Placeholder 4"/>
          <p:cNvSpPr>
            <a:spLocks noGrp="1"/>
          </p:cNvSpPr>
          <p:nvPr>
            <p:ph type="sldNum" sz="quarter" idx="4294967295"/>
          </p:nvPr>
        </p:nvSpPr>
        <p:spPr>
          <a:xfrm>
            <a:off x="24018875" y="13184188"/>
            <a:ext cx="365125" cy="379412"/>
          </a:xfrm>
        </p:spPr>
        <p:txBody>
          <a:bodyPr/>
          <a:lstStyle/>
          <a:p>
            <a:pPr>
              <a:defRPr/>
            </a:pPr>
            <a:fld id="{BE9CBBE9-7D85-40CF-85AA-565BC62F71A7}" type="slidenum">
              <a:rPr lang="en-US"/>
              <a:pPr>
                <a:defRPr/>
              </a:pPr>
              <a:t>48</a:t>
            </a:fld>
            <a:endParaRPr lang="en-US"/>
          </a:p>
        </p:txBody>
      </p:sp>
      <p:sp>
        <p:nvSpPr>
          <p:cNvPr id="2" name="Rectangle 1"/>
          <p:cNvSpPr/>
          <p:nvPr/>
        </p:nvSpPr>
        <p:spPr>
          <a:xfrm>
            <a:off x="9144000" y="5181600"/>
            <a:ext cx="2743200" cy="822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T</a:t>
            </a:r>
          </a:p>
          <a:p>
            <a:pPr algn="ctr"/>
            <a:r>
              <a:rPr lang="en-US" sz="3600" dirty="0">
                <a:solidFill>
                  <a:schemeClr val="tx1"/>
                </a:solidFill>
              </a:rPr>
              <a:t>NULL</a:t>
            </a:r>
          </a:p>
          <a:p>
            <a:pPr algn="ctr"/>
            <a:r>
              <a:rPr lang="en-US" sz="3600" dirty="0">
                <a:solidFill>
                  <a:schemeClr val="tx1"/>
                </a:solidFill>
              </a:rPr>
              <a:t>A – C (1)</a:t>
            </a:r>
          </a:p>
          <a:p>
            <a:pPr algn="ctr"/>
            <a:r>
              <a:rPr lang="en-US" sz="3600" dirty="0">
                <a:solidFill>
                  <a:schemeClr val="tx1"/>
                </a:solidFill>
              </a:rPr>
              <a:t>C – D (1)</a:t>
            </a:r>
          </a:p>
          <a:p>
            <a:pPr algn="ctr"/>
            <a:r>
              <a:rPr lang="en-US" sz="3600" dirty="0">
                <a:solidFill>
                  <a:schemeClr val="tx1"/>
                </a:solidFill>
              </a:rPr>
              <a:t>E – F (1)</a:t>
            </a:r>
          </a:p>
          <a:p>
            <a:pPr algn="ctr"/>
            <a:r>
              <a:rPr lang="en-US" sz="3600" dirty="0">
                <a:solidFill>
                  <a:schemeClr val="tx1"/>
                </a:solidFill>
              </a:rPr>
              <a:t>A – B (2)</a:t>
            </a:r>
          </a:p>
          <a:p>
            <a:pPr algn="ctr"/>
            <a:r>
              <a:rPr lang="en-US" sz="3600" dirty="0">
                <a:solidFill>
                  <a:schemeClr val="tx1"/>
                </a:solidFill>
              </a:rPr>
              <a:t>C – E (2)</a:t>
            </a:r>
          </a:p>
          <a:p>
            <a:pPr algn="ctr"/>
            <a:endParaRPr lang="en-US" sz="3600" dirty="0">
              <a:solidFill>
                <a:schemeClr val="tx1"/>
              </a:solidFill>
            </a:endParaRPr>
          </a:p>
        </p:txBody>
      </p:sp>
      <p:sp>
        <p:nvSpPr>
          <p:cNvPr id="7" name="Rectangle 6"/>
          <p:cNvSpPr/>
          <p:nvPr/>
        </p:nvSpPr>
        <p:spPr>
          <a:xfrm>
            <a:off x="11887200" y="5204123"/>
            <a:ext cx="1371600" cy="8207078"/>
          </a:xfrm>
          <a:prstGeom prst="rect">
            <a:avLst/>
          </a:prstGeom>
          <a:noFill/>
          <a:ln w="1905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V</a:t>
            </a:r>
          </a:p>
          <a:p>
            <a:pPr algn="ctr"/>
            <a:r>
              <a:rPr lang="en-US" sz="3600" dirty="0">
                <a:solidFill>
                  <a:schemeClr val="tx1"/>
                </a:solidFill>
              </a:rPr>
              <a:t>A</a:t>
            </a:r>
          </a:p>
          <a:p>
            <a:pPr algn="ctr"/>
            <a:r>
              <a:rPr lang="en-US" sz="3600" dirty="0">
                <a:solidFill>
                  <a:schemeClr val="tx1"/>
                </a:solidFill>
              </a:rPr>
              <a:t>C</a:t>
            </a:r>
          </a:p>
          <a:p>
            <a:pPr algn="ctr"/>
            <a:r>
              <a:rPr lang="en-US" sz="3600" dirty="0">
                <a:solidFill>
                  <a:schemeClr val="tx1"/>
                </a:solidFill>
              </a:rPr>
              <a:t>D</a:t>
            </a:r>
          </a:p>
          <a:p>
            <a:pPr algn="ctr"/>
            <a:r>
              <a:rPr lang="en-US" sz="3600" dirty="0">
                <a:solidFill>
                  <a:schemeClr val="tx1"/>
                </a:solidFill>
              </a:rPr>
              <a:t>F</a:t>
            </a:r>
          </a:p>
          <a:p>
            <a:pPr algn="ctr"/>
            <a:r>
              <a:rPr lang="en-US" sz="3600" dirty="0">
                <a:solidFill>
                  <a:schemeClr val="tx1"/>
                </a:solidFill>
              </a:rPr>
              <a:t>B</a:t>
            </a:r>
          </a:p>
          <a:p>
            <a:pPr algn="ctr"/>
            <a:r>
              <a:rPr lang="en-US" sz="3600" dirty="0">
                <a:solidFill>
                  <a:schemeClr val="tx1"/>
                </a:solidFill>
              </a:rPr>
              <a:t>C</a:t>
            </a:r>
          </a:p>
        </p:txBody>
      </p:sp>
      <p:sp>
        <p:nvSpPr>
          <p:cNvPr id="30" name="Oval 29"/>
          <p:cNvSpPr/>
          <p:nvPr/>
        </p:nvSpPr>
        <p:spPr>
          <a:xfrm>
            <a:off x="14173200" y="65160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A</a:t>
            </a:r>
          </a:p>
        </p:txBody>
      </p:sp>
      <p:sp>
        <p:nvSpPr>
          <p:cNvPr id="32" name="Oval 31"/>
          <p:cNvSpPr/>
          <p:nvPr/>
        </p:nvSpPr>
        <p:spPr>
          <a:xfrm>
            <a:off x="16459200" y="5569832"/>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B</a:t>
            </a:r>
          </a:p>
        </p:txBody>
      </p:sp>
      <p:sp>
        <p:nvSpPr>
          <p:cNvPr id="33" name="Oval 32"/>
          <p:cNvSpPr/>
          <p:nvPr/>
        </p:nvSpPr>
        <p:spPr>
          <a:xfrm>
            <a:off x="16459200" y="74304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a:t>
            </a:r>
          </a:p>
        </p:txBody>
      </p:sp>
      <p:sp>
        <p:nvSpPr>
          <p:cNvPr id="35" name="Oval 34"/>
          <p:cNvSpPr/>
          <p:nvPr/>
        </p:nvSpPr>
        <p:spPr>
          <a:xfrm>
            <a:off x="18592800" y="556104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D</a:t>
            </a:r>
          </a:p>
        </p:txBody>
      </p:sp>
      <p:sp>
        <p:nvSpPr>
          <p:cNvPr id="36" name="Oval 35"/>
          <p:cNvSpPr/>
          <p:nvPr/>
        </p:nvSpPr>
        <p:spPr>
          <a:xfrm>
            <a:off x="18592800" y="74304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E</a:t>
            </a:r>
          </a:p>
        </p:txBody>
      </p:sp>
      <p:cxnSp>
        <p:nvCxnSpPr>
          <p:cNvPr id="37" name="Straight Connector 36"/>
          <p:cNvCxnSpPr>
            <a:stCxn id="30" idx="7"/>
            <a:endCxn id="32" idx="2"/>
          </p:cNvCxnSpPr>
          <p:nvPr/>
        </p:nvCxnSpPr>
        <p:spPr>
          <a:xfrm flipV="1">
            <a:off x="14953691" y="6027033"/>
            <a:ext cx="1505510" cy="622954"/>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30" idx="5"/>
            <a:endCxn id="33" idx="2"/>
          </p:cNvCxnSpPr>
          <p:nvPr/>
        </p:nvCxnSpPr>
        <p:spPr>
          <a:xfrm>
            <a:off x="14953691" y="7296567"/>
            <a:ext cx="1505510" cy="591110"/>
          </a:xfrm>
          <a:prstGeom prst="line">
            <a:avLst/>
          </a:prstGeom>
          <a:ln w="381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32" idx="6"/>
            <a:endCxn id="35" idx="2"/>
          </p:cNvCxnSpPr>
          <p:nvPr/>
        </p:nvCxnSpPr>
        <p:spPr>
          <a:xfrm flipV="1">
            <a:off x="17373600" y="6018240"/>
            <a:ext cx="1219200" cy="879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5" idx="4"/>
            <a:endCxn id="36" idx="0"/>
          </p:cNvCxnSpPr>
          <p:nvPr/>
        </p:nvCxnSpPr>
        <p:spPr>
          <a:xfrm>
            <a:off x="19050000" y="6475440"/>
            <a:ext cx="0" cy="955036"/>
          </a:xfrm>
          <a:prstGeom prst="line">
            <a:avLst/>
          </a:prstGeom>
          <a:ln w="190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3" idx="6"/>
            <a:endCxn id="36" idx="2"/>
          </p:cNvCxnSpPr>
          <p:nvPr/>
        </p:nvCxnSpPr>
        <p:spPr>
          <a:xfrm>
            <a:off x="17373600" y="7887676"/>
            <a:ext cx="1219200" cy="0"/>
          </a:xfrm>
          <a:prstGeom prst="line">
            <a:avLst/>
          </a:prstGeom>
          <a:ln w="381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2" idx="4"/>
            <a:endCxn id="33" idx="0"/>
          </p:cNvCxnSpPr>
          <p:nvPr/>
        </p:nvCxnSpPr>
        <p:spPr>
          <a:xfrm>
            <a:off x="16916400" y="6484232"/>
            <a:ext cx="0" cy="94624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5" idx="3"/>
            <a:endCxn id="33" idx="7"/>
          </p:cNvCxnSpPr>
          <p:nvPr/>
        </p:nvCxnSpPr>
        <p:spPr>
          <a:xfrm flipH="1">
            <a:off x="17239690" y="6341530"/>
            <a:ext cx="1487020" cy="1222856"/>
          </a:xfrm>
          <a:prstGeom prst="line">
            <a:avLst/>
          </a:prstGeom>
          <a:ln w="381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2" idx="5"/>
            <a:endCxn id="36" idx="1"/>
          </p:cNvCxnSpPr>
          <p:nvPr/>
        </p:nvCxnSpPr>
        <p:spPr>
          <a:xfrm>
            <a:off x="17239690" y="6350322"/>
            <a:ext cx="1487020" cy="121406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17373600" y="9501138"/>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F</a:t>
            </a:r>
          </a:p>
        </p:txBody>
      </p:sp>
      <p:cxnSp>
        <p:nvCxnSpPr>
          <p:cNvPr id="46" name="Straight Connector 45"/>
          <p:cNvCxnSpPr>
            <a:stCxn id="30" idx="4"/>
            <a:endCxn id="45" idx="2"/>
          </p:cNvCxnSpPr>
          <p:nvPr/>
        </p:nvCxnSpPr>
        <p:spPr>
          <a:xfrm>
            <a:off x="14630400" y="7430477"/>
            <a:ext cx="2743200" cy="2527862"/>
          </a:xfrm>
          <a:prstGeom prst="line">
            <a:avLst/>
          </a:prstGeom>
          <a:ln w="9525">
            <a:solidFill>
              <a:schemeClr val="accent5">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45" idx="7"/>
            <a:endCxn id="36" idx="4"/>
          </p:cNvCxnSpPr>
          <p:nvPr/>
        </p:nvCxnSpPr>
        <p:spPr>
          <a:xfrm flipV="1">
            <a:off x="18154091" y="8344876"/>
            <a:ext cx="895910" cy="1290172"/>
          </a:xfrm>
          <a:prstGeom prst="line">
            <a:avLst/>
          </a:prstGeom>
          <a:ln w="381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33" idx="4"/>
            <a:endCxn id="45" idx="1"/>
          </p:cNvCxnSpPr>
          <p:nvPr/>
        </p:nvCxnSpPr>
        <p:spPr>
          <a:xfrm>
            <a:off x="16916401" y="8344876"/>
            <a:ext cx="591110" cy="129017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5331348" y="5894705"/>
            <a:ext cx="497252" cy="830997"/>
          </a:xfrm>
          <a:prstGeom prst="rect">
            <a:avLst/>
          </a:prstGeom>
          <a:noFill/>
        </p:spPr>
        <p:txBody>
          <a:bodyPr wrap="none" rtlCol="0">
            <a:spAutoFit/>
          </a:bodyPr>
          <a:lstStyle/>
          <a:p>
            <a:r>
              <a:rPr lang="en-US" sz="4800" dirty="0"/>
              <a:t>2</a:t>
            </a:r>
          </a:p>
        </p:txBody>
      </p:sp>
      <p:sp>
        <p:nvSpPr>
          <p:cNvPr id="50" name="TextBox 49"/>
          <p:cNvSpPr txBox="1"/>
          <p:nvPr/>
        </p:nvSpPr>
        <p:spPr>
          <a:xfrm>
            <a:off x="17813638" y="5486401"/>
            <a:ext cx="497252" cy="830997"/>
          </a:xfrm>
          <a:prstGeom prst="rect">
            <a:avLst/>
          </a:prstGeom>
          <a:noFill/>
        </p:spPr>
        <p:txBody>
          <a:bodyPr wrap="none" rtlCol="0">
            <a:spAutoFit/>
          </a:bodyPr>
          <a:lstStyle/>
          <a:p>
            <a:r>
              <a:rPr lang="en-US" sz="4800" dirty="0"/>
              <a:t>3</a:t>
            </a:r>
          </a:p>
        </p:txBody>
      </p:sp>
      <p:sp>
        <p:nvSpPr>
          <p:cNvPr id="51" name="TextBox 50"/>
          <p:cNvSpPr txBox="1"/>
          <p:nvPr/>
        </p:nvSpPr>
        <p:spPr>
          <a:xfrm>
            <a:off x="18988948" y="6696277"/>
            <a:ext cx="497252" cy="830997"/>
          </a:xfrm>
          <a:prstGeom prst="rect">
            <a:avLst/>
          </a:prstGeom>
          <a:noFill/>
        </p:spPr>
        <p:txBody>
          <a:bodyPr wrap="none" rtlCol="0">
            <a:spAutoFit/>
          </a:bodyPr>
          <a:lstStyle/>
          <a:p>
            <a:r>
              <a:rPr lang="en-US" sz="4800" dirty="0"/>
              <a:t>2</a:t>
            </a:r>
          </a:p>
        </p:txBody>
      </p:sp>
      <p:sp>
        <p:nvSpPr>
          <p:cNvPr id="52" name="TextBox 51"/>
          <p:cNvSpPr txBox="1"/>
          <p:nvPr/>
        </p:nvSpPr>
        <p:spPr>
          <a:xfrm>
            <a:off x="18203312" y="6180527"/>
            <a:ext cx="497252" cy="830997"/>
          </a:xfrm>
          <a:prstGeom prst="rect">
            <a:avLst/>
          </a:prstGeom>
          <a:noFill/>
        </p:spPr>
        <p:txBody>
          <a:bodyPr wrap="none" rtlCol="0">
            <a:spAutoFit/>
          </a:bodyPr>
          <a:lstStyle/>
          <a:p>
            <a:r>
              <a:rPr lang="en-US" sz="4800" dirty="0"/>
              <a:t>1</a:t>
            </a:r>
          </a:p>
        </p:txBody>
      </p:sp>
      <p:sp>
        <p:nvSpPr>
          <p:cNvPr id="53" name="TextBox 52"/>
          <p:cNvSpPr txBox="1"/>
          <p:nvPr/>
        </p:nvSpPr>
        <p:spPr>
          <a:xfrm>
            <a:off x="18262124" y="7099861"/>
            <a:ext cx="497252" cy="830997"/>
          </a:xfrm>
          <a:prstGeom prst="rect">
            <a:avLst/>
          </a:prstGeom>
          <a:noFill/>
        </p:spPr>
        <p:txBody>
          <a:bodyPr wrap="none" rtlCol="0">
            <a:spAutoFit/>
          </a:bodyPr>
          <a:lstStyle/>
          <a:p>
            <a:r>
              <a:rPr lang="en-US" sz="4800" dirty="0"/>
              <a:t>4</a:t>
            </a:r>
          </a:p>
        </p:txBody>
      </p:sp>
      <p:sp>
        <p:nvSpPr>
          <p:cNvPr id="54" name="TextBox 53"/>
          <p:cNvSpPr txBox="1"/>
          <p:nvPr/>
        </p:nvSpPr>
        <p:spPr>
          <a:xfrm>
            <a:off x="16480198" y="6734109"/>
            <a:ext cx="497252" cy="830997"/>
          </a:xfrm>
          <a:prstGeom prst="rect">
            <a:avLst/>
          </a:prstGeom>
          <a:noFill/>
        </p:spPr>
        <p:txBody>
          <a:bodyPr wrap="none" rtlCol="0">
            <a:spAutoFit/>
          </a:bodyPr>
          <a:lstStyle/>
          <a:p>
            <a:r>
              <a:rPr lang="en-US" sz="4800" dirty="0"/>
              <a:t>5</a:t>
            </a:r>
          </a:p>
        </p:txBody>
      </p:sp>
      <p:sp>
        <p:nvSpPr>
          <p:cNvPr id="55" name="TextBox 54"/>
          <p:cNvSpPr txBox="1"/>
          <p:nvPr/>
        </p:nvSpPr>
        <p:spPr>
          <a:xfrm>
            <a:off x="15600974" y="7153477"/>
            <a:ext cx="497252" cy="830997"/>
          </a:xfrm>
          <a:prstGeom prst="rect">
            <a:avLst/>
          </a:prstGeom>
          <a:noFill/>
        </p:spPr>
        <p:txBody>
          <a:bodyPr wrap="none" rtlCol="0">
            <a:spAutoFit/>
          </a:bodyPr>
          <a:lstStyle/>
          <a:p>
            <a:r>
              <a:rPr lang="en-US" sz="4800" dirty="0"/>
              <a:t>1</a:t>
            </a:r>
          </a:p>
        </p:txBody>
      </p:sp>
      <p:sp>
        <p:nvSpPr>
          <p:cNvPr id="56" name="TextBox 55"/>
          <p:cNvSpPr txBox="1"/>
          <p:nvPr/>
        </p:nvSpPr>
        <p:spPr>
          <a:xfrm>
            <a:off x="15753374" y="8712963"/>
            <a:ext cx="497252" cy="830997"/>
          </a:xfrm>
          <a:prstGeom prst="rect">
            <a:avLst/>
          </a:prstGeom>
          <a:noFill/>
        </p:spPr>
        <p:txBody>
          <a:bodyPr wrap="none" rtlCol="0">
            <a:spAutoFit/>
          </a:bodyPr>
          <a:lstStyle/>
          <a:p>
            <a:r>
              <a:rPr lang="en-US" sz="4800" dirty="0"/>
              <a:t>4</a:t>
            </a:r>
          </a:p>
        </p:txBody>
      </p:sp>
      <p:sp>
        <p:nvSpPr>
          <p:cNvPr id="57" name="TextBox 56"/>
          <p:cNvSpPr txBox="1"/>
          <p:nvPr/>
        </p:nvSpPr>
        <p:spPr>
          <a:xfrm>
            <a:off x="17191930" y="8525075"/>
            <a:ext cx="497252" cy="830997"/>
          </a:xfrm>
          <a:prstGeom prst="rect">
            <a:avLst/>
          </a:prstGeom>
          <a:noFill/>
        </p:spPr>
        <p:txBody>
          <a:bodyPr wrap="none" rtlCol="0">
            <a:spAutoFit/>
          </a:bodyPr>
          <a:lstStyle/>
          <a:p>
            <a:r>
              <a:rPr lang="en-US" sz="4800" dirty="0"/>
              <a:t>3</a:t>
            </a:r>
          </a:p>
        </p:txBody>
      </p:sp>
      <p:sp>
        <p:nvSpPr>
          <p:cNvPr id="58" name="TextBox 57"/>
          <p:cNvSpPr txBox="1"/>
          <p:nvPr/>
        </p:nvSpPr>
        <p:spPr>
          <a:xfrm>
            <a:off x="18553226" y="8961035"/>
            <a:ext cx="497252" cy="830997"/>
          </a:xfrm>
          <a:prstGeom prst="rect">
            <a:avLst/>
          </a:prstGeom>
          <a:noFill/>
        </p:spPr>
        <p:txBody>
          <a:bodyPr wrap="none" rtlCol="0">
            <a:spAutoFit/>
          </a:bodyPr>
          <a:lstStyle/>
          <a:p>
            <a:r>
              <a:rPr lang="en-US" sz="4800" dirty="0"/>
              <a:t>1</a:t>
            </a:r>
          </a:p>
        </p:txBody>
      </p:sp>
      <p:sp>
        <p:nvSpPr>
          <p:cNvPr id="59" name="TextBox 58"/>
          <p:cNvSpPr txBox="1"/>
          <p:nvPr/>
        </p:nvSpPr>
        <p:spPr>
          <a:xfrm>
            <a:off x="17697594" y="7820789"/>
            <a:ext cx="497252" cy="830997"/>
          </a:xfrm>
          <a:prstGeom prst="rect">
            <a:avLst/>
          </a:prstGeom>
          <a:noFill/>
        </p:spPr>
        <p:txBody>
          <a:bodyPr wrap="none" rtlCol="0">
            <a:spAutoFit/>
          </a:bodyPr>
          <a:lstStyle/>
          <a:p>
            <a:r>
              <a:rPr lang="en-US" sz="4800" dirty="0"/>
              <a:t>2</a:t>
            </a:r>
          </a:p>
        </p:txBody>
      </p:sp>
      <p:sp>
        <p:nvSpPr>
          <p:cNvPr id="60" name="Rectangle 59"/>
          <p:cNvSpPr/>
          <p:nvPr/>
        </p:nvSpPr>
        <p:spPr>
          <a:xfrm>
            <a:off x="5334000" y="5181600"/>
            <a:ext cx="3810000" cy="822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Adjacency List [SORTED]</a:t>
            </a:r>
          </a:p>
          <a:p>
            <a:pPr algn="ctr"/>
            <a:r>
              <a:rPr lang="en-US" sz="3600" b="1" u="sng" dirty="0">
                <a:solidFill>
                  <a:schemeClr val="tx1"/>
                </a:solidFill>
              </a:rPr>
              <a:t>A – C (1)</a:t>
            </a:r>
          </a:p>
          <a:p>
            <a:pPr algn="ctr"/>
            <a:r>
              <a:rPr lang="en-US" sz="3600" b="1" u="sng" dirty="0">
                <a:solidFill>
                  <a:schemeClr val="tx1"/>
                </a:solidFill>
              </a:rPr>
              <a:t>C – D (1)</a:t>
            </a:r>
          </a:p>
          <a:p>
            <a:pPr algn="ctr"/>
            <a:r>
              <a:rPr lang="en-US" sz="3600" b="1" u="sng" dirty="0">
                <a:solidFill>
                  <a:schemeClr val="tx1"/>
                </a:solidFill>
              </a:rPr>
              <a:t>E – F (1)</a:t>
            </a:r>
          </a:p>
          <a:p>
            <a:pPr algn="ctr"/>
            <a:r>
              <a:rPr lang="en-US" sz="3600" b="1" u="sng" dirty="0">
                <a:solidFill>
                  <a:schemeClr val="tx1"/>
                </a:solidFill>
              </a:rPr>
              <a:t>A – B (2)</a:t>
            </a:r>
          </a:p>
          <a:p>
            <a:pPr algn="ctr"/>
            <a:r>
              <a:rPr lang="en-US" sz="3600" b="1" u="sng" dirty="0">
                <a:solidFill>
                  <a:schemeClr val="tx1"/>
                </a:solidFill>
              </a:rPr>
              <a:t>C – E (2)</a:t>
            </a:r>
          </a:p>
          <a:p>
            <a:pPr algn="ctr"/>
            <a:r>
              <a:rPr lang="en-US" sz="3600" b="1" dirty="0">
                <a:solidFill>
                  <a:srgbClr val="FF0000"/>
                </a:solidFill>
              </a:rPr>
              <a:t>D – E (2)</a:t>
            </a:r>
          </a:p>
          <a:p>
            <a:pPr algn="ctr"/>
            <a:r>
              <a:rPr lang="en-US" sz="3600" dirty="0">
                <a:solidFill>
                  <a:schemeClr val="tx1"/>
                </a:solidFill>
              </a:rPr>
              <a:t>B – D (3)</a:t>
            </a:r>
          </a:p>
          <a:p>
            <a:pPr algn="ctr"/>
            <a:r>
              <a:rPr lang="en-US" sz="3600" dirty="0">
                <a:solidFill>
                  <a:schemeClr val="tx1"/>
                </a:solidFill>
              </a:rPr>
              <a:t>C – F (3)</a:t>
            </a:r>
          </a:p>
          <a:p>
            <a:pPr algn="ctr"/>
            <a:r>
              <a:rPr lang="en-US" sz="3600" dirty="0">
                <a:solidFill>
                  <a:schemeClr val="tx1"/>
                </a:solidFill>
              </a:rPr>
              <a:t>A – F (3) </a:t>
            </a:r>
          </a:p>
          <a:p>
            <a:pPr algn="ctr"/>
            <a:r>
              <a:rPr lang="en-US" sz="3600" dirty="0">
                <a:solidFill>
                  <a:schemeClr val="tx1"/>
                </a:solidFill>
              </a:rPr>
              <a:t>B – E (4)</a:t>
            </a:r>
          </a:p>
          <a:p>
            <a:pPr algn="ctr"/>
            <a:r>
              <a:rPr lang="en-US" sz="3600" dirty="0">
                <a:solidFill>
                  <a:schemeClr val="tx1"/>
                </a:solidFill>
              </a:rPr>
              <a:t>B – C (5)</a:t>
            </a:r>
          </a:p>
          <a:p>
            <a:pPr algn="ctr"/>
            <a:endParaRPr lang="en-US" sz="3600" dirty="0">
              <a:solidFill>
                <a:schemeClr val="tx1"/>
              </a:solidFill>
            </a:endParaRPr>
          </a:p>
        </p:txBody>
      </p:sp>
    </p:spTree>
    <p:extLst>
      <p:ext uri="{BB962C8B-B14F-4D97-AF65-F5344CB8AC3E}">
        <p14:creationId xmlns:p14="http://schemas.microsoft.com/office/powerpoint/2010/main" val="128395434"/>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normAutofit fontScale="90000"/>
          </a:bodyPr>
          <a:lstStyle/>
          <a:p>
            <a:pPr eaLnBrk="1" hangingPunct="1"/>
            <a:r>
              <a:rPr lang="en-US" dirty="0">
                <a:latin typeface="Open Sans" pitchFamily="-84" charset="0"/>
              </a:rPr>
              <a:t>MST – </a:t>
            </a:r>
            <a:r>
              <a:rPr lang="en-US" dirty="0" err="1">
                <a:latin typeface="Open Sans" pitchFamily="-84" charset="0"/>
              </a:rPr>
              <a:t>Kruskal’s</a:t>
            </a:r>
            <a:r>
              <a:rPr lang="en-US" dirty="0">
                <a:latin typeface="Open Sans" pitchFamily="-84" charset="0"/>
              </a:rPr>
              <a:t> Algorithm</a:t>
            </a:r>
          </a:p>
        </p:txBody>
      </p:sp>
      <p:sp>
        <p:nvSpPr>
          <p:cNvPr id="3" name="Text Placeholder 2">
            <a:extLst>
              <a:ext uri="{FF2B5EF4-FFF2-40B4-BE49-F238E27FC236}">
                <a16:creationId xmlns:a16="http://schemas.microsoft.com/office/drawing/2014/main" id="{6623CC64-E725-98D0-D202-61A9EE05F885}"/>
              </a:ext>
            </a:extLst>
          </p:cNvPr>
          <p:cNvSpPr>
            <a:spLocks noGrp="1"/>
          </p:cNvSpPr>
          <p:nvPr>
            <p:ph type="body" sz="quarter" idx="10"/>
          </p:nvPr>
        </p:nvSpPr>
        <p:spPr/>
        <p:txBody>
          <a:bodyPr/>
          <a:lstStyle/>
          <a:p>
            <a:endParaRPr lang="en-US"/>
          </a:p>
        </p:txBody>
      </p:sp>
      <p:sp>
        <p:nvSpPr>
          <p:cNvPr id="7171" name="Content Placeholder 2"/>
          <p:cNvSpPr>
            <a:spLocks noGrp="1"/>
          </p:cNvSpPr>
          <p:nvPr>
            <p:ph sz="quarter" idx="11"/>
          </p:nvPr>
        </p:nvSpPr>
        <p:spPr/>
        <p:txBody>
          <a:bodyPr>
            <a:normAutofit/>
          </a:bodyPr>
          <a:lstStyle/>
          <a:p>
            <a:pPr>
              <a:buNone/>
            </a:pPr>
            <a:r>
              <a:rPr lang="en-US" sz="3600" b="1" u="sng" dirty="0">
                <a:latin typeface="Open Sans" pitchFamily="-84" charset="0"/>
              </a:rPr>
              <a:t>Simulation :</a:t>
            </a:r>
          </a:p>
          <a:p>
            <a:pPr>
              <a:buNone/>
            </a:pPr>
            <a:endParaRPr lang="en-US" sz="3200" dirty="0">
              <a:latin typeface="Lucida Console" panose="020B0609040504020204" pitchFamily="49" charset="0"/>
            </a:endParaRPr>
          </a:p>
        </p:txBody>
      </p:sp>
      <p:sp>
        <p:nvSpPr>
          <p:cNvPr id="5124" name="Footer Placeholder 3"/>
          <p:cNvSpPr>
            <a:spLocks noGrp="1"/>
          </p:cNvSpPr>
          <p:nvPr>
            <p:ph type="ftr" sz="quarter" idx="4294967295"/>
          </p:nvPr>
        </p:nvSpPr>
        <p:spPr>
          <a:xfrm>
            <a:off x="0" y="12833350"/>
            <a:ext cx="5791200" cy="730250"/>
          </a:xfrm>
        </p:spPr>
        <p:txBody>
          <a:bodyPr/>
          <a:lstStyle/>
          <a:p>
            <a:pPr>
              <a:defRPr/>
            </a:pPr>
            <a:r>
              <a:rPr lang="id-ID" dirty="0"/>
              <a:t>COMP6048 - Data Structure</a:t>
            </a:r>
          </a:p>
        </p:txBody>
      </p:sp>
      <p:sp>
        <p:nvSpPr>
          <p:cNvPr id="5125" name="Slide Number Placeholder 4"/>
          <p:cNvSpPr>
            <a:spLocks noGrp="1"/>
          </p:cNvSpPr>
          <p:nvPr>
            <p:ph type="sldNum" sz="quarter" idx="4294967295"/>
          </p:nvPr>
        </p:nvSpPr>
        <p:spPr>
          <a:xfrm>
            <a:off x="24018875" y="13184188"/>
            <a:ext cx="365125" cy="379412"/>
          </a:xfrm>
        </p:spPr>
        <p:txBody>
          <a:bodyPr/>
          <a:lstStyle/>
          <a:p>
            <a:pPr>
              <a:defRPr/>
            </a:pPr>
            <a:fld id="{BE9CBBE9-7D85-40CF-85AA-565BC62F71A7}" type="slidenum">
              <a:rPr lang="en-US"/>
              <a:pPr>
                <a:defRPr/>
              </a:pPr>
              <a:t>49</a:t>
            </a:fld>
            <a:endParaRPr lang="en-US"/>
          </a:p>
        </p:txBody>
      </p:sp>
      <p:sp>
        <p:nvSpPr>
          <p:cNvPr id="2" name="Rectangle 1"/>
          <p:cNvSpPr/>
          <p:nvPr/>
        </p:nvSpPr>
        <p:spPr>
          <a:xfrm>
            <a:off x="9144000" y="5181600"/>
            <a:ext cx="2743200" cy="822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T</a:t>
            </a:r>
          </a:p>
          <a:p>
            <a:pPr algn="ctr"/>
            <a:r>
              <a:rPr lang="en-US" sz="3600" dirty="0">
                <a:solidFill>
                  <a:schemeClr val="tx1"/>
                </a:solidFill>
              </a:rPr>
              <a:t>NULL</a:t>
            </a:r>
          </a:p>
          <a:p>
            <a:pPr algn="ctr"/>
            <a:r>
              <a:rPr lang="en-US" sz="3600" dirty="0">
                <a:solidFill>
                  <a:schemeClr val="tx1"/>
                </a:solidFill>
              </a:rPr>
              <a:t>A – C (1)</a:t>
            </a:r>
          </a:p>
          <a:p>
            <a:pPr algn="ctr"/>
            <a:r>
              <a:rPr lang="en-US" sz="3600" dirty="0">
                <a:solidFill>
                  <a:schemeClr val="tx1"/>
                </a:solidFill>
              </a:rPr>
              <a:t>C – D (1)</a:t>
            </a:r>
          </a:p>
          <a:p>
            <a:pPr algn="ctr"/>
            <a:r>
              <a:rPr lang="en-US" sz="3600" dirty="0">
                <a:solidFill>
                  <a:schemeClr val="tx1"/>
                </a:solidFill>
              </a:rPr>
              <a:t>E – F (1)</a:t>
            </a:r>
          </a:p>
          <a:p>
            <a:pPr algn="ctr"/>
            <a:r>
              <a:rPr lang="en-US" sz="3600" dirty="0">
                <a:solidFill>
                  <a:schemeClr val="tx1"/>
                </a:solidFill>
              </a:rPr>
              <a:t>A – B (2)</a:t>
            </a:r>
          </a:p>
          <a:p>
            <a:pPr algn="ctr"/>
            <a:r>
              <a:rPr lang="en-US" sz="3600" dirty="0">
                <a:solidFill>
                  <a:schemeClr val="tx1"/>
                </a:solidFill>
              </a:rPr>
              <a:t>C – E (2)</a:t>
            </a:r>
          </a:p>
          <a:p>
            <a:pPr algn="ctr"/>
            <a:r>
              <a:rPr lang="en-US" sz="3600" b="1" dirty="0">
                <a:solidFill>
                  <a:schemeClr val="tx1"/>
                </a:solidFill>
              </a:rPr>
              <a:t>[Continue]</a:t>
            </a:r>
          </a:p>
          <a:p>
            <a:pPr algn="ctr"/>
            <a:endParaRPr lang="en-US" sz="3600" dirty="0">
              <a:solidFill>
                <a:schemeClr val="tx1"/>
              </a:solidFill>
            </a:endParaRPr>
          </a:p>
        </p:txBody>
      </p:sp>
      <p:sp>
        <p:nvSpPr>
          <p:cNvPr id="7" name="Rectangle 6"/>
          <p:cNvSpPr/>
          <p:nvPr/>
        </p:nvSpPr>
        <p:spPr>
          <a:xfrm>
            <a:off x="11887200" y="5204123"/>
            <a:ext cx="1371600" cy="8207078"/>
          </a:xfrm>
          <a:prstGeom prst="rect">
            <a:avLst/>
          </a:prstGeom>
          <a:noFill/>
          <a:ln w="1905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V</a:t>
            </a:r>
          </a:p>
          <a:p>
            <a:pPr algn="ctr"/>
            <a:r>
              <a:rPr lang="en-US" sz="3600" dirty="0">
                <a:solidFill>
                  <a:schemeClr val="tx1"/>
                </a:solidFill>
              </a:rPr>
              <a:t>A</a:t>
            </a:r>
          </a:p>
          <a:p>
            <a:pPr algn="ctr"/>
            <a:r>
              <a:rPr lang="en-US" sz="3600" dirty="0">
                <a:solidFill>
                  <a:schemeClr val="tx1"/>
                </a:solidFill>
              </a:rPr>
              <a:t>C</a:t>
            </a:r>
          </a:p>
          <a:p>
            <a:pPr algn="ctr"/>
            <a:r>
              <a:rPr lang="en-US" sz="3600" dirty="0">
                <a:solidFill>
                  <a:schemeClr val="tx1"/>
                </a:solidFill>
              </a:rPr>
              <a:t>D</a:t>
            </a:r>
          </a:p>
          <a:p>
            <a:pPr algn="ctr"/>
            <a:r>
              <a:rPr lang="en-US" sz="3600" dirty="0">
                <a:solidFill>
                  <a:schemeClr val="tx1"/>
                </a:solidFill>
              </a:rPr>
              <a:t>F</a:t>
            </a:r>
          </a:p>
          <a:p>
            <a:pPr algn="ctr"/>
            <a:r>
              <a:rPr lang="en-US" sz="3600" dirty="0">
                <a:solidFill>
                  <a:schemeClr val="tx1"/>
                </a:solidFill>
              </a:rPr>
              <a:t>B</a:t>
            </a:r>
          </a:p>
          <a:p>
            <a:pPr algn="ctr"/>
            <a:r>
              <a:rPr lang="en-US" sz="3600" dirty="0">
                <a:solidFill>
                  <a:schemeClr val="tx1"/>
                </a:solidFill>
              </a:rPr>
              <a:t>C</a:t>
            </a:r>
          </a:p>
        </p:txBody>
      </p:sp>
      <p:sp>
        <p:nvSpPr>
          <p:cNvPr id="30" name="Oval 29"/>
          <p:cNvSpPr/>
          <p:nvPr/>
        </p:nvSpPr>
        <p:spPr>
          <a:xfrm>
            <a:off x="14173200" y="65160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A</a:t>
            </a:r>
          </a:p>
        </p:txBody>
      </p:sp>
      <p:sp>
        <p:nvSpPr>
          <p:cNvPr id="32" name="Oval 31"/>
          <p:cNvSpPr/>
          <p:nvPr/>
        </p:nvSpPr>
        <p:spPr>
          <a:xfrm>
            <a:off x="16459200" y="5569832"/>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B</a:t>
            </a:r>
          </a:p>
        </p:txBody>
      </p:sp>
      <p:sp>
        <p:nvSpPr>
          <p:cNvPr id="33" name="Oval 32"/>
          <p:cNvSpPr/>
          <p:nvPr/>
        </p:nvSpPr>
        <p:spPr>
          <a:xfrm>
            <a:off x="16459200" y="74304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a:t>
            </a:r>
          </a:p>
        </p:txBody>
      </p:sp>
      <p:sp>
        <p:nvSpPr>
          <p:cNvPr id="35" name="Oval 34"/>
          <p:cNvSpPr/>
          <p:nvPr/>
        </p:nvSpPr>
        <p:spPr>
          <a:xfrm>
            <a:off x="18592800" y="556104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D</a:t>
            </a:r>
          </a:p>
        </p:txBody>
      </p:sp>
      <p:sp>
        <p:nvSpPr>
          <p:cNvPr id="36" name="Oval 35"/>
          <p:cNvSpPr/>
          <p:nvPr/>
        </p:nvSpPr>
        <p:spPr>
          <a:xfrm>
            <a:off x="18592800" y="74304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E</a:t>
            </a:r>
          </a:p>
        </p:txBody>
      </p:sp>
      <p:cxnSp>
        <p:nvCxnSpPr>
          <p:cNvPr id="37" name="Straight Connector 36"/>
          <p:cNvCxnSpPr>
            <a:stCxn id="30" idx="7"/>
            <a:endCxn id="32" idx="2"/>
          </p:cNvCxnSpPr>
          <p:nvPr/>
        </p:nvCxnSpPr>
        <p:spPr>
          <a:xfrm flipV="1">
            <a:off x="14953691" y="6027033"/>
            <a:ext cx="1505510" cy="622954"/>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30" idx="5"/>
            <a:endCxn id="33" idx="2"/>
          </p:cNvCxnSpPr>
          <p:nvPr/>
        </p:nvCxnSpPr>
        <p:spPr>
          <a:xfrm>
            <a:off x="14953691" y="7296567"/>
            <a:ext cx="1505510" cy="591110"/>
          </a:xfrm>
          <a:prstGeom prst="line">
            <a:avLst/>
          </a:prstGeom>
          <a:ln w="381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32" idx="6"/>
            <a:endCxn id="35" idx="2"/>
          </p:cNvCxnSpPr>
          <p:nvPr/>
        </p:nvCxnSpPr>
        <p:spPr>
          <a:xfrm flipV="1">
            <a:off x="17373600" y="6018240"/>
            <a:ext cx="1219200" cy="8792"/>
          </a:xfrm>
          <a:prstGeom prst="line">
            <a:avLst/>
          </a:prstGeom>
          <a:ln w="190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5" idx="4"/>
            <a:endCxn id="36" idx="0"/>
          </p:cNvCxnSpPr>
          <p:nvPr/>
        </p:nvCxnSpPr>
        <p:spPr>
          <a:xfrm>
            <a:off x="19050000" y="6475440"/>
            <a:ext cx="0" cy="955036"/>
          </a:xfrm>
          <a:prstGeom prst="line">
            <a:avLst/>
          </a:prstGeom>
          <a:ln w="19050">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3" idx="6"/>
            <a:endCxn id="36" idx="2"/>
          </p:cNvCxnSpPr>
          <p:nvPr/>
        </p:nvCxnSpPr>
        <p:spPr>
          <a:xfrm>
            <a:off x="17373600" y="7887676"/>
            <a:ext cx="1219200" cy="0"/>
          </a:xfrm>
          <a:prstGeom prst="line">
            <a:avLst/>
          </a:prstGeom>
          <a:ln w="381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2" idx="4"/>
            <a:endCxn id="33" idx="0"/>
          </p:cNvCxnSpPr>
          <p:nvPr/>
        </p:nvCxnSpPr>
        <p:spPr>
          <a:xfrm>
            <a:off x="16916400" y="6484232"/>
            <a:ext cx="0" cy="94624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5" idx="3"/>
            <a:endCxn id="33" idx="7"/>
          </p:cNvCxnSpPr>
          <p:nvPr/>
        </p:nvCxnSpPr>
        <p:spPr>
          <a:xfrm flipH="1">
            <a:off x="17239690" y="6341530"/>
            <a:ext cx="1487020" cy="1222856"/>
          </a:xfrm>
          <a:prstGeom prst="line">
            <a:avLst/>
          </a:prstGeom>
          <a:ln w="381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2" idx="5"/>
            <a:endCxn id="36" idx="1"/>
          </p:cNvCxnSpPr>
          <p:nvPr/>
        </p:nvCxnSpPr>
        <p:spPr>
          <a:xfrm>
            <a:off x="17239690" y="6350322"/>
            <a:ext cx="1487020" cy="121406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17373600" y="9501138"/>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F</a:t>
            </a:r>
          </a:p>
        </p:txBody>
      </p:sp>
      <p:cxnSp>
        <p:nvCxnSpPr>
          <p:cNvPr id="46" name="Straight Connector 45"/>
          <p:cNvCxnSpPr>
            <a:stCxn id="30" idx="4"/>
            <a:endCxn id="45" idx="2"/>
          </p:cNvCxnSpPr>
          <p:nvPr/>
        </p:nvCxnSpPr>
        <p:spPr>
          <a:xfrm>
            <a:off x="14630400" y="7430477"/>
            <a:ext cx="2743200" cy="2527862"/>
          </a:xfrm>
          <a:prstGeom prst="line">
            <a:avLst/>
          </a:prstGeom>
          <a:ln w="9525">
            <a:solidFill>
              <a:schemeClr val="accent5">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45" idx="7"/>
            <a:endCxn id="36" idx="4"/>
          </p:cNvCxnSpPr>
          <p:nvPr/>
        </p:nvCxnSpPr>
        <p:spPr>
          <a:xfrm flipV="1">
            <a:off x="18154091" y="8344876"/>
            <a:ext cx="895910" cy="1290172"/>
          </a:xfrm>
          <a:prstGeom prst="line">
            <a:avLst/>
          </a:prstGeom>
          <a:ln w="381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33" idx="4"/>
            <a:endCxn id="45" idx="1"/>
          </p:cNvCxnSpPr>
          <p:nvPr/>
        </p:nvCxnSpPr>
        <p:spPr>
          <a:xfrm>
            <a:off x="16916401" y="8344876"/>
            <a:ext cx="591110" cy="129017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5331348" y="5894705"/>
            <a:ext cx="497252" cy="830997"/>
          </a:xfrm>
          <a:prstGeom prst="rect">
            <a:avLst/>
          </a:prstGeom>
          <a:noFill/>
        </p:spPr>
        <p:txBody>
          <a:bodyPr wrap="none" rtlCol="0">
            <a:spAutoFit/>
          </a:bodyPr>
          <a:lstStyle/>
          <a:p>
            <a:r>
              <a:rPr lang="en-US" sz="4800" dirty="0"/>
              <a:t>2</a:t>
            </a:r>
          </a:p>
        </p:txBody>
      </p:sp>
      <p:sp>
        <p:nvSpPr>
          <p:cNvPr id="50" name="TextBox 49"/>
          <p:cNvSpPr txBox="1"/>
          <p:nvPr/>
        </p:nvSpPr>
        <p:spPr>
          <a:xfrm>
            <a:off x="17813638" y="5486401"/>
            <a:ext cx="497252" cy="830997"/>
          </a:xfrm>
          <a:prstGeom prst="rect">
            <a:avLst/>
          </a:prstGeom>
          <a:noFill/>
        </p:spPr>
        <p:txBody>
          <a:bodyPr wrap="none" rtlCol="0">
            <a:spAutoFit/>
          </a:bodyPr>
          <a:lstStyle/>
          <a:p>
            <a:r>
              <a:rPr lang="en-US" sz="4800" dirty="0"/>
              <a:t>3</a:t>
            </a:r>
          </a:p>
        </p:txBody>
      </p:sp>
      <p:sp>
        <p:nvSpPr>
          <p:cNvPr id="51" name="TextBox 50"/>
          <p:cNvSpPr txBox="1"/>
          <p:nvPr/>
        </p:nvSpPr>
        <p:spPr>
          <a:xfrm>
            <a:off x="18988948" y="6696277"/>
            <a:ext cx="497252" cy="830997"/>
          </a:xfrm>
          <a:prstGeom prst="rect">
            <a:avLst/>
          </a:prstGeom>
          <a:noFill/>
        </p:spPr>
        <p:txBody>
          <a:bodyPr wrap="none" rtlCol="0">
            <a:spAutoFit/>
          </a:bodyPr>
          <a:lstStyle/>
          <a:p>
            <a:r>
              <a:rPr lang="en-US" sz="4800" dirty="0"/>
              <a:t>2</a:t>
            </a:r>
          </a:p>
        </p:txBody>
      </p:sp>
      <p:sp>
        <p:nvSpPr>
          <p:cNvPr id="52" name="TextBox 51"/>
          <p:cNvSpPr txBox="1"/>
          <p:nvPr/>
        </p:nvSpPr>
        <p:spPr>
          <a:xfrm>
            <a:off x="18203312" y="6180527"/>
            <a:ext cx="497252" cy="830997"/>
          </a:xfrm>
          <a:prstGeom prst="rect">
            <a:avLst/>
          </a:prstGeom>
          <a:noFill/>
        </p:spPr>
        <p:txBody>
          <a:bodyPr wrap="none" rtlCol="0">
            <a:spAutoFit/>
          </a:bodyPr>
          <a:lstStyle/>
          <a:p>
            <a:r>
              <a:rPr lang="en-US" sz="4800" dirty="0"/>
              <a:t>1</a:t>
            </a:r>
          </a:p>
        </p:txBody>
      </p:sp>
      <p:sp>
        <p:nvSpPr>
          <p:cNvPr id="53" name="TextBox 52"/>
          <p:cNvSpPr txBox="1"/>
          <p:nvPr/>
        </p:nvSpPr>
        <p:spPr>
          <a:xfrm>
            <a:off x="18262124" y="7099861"/>
            <a:ext cx="497252" cy="830997"/>
          </a:xfrm>
          <a:prstGeom prst="rect">
            <a:avLst/>
          </a:prstGeom>
          <a:noFill/>
        </p:spPr>
        <p:txBody>
          <a:bodyPr wrap="none" rtlCol="0">
            <a:spAutoFit/>
          </a:bodyPr>
          <a:lstStyle/>
          <a:p>
            <a:r>
              <a:rPr lang="en-US" sz="4800" dirty="0"/>
              <a:t>4</a:t>
            </a:r>
          </a:p>
        </p:txBody>
      </p:sp>
      <p:sp>
        <p:nvSpPr>
          <p:cNvPr id="54" name="TextBox 53"/>
          <p:cNvSpPr txBox="1"/>
          <p:nvPr/>
        </p:nvSpPr>
        <p:spPr>
          <a:xfrm>
            <a:off x="16480198" y="6734109"/>
            <a:ext cx="497252" cy="830997"/>
          </a:xfrm>
          <a:prstGeom prst="rect">
            <a:avLst/>
          </a:prstGeom>
          <a:noFill/>
        </p:spPr>
        <p:txBody>
          <a:bodyPr wrap="none" rtlCol="0">
            <a:spAutoFit/>
          </a:bodyPr>
          <a:lstStyle/>
          <a:p>
            <a:r>
              <a:rPr lang="en-US" sz="4800" dirty="0"/>
              <a:t>5</a:t>
            </a:r>
          </a:p>
        </p:txBody>
      </p:sp>
      <p:sp>
        <p:nvSpPr>
          <p:cNvPr id="55" name="TextBox 54"/>
          <p:cNvSpPr txBox="1"/>
          <p:nvPr/>
        </p:nvSpPr>
        <p:spPr>
          <a:xfrm>
            <a:off x="15600974" y="7153477"/>
            <a:ext cx="497252" cy="830997"/>
          </a:xfrm>
          <a:prstGeom prst="rect">
            <a:avLst/>
          </a:prstGeom>
          <a:noFill/>
        </p:spPr>
        <p:txBody>
          <a:bodyPr wrap="none" rtlCol="0">
            <a:spAutoFit/>
          </a:bodyPr>
          <a:lstStyle/>
          <a:p>
            <a:r>
              <a:rPr lang="en-US" sz="4800" dirty="0"/>
              <a:t>1</a:t>
            </a:r>
          </a:p>
        </p:txBody>
      </p:sp>
      <p:sp>
        <p:nvSpPr>
          <p:cNvPr id="56" name="TextBox 55"/>
          <p:cNvSpPr txBox="1"/>
          <p:nvPr/>
        </p:nvSpPr>
        <p:spPr>
          <a:xfrm>
            <a:off x="15753374" y="8712963"/>
            <a:ext cx="497252" cy="830997"/>
          </a:xfrm>
          <a:prstGeom prst="rect">
            <a:avLst/>
          </a:prstGeom>
          <a:noFill/>
        </p:spPr>
        <p:txBody>
          <a:bodyPr wrap="none" rtlCol="0">
            <a:spAutoFit/>
          </a:bodyPr>
          <a:lstStyle/>
          <a:p>
            <a:r>
              <a:rPr lang="en-US" sz="4800" dirty="0"/>
              <a:t>4</a:t>
            </a:r>
          </a:p>
        </p:txBody>
      </p:sp>
      <p:sp>
        <p:nvSpPr>
          <p:cNvPr id="57" name="TextBox 56"/>
          <p:cNvSpPr txBox="1"/>
          <p:nvPr/>
        </p:nvSpPr>
        <p:spPr>
          <a:xfrm>
            <a:off x="17191930" y="8525075"/>
            <a:ext cx="497252" cy="830997"/>
          </a:xfrm>
          <a:prstGeom prst="rect">
            <a:avLst/>
          </a:prstGeom>
          <a:noFill/>
        </p:spPr>
        <p:txBody>
          <a:bodyPr wrap="none" rtlCol="0">
            <a:spAutoFit/>
          </a:bodyPr>
          <a:lstStyle/>
          <a:p>
            <a:r>
              <a:rPr lang="en-US" sz="4800" dirty="0"/>
              <a:t>3</a:t>
            </a:r>
          </a:p>
        </p:txBody>
      </p:sp>
      <p:sp>
        <p:nvSpPr>
          <p:cNvPr id="58" name="TextBox 57"/>
          <p:cNvSpPr txBox="1"/>
          <p:nvPr/>
        </p:nvSpPr>
        <p:spPr>
          <a:xfrm>
            <a:off x="18553226" y="8961035"/>
            <a:ext cx="497252" cy="830997"/>
          </a:xfrm>
          <a:prstGeom prst="rect">
            <a:avLst/>
          </a:prstGeom>
          <a:noFill/>
        </p:spPr>
        <p:txBody>
          <a:bodyPr wrap="none" rtlCol="0">
            <a:spAutoFit/>
          </a:bodyPr>
          <a:lstStyle/>
          <a:p>
            <a:r>
              <a:rPr lang="en-US" sz="4800" dirty="0"/>
              <a:t>1</a:t>
            </a:r>
          </a:p>
        </p:txBody>
      </p:sp>
      <p:sp>
        <p:nvSpPr>
          <p:cNvPr id="59" name="TextBox 58"/>
          <p:cNvSpPr txBox="1"/>
          <p:nvPr/>
        </p:nvSpPr>
        <p:spPr>
          <a:xfrm>
            <a:off x="17697594" y="7820789"/>
            <a:ext cx="497252" cy="830997"/>
          </a:xfrm>
          <a:prstGeom prst="rect">
            <a:avLst/>
          </a:prstGeom>
          <a:noFill/>
        </p:spPr>
        <p:txBody>
          <a:bodyPr wrap="none" rtlCol="0">
            <a:spAutoFit/>
          </a:bodyPr>
          <a:lstStyle/>
          <a:p>
            <a:r>
              <a:rPr lang="en-US" sz="4800" dirty="0"/>
              <a:t>2</a:t>
            </a:r>
          </a:p>
        </p:txBody>
      </p:sp>
      <p:sp>
        <p:nvSpPr>
          <p:cNvPr id="60" name="Rectangle 59"/>
          <p:cNvSpPr/>
          <p:nvPr/>
        </p:nvSpPr>
        <p:spPr>
          <a:xfrm>
            <a:off x="5334000" y="5181600"/>
            <a:ext cx="3810000" cy="822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Adjacency List [SORTED]</a:t>
            </a:r>
          </a:p>
          <a:p>
            <a:pPr algn="ctr"/>
            <a:r>
              <a:rPr lang="en-US" sz="3600" b="1" u="sng" dirty="0">
                <a:solidFill>
                  <a:schemeClr val="tx1"/>
                </a:solidFill>
              </a:rPr>
              <a:t>A – C (1)</a:t>
            </a:r>
          </a:p>
          <a:p>
            <a:pPr algn="ctr"/>
            <a:r>
              <a:rPr lang="en-US" sz="3600" b="1" u="sng" dirty="0">
                <a:solidFill>
                  <a:schemeClr val="tx1"/>
                </a:solidFill>
              </a:rPr>
              <a:t>C – D (1)</a:t>
            </a:r>
          </a:p>
          <a:p>
            <a:pPr algn="ctr"/>
            <a:r>
              <a:rPr lang="en-US" sz="3600" b="1" u="sng" dirty="0">
                <a:solidFill>
                  <a:schemeClr val="tx1"/>
                </a:solidFill>
              </a:rPr>
              <a:t>E – F (1)</a:t>
            </a:r>
          </a:p>
          <a:p>
            <a:pPr algn="ctr"/>
            <a:r>
              <a:rPr lang="en-US" sz="3600" b="1" u="sng" dirty="0">
                <a:solidFill>
                  <a:schemeClr val="tx1"/>
                </a:solidFill>
              </a:rPr>
              <a:t>A – B (2)</a:t>
            </a:r>
          </a:p>
          <a:p>
            <a:pPr algn="ctr"/>
            <a:r>
              <a:rPr lang="en-US" sz="3600" b="1" u="sng" dirty="0">
                <a:solidFill>
                  <a:schemeClr val="tx1"/>
                </a:solidFill>
              </a:rPr>
              <a:t>C – E (2)</a:t>
            </a:r>
          </a:p>
          <a:p>
            <a:pPr algn="ctr"/>
            <a:r>
              <a:rPr lang="en-US" sz="3600" b="1" dirty="0">
                <a:solidFill>
                  <a:schemeClr val="tx1"/>
                </a:solidFill>
              </a:rPr>
              <a:t>D – E (2)</a:t>
            </a:r>
          </a:p>
          <a:p>
            <a:pPr algn="ctr"/>
            <a:r>
              <a:rPr lang="en-US" sz="3600" b="1" dirty="0">
                <a:solidFill>
                  <a:srgbClr val="FF0000"/>
                </a:solidFill>
              </a:rPr>
              <a:t>B – D (3)</a:t>
            </a:r>
          </a:p>
          <a:p>
            <a:pPr algn="ctr"/>
            <a:r>
              <a:rPr lang="en-US" sz="3600" dirty="0">
                <a:solidFill>
                  <a:schemeClr val="tx1"/>
                </a:solidFill>
              </a:rPr>
              <a:t>C – F (3)</a:t>
            </a:r>
          </a:p>
          <a:p>
            <a:pPr algn="ctr"/>
            <a:r>
              <a:rPr lang="en-US" sz="3600" dirty="0">
                <a:solidFill>
                  <a:schemeClr val="tx1"/>
                </a:solidFill>
              </a:rPr>
              <a:t>A – F (3) </a:t>
            </a:r>
          </a:p>
          <a:p>
            <a:pPr algn="ctr"/>
            <a:r>
              <a:rPr lang="en-US" sz="3600" dirty="0">
                <a:solidFill>
                  <a:schemeClr val="tx1"/>
                </a:solidFill>
              </a:rPr>
              <a:t>B – E (4)</a:t>
            </a:r>
          </a:p>
          <a:p>
            <a:pPr algn="ctr"/>
            <a:r>
              <a:rPr lang="en-US" sz="3600" dirty="0">
                <a:solidFill>
                  <a:schemeClr val="tx1"/>
                </a:solidFill>
              </a:rPr>
              <a:t>B – C (5)</a:t>
            </a:r>
          </a:p>
          <a:p>
            <a:pPr algn="ctr"/>
            <a:endParaRPr lang="en-US" sz="3600" dirty="0">
              <a:solidFill>
                <a:schemeClr val="tx1"/>
              </a:solidFill>
            </a:endParaRPr>
          </a:p>
        </p:txBody>
      </p:sp>
      <p:sp>
        <p:nvSpPr>
          <p:cNvPr id="61" name="TextBox 60"/>
          <p:cNvSpPr txBox="1"/>
          <p:nvPr/>
        </p:nvSpPr>
        <p:spPr>
          <a:xfrm>
            <a:off x="16502644" y="10668000"/>
            <a:ext cx="5724644" cy="1569660"/>
          </a:xfrm>
          <a:prstGeom prst="rect">
            <a:avLst/>
          </a:prstGeom>
          <a:noFill/>
        </p:spPr>
        <p:txBody>
          <a:bodyPr wrap="none" rtlCol="0">
            <a:spAutoFit/>
          </a:bodyPr>
          <a:lstStyle/>
          <a:p>
            <a:r>
              <a:rPr lang="en-US" sz="4800" b="1" dirty="0"/>
              <a:t>Continue :</a:t>
            </a:r>
          </a:p>
          <a:p>
            <a:r>
              <a:rPr lang="en-US" sz="4800" b="1" dirty="0">
                <a:solidFill>
                  <a:srgbClr val="FF0000"/>
                </a:solidFill>
              </a:rPr>
              <a:t>[D – E] is causing loop</a:t>
            </a:r>
          </a:p>
        </p:txBody>
      </p:sp>
    </p:spTree>
    <p:extLst>
      <p:ext uri="{BB962C8B-B14F-4D97-AF65-F5344CB8AC3E}">
        <p14:creationId xmlns:p14="http://schemas.microsoft.com/office/powerpoint/2010/main" val="55478087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normAutofit fontScale="90000"/>
          </a:bodyPr>
          <a:lstStyle/>
          <a:p>
            <a:r>
              <a:rPr lang="en-US" dirty="0"/>
              <a:t>Greedy method</a:t>
            </a:r>
            <a:br>
              <a:rPr lang="en-US" dirty="0"/>
            </a:br>
            <a:endParaRPr lang="en-US" dirty="0"/>
          </a:p>
        </p:txBody>
      </p:sp>
      <p:sp>
        <p:nvSpPr>
          <p:cNvPr id="4100" name="Rectangle 3"/>
          <p:cNvSpPr>
            <a:spLocks noGrp="1" noChangeArrowheads="1"/>
          </p:cNvSpPr>
          <p:nvPr>
            <p:ph type="body" sz="quarter" idx="10"/>
          </p:nvPr>
        </p:nvSpPr>
        <p:spPr/>
        <p:txBody>
          <a:bodyPr>
            <a:normAutofit/>
          </a:bodyPr>
          <a:lstStyle/>
          <a:p>
            <a:pPr eaLnBrk="1" hangingPunct="1"/>
            <a:r>
              <a:rPr lang="en-US" dirty="0"/>
              <a:t>PROBLEM SOLVING TECHNIQUES</a:t>
            </a:r>
          </a:p>
        </p:txBody>
      </p:sp>
      <p:sp>
        <p:nvSpPr>
          <p:cNvPr id="2" name="Content Placeholder 1">
            <a:extLst>
              <a:ext uri="{FF2B5EF4-FFF2-40B4-BE49-F238E27FC236}">
                <a16:creationId xmlns:a16="http://schemas.microsoft.com/office/drawing/2014/main" id="{909410B8-9E8F-8673-CE34-DDDDEE70A901}"/>
              </a:ext>
            </a:extLst>
          </p:cNvPr>
          <p:cNvSpPr>
            <a:spLocks noGrp="1"/>
          </p:cNvSpPr>
          <p:nvPr>
            <p:ph sz="quarter" idx="11"/>
          </p:nvPr>
        </p:nvSpPr>
        <p:spPr/>
        <p:txBody>
          <a:bodyPr>
            <a:normAutofit/>
          </a:bodyPr>
          <a:lstStyle/>
          <a:p>
            <a:pPr eaLnBrk="1" hangingPunct="1"/>
            <a:r>
              <a:rPr lang="en-US" sz="4800" dirty="0"/>
              <a:t>Some of the popular techniques in problem solving:</a:t>
            </a:r>
          </a:p>
          <a:p>
            <a:pPr lvl="1" eaLnBrk="1" hangingPunct="1"/>
            <a:r>
              <a:rPr lang="en-US" sz="4800" dirty="0"/>
              <a:t>Greedy method</a:t>
            </a:r>
          </a:p>
          <a:p>
            <a:pPr lvl="1" eaLnBrk="1" hangingPunct="1"/>
            <a:r>
              <a:rPr lang="en-US" sz="4800" dirty="0"/>
              <a:t>Dynamic Programming</a:t>
            </a:r>
          </a:p>
          <a:p>
            <a:pPr lvl="1" eaLnBrk="1" hangingPunct="1"/>
            <a:r>
              <a:rPr lang="en-US" sz="4800" dirty="0"/>
              <a:t>Data compression</a:t>
            </a:r>
          </a:p>
          <a:p>
            <a:pPr lvl="1" eaLnBrk="1" hangingPunct="1"/>
            <a:r>
              <a:rPr lang="en-US" sz="4800" dirty="0"/>
              <a:t>Backtracking</a:t>
            </a:r>
          </a:p>
          <a:p>
            <a:pPr lvl="1" eaLnBrk="1" hangingPunct="1"/>
            <a:r>
              <a:rPr lang="en-US" sz="4800" dirty="0"/>
              <a:t>Branch and Bound</a:t>
            </a:r>
          </a:p>
          <a:p>
            <a:endParaRPr lang="en-US" sz="4800" dirty="0"/>
          </a:p>
        </p:txBody>
      </p:sp>
      <p:sp>
        <p:nvSpPr>
          <p:cNvPr id="4098" name="Date Placeholder 3"/>
          <p:cNvSpPr>
            <a:spLocks noGrp="1"/>
          </p:cNvSpPr>
          <p:nvPr>
            <p:ph type="dt" sz="quarter" idx="4294967295"/>
          </p:nvPr>
        </p:nvSpPr>
        <p:spPr>
          <a:xfrm>
            <a:off x="0" y="0"/>
            <a:ext cx="0" cy="0"/>
          </a:xfrm>
          <a:noFill/>
          <a:ln>
            <a:miter lim="800000"/>
            <a:headEnd/>
            <a:tailEnd/>
          </a:ln>
        </p:spPr>
        <p:txBody>
          <a:bodyPr/>
          <a:lstStyle/>
          <a:p>
            <a:r>
              <a:rPr lang="en-US">
                <a:latin typeface="Interstate"/>
              </a:rPr>
              <a:t>Bina Nusantara</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normAutofit fontScale="90000"/>
          </a:bodyPr>
          <a:lstStyle/>
          <a:p>
            <a:pPr eaLnBrk="1" hangingPunct="1"/>
            <a:r>
              <a:rPr lang="en-US" dirty="0">
                <a:latin typeface="Open Sans" pitchFamily="-84" charset="0"/>
              </a:rPr>
              <a:t>MST – </a:t>
            </a:r>
            <a:r>
              <a:rPr lang="en-US" dirty="0" err="1">
                <a:latin typeface="Open Sans" pitchFamily="-84" charset="0"/>
              </a:rPr>
              <a:t>Kruskal’s</a:t>
            </a:r>
            <a:r>
              <a:rPr lang="en-US" dirty="0">
                <a:latin typeface="Open Sans" pitchFamily="-84" charset="0"/>
              </a:rPr>
              <a:t> Algorithm</a:t>
            </a:r>
          </a:p>
        </p:txBody>
      </p:sp>
      <p:sp>
        <p:nvSpPr>
          <p:cNvPr id="3" name="Text Placeholder 2">
            <a:extLst>
              <a:ext uri="{FF2B5EF4-FFF2-40B4-BE49-F238E27FC236}">
                <a16:creationId xmlns:a16="http://schemas.microsoft.com/office/drawing/2014/main" id="{311B2A2D-E723-F175-5D04-4297D124B694}"/>
              </a:ext>
            </a:extLst>
          </p:cNvPr>
          <p:cNvSpPr>
            <a:spLocks noGrp="1"/>
          </p:cNvSpPr>
          <p:nvPr>
            <p:ph type="body" sz="quarter" idx="10"/>
          </p:nvPr>
        </p:nvSpPr>
        <p:spPr/>
        <p:txBody>
          <a:bodyPr/>
          <a:lstStyle/>
          <a:p>
            <a:endParaRPr lang="en-US"/>
          </a:p>
        </p:txBody>
      </p:sp>
      <p:sp>
        <p:nvSpPr>
          <p:cNvPr id="7171" name="Content Placeholder 2"/>
          <p:cNvSpPr>
            <a:spLocks noGrp="1"/>
          </p:cNvSpPr>
          <p:nvPr>
            <p:ph sz="quarter" idx="11"/>
          </p:nvPr>
        </p:nvSpPr>
        <p:spPr/>
        <p:txBody>
          <a:bodyPr>
            <a:normAutofit/>
          </a:bodyPr>
          <a:lstStyle/>
          <a:p>
            <a:pPr>
              <a:buNone/>
            </a:pPr>
            <a:r>
              <a:rPr lang="en-US" sz="3600" b="1" u="sng" dirty="0">
                <a:latin typeface="Open Sans" pitchFamily="-84" charset="0"/>
              </a:rPr>
              <a:t>Simulation :</a:t>
            </a:r>
          </a:p>
          <a:p>
            <a:pPr>
              <a:buNone/>
            </a:pPr>
            <a:endParaRPr lang="en-US" sz="3200" dirty="0">
              <a:latin typeface="Lucida Console" panose="020B0609040504020204" pitchFamily="49" charset="0"/>
            </a:endParaRPr>
          </a:p>
        </p:txBody>
      </p:sp>
      <p:sp>
        <p:nvSpPr>
          <p:cNvPr id="5124" name="Footer Placeholder 3"/>
          <p:cNvSpPr>
            <a:spLocks noGrp="1"/>
          </p:cNvSpPr>
          <p:nvPr>
            <p:ph type="ftr" sz="quarter" idx="4294967295"/>
          </p:nvPr>
        </p:nvSpPr>
        <p:spPr>
          <a:xfrm>
            <a:off x="0" y="12833350"/>
            <a:ext cx="5791200" cy="730250"/>
          </a:xfrm>
        </p:spPr>
        <p:txBody>
          <a:bodyPr/>
          <a:lstStyle/>
          <a:p>
            <a:pPr>
              <a:defRPr/>
            </a:pPr>
            <a:r>
              <a:rPr lang="id-ID" dirty="0"/>
              <a:t>COMP6048 - Data Structure</a:t>
            </a:r>
          </a:p>
        </p:txBody>
      </p:sp>
      <p:sp>
        <p:nvSpPr>
          <p:cNvPr id="5125" name="Slide Number Placeholder 4"/>
          <p:cNvSpPr>
            <a:spLocks noGrp="1"/>
          </p:cNvSpPr>
          <p:nvPr>
            <p:ph type="sldNum" sz="quarter" idx="4294967295"/>
          </p:nvPr>
        </p:nvSpPr>
        <p:spPr>
          <a:xfrm>
            <a:off x="24018875" y="13184188"/>
            <a:ext cx="365125" cy="379412"/>
          </a:xfrm>
        </p:spPr>
        <p:txBody>
          <a:bodyPr/>
          <a:lstStyle/>
          <a:p>
            <a:pPr>
              <a:defRPr/>
            </a:pPr>
            <a:fld id="{BE9CBBE9-7D85-40CF-85AA-565BC62F71A7}" type="slidenum">
              <a:rPr lang="en-US"/>
              <a:pPr>
                <a:defRPr/>
              </a:pPr>
              <a:t>50</a:t>
            </a:fld>
            <a:endParaRPr lang="en-US"/>
          </a:p>
        </p:txBody>
      </p:sp>
      <p:sp>
        <p:nvSpPr>
          <p:cNvPr id="2" name="Rectangle 1"/>
          <p:cNvSpPr/>
          <p:nvPr/>
        </p:nvSpPr>
        <p:spPr>
          <a:xfrm>
            <a:off x="9144000" y="5181600"/>
            <a:ext cx="2743200" cy="822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T</a:t>
            </a:r>
          </a:p>
          <a:p>
            <a:pPr algn="ctr"/>
            <a:r>
              <a:rPr lang="en-US" sz="3600" dirty="0">
                <a:solidFill>
                  <a:schemeClr val="tx1"/>
                </a:solidFill>
              </a:rPr>
              <a:t>NULL</a:t>
            </a:r>
          </a:p>
          <a:p>
            <a:pPr algn="ctr"/>
            <a:r>
              <a:rPr lang="en-US" sz="3600" dirty="0">
                <a:solidFill>
                  <a:schemeClr val="tx1"/>
                </a:solidFill>
              </a:rPr>
              <a:t>A – C (1)</a:t>
            </a:r>
          </a:p>
          <a:p>
            <a:pPr algn="ctr"/>
            <a:r>
              <a:rPr lang="en-US" sz="3600" dirty="0">
                <a:solidFill>
                  <a:schemeClr val="tx1"/>
                </a:solidFill>
              </a:rPr>
              <a:t>C – D (1)</a:t>
            </a:r>
          </a:p>
          <a:p>
            <a:pPr algn="ctr"/>
            <a:r>
              <a:rPr lang="en-US" sz="3600" dirty="0">
                <a:solidFill>
                  <a:schemeClr val="tx1"/>
                </a:solidFill>
              </a:rPr>
              <a:t>E – F (1)</a:t>
            </a:r>
          </a:p>
          <a:p>
            <a:pPr algn="ctr"/>
            <a:r>
              <a:rPr lang="en-US" sz="3600" dirty="0">
                <a:solidFill>
                  <a:schemeClr val="tx1"/>
                </a:solidFill>
              </a:rPr>
              <a:t>A – B (2)</a:t>
            </a:r>
          </a:p>
          <a:p>
            <a:pPr algn="ctr"/>
            <a:r>
              <a:rPr lang="en-US" sz="3600" dirty="0">
                <a:solidFill>
                  <a:schemeClr val="tx1"/>
                </a:solidFill>
              </a:rPr>
              <a:t>C – E (2)</a:t>
            </a:r>
          </a:p>
          <a:p>
            <a:pPr algn="ctr"/>
            <a:r>
              <a:rPr lang="en-US" sz="3600" b="1" dirty="0">
                <a:solidFill>
                  <a:schemeClr val="tx1"/>
                </a:solidFill>
              </a:rPr>
              <a:t>[Continue]</a:t>
            </a:r>
          </a:p>
          <a:p>
            <a:pPr algn="ctr"/>
            <a:endParaRPr lang="en-US" sz="3600" dirty="0">
              <a:solidFill>
                <a:schemeClr val="tx1"/>
              </a:solidFill>
            </a:endParaRPr>
          </a:p>
        </p:txBody>
      </p:sp>
      <p:sp>
        <p:nvSpPr>
          <p:cNvPr id="7" name="Rectangle 6"/>
          <p:cNvSpPr/>
          <p:nvPr/>
        </p:nvSpPr>
        <p:spPr>
          <a:xfrm>
            <a:off x="11887200" y="5204123"/>
            <a:ext cx="1371600" cy="8207078"/>
          </a:xfrm>
          <a:prstGeom prst="rect">
            <a:avLst/>
          </a:prstGeom>
          <a:noFill/>
          <a:ln w="1905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V</a:t>
            </a:r>
          </a:p>
          <a:p>
            <a:pPr algn="ctr"/>
            <a:r>
              <a:rPr lang="en-US" sz="3600" dirty="0">
                <a:solidFill>
                  <a:schemeClr val="tx1"/>
                </a:solidFill>
              </a:rPr>
              <a:t>A</a:t>
            </a:r>
          </a:p>
          <a:p>
            <a:pPr algn="ctr"/>
            <a:r>
              <a:rPr lang="en-US" sz="3600" dirty="0">
                <a:solidFill>
                  <a:schemeClr val="tx1"/>
                </a:solidFill>
              </a:rPr>
              <a:t>C</a:t>
            </a:r>
          </a:p>
          <a:p>
            <a:pPr algn="ctr"/>
            <a:r>
              <a:rPr lang="en-US" sz="3600" dirty="0">
                <a:solidFill>
                  <a:schemeClr val="tx1"/>
                </a:solidFill>
              </a:rPr>
              <a:t>D</a:t>
            </a:r>
          </a:p>
          <a:p>
            <a:pPr algn="ctr"/>
            <a:r>
              <a:rPr lang="en-US" sz="3600" dirty="0">
                <a:solidFill>
                  <a:schemeClr val="tx1"/>
                </a:solidFill>
              </a:rPr>
              <a:t>F</a:t>
            </a:r>
          </a:p>
          <a:p>
            <a:pPr algn="ctr"/>
            <a:r>
              <a:rPr lang="en-US" sz="3600" dirty="0">
                <a:solidFill>
                  <a:schemeClr val="tx1"/>
                </a:solidFill>
              </a:rPr>
              <a:t>B</a:t>
            </a:r>
          </a:p>
          <a:p>
            <a:pPr algn="ctr"/>
            <a:r>
              <a:rPr lang="en-US" sz="3600" dirty="0">
                <a:solidFill>
                  <a:schemeClr val="tx1"/>
                </a:solidFill>
              </a:rPr>
              <a:t>C</a:t>
            </a:r>
          </a:p>
        </p:txBody>
      </p:sp>
      <p:sp>
        <p:nvSpPr>
          <p:cNvPr id="30" name="Oval 29"/>
          <p:cNvSpPr/>
          <p:nvPr/>
        </p:nvSpPr>
        <p:spPr>
          <a:xfrm>
            <a:off x="14173200" y="65160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A</a:t>
            </a:r>
          </a:p>
        </p:txBody>
      </p:sp>
      <p:sp>
        <p:nvSpPr>
          <p:cNvPr id="32" name="Oval 31"/>
          <p:cNvSpPr/>
          <p:nvPr/>
        </p:nvSpPr>
        <p:spPr>
          <a:xfrm>
            <a:off x="16459200" y="5569832"/>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B</a:t>
            </a:r>
          </a:p>
        </p:txBody>
      </p:sp>
      <p:sp>
        <p:nvSpPr>
          <p:cNvPr id="33" name="Oval 32"/>
          <p:cNvSpPr/>
          <p:nvPr/>
        </p:nvSpPr>
        <p:spPr>
          <a:xfrm>
            <a:off x="16459200" y="74304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a:t>
            </a:r>
          </a:p>
        </p:txBody>
      </p:sp>
      <p:sp>
        <p:nvSpPr>
          <p:cNvPr id="35" name="Oval 34"/>
          <p:cNvSpPr/>
          <p:nvPr/>
        </p:nvSpPr>
        <p:spPr>
          <a:xfrm>
            <a:off x="18592800" y="556104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D</a:t>
            </a:r>
          </a:p>
        </p:txBody>
      </p:sp>
      <p:sp>
        <p:nvSpPr>
          <p:cNvPr id="36" name="Oval 35"/>
          <p:cNvSpPr/>
          <p:nvPr/>
        </p:nvSpPr>
        <p:spPr>
          <a:xfrm>
            <a:off x="18592800" y="74304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E</a:t>
            </a:r>
          </a:p>
        </p:txBody>
      </p:sp>
      <p:cxnSp>
        <p:nvCxnSpPr>
          <p:cNvPr id="37" name="Straight Connector 36"/>
          <p:cNvCxnSpPr>
            <a:stCxn id="30" idx="7"/>
            <a:endCxn id="32" idx="2"/>
          </p:cNvCxnSpPr>
          <p:nvPr/>
        </p:nvCxnSpPr>
        <p:spPr>
          <a:xfrm flipV="1">
            <a:off x="14953691" y="6027033"/>
            <a:ext cx="1505510" cy="622954"/>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30" idx="5"/>
            <a:endCxn id="33" idx="2"/>
          </p:cNvCxnSpPr>
          <p:nvPr/>
        </p:nvCxnSpPr>
        <p:spPr>
          <a:xfrm>
            <a:off x="14953691" y="7296567"/>
            <a:ext cx="1505510" cy="591110"/>
          </a:xfrm>
          <a:prstGeom prst="line">
            <a:avLst/>
          </a:prstGeom>
          <a:ln w="381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32" idx="6"/>
            <a:endCxn id="35" idx="2"/>
          </p:cNvCxnSpPr>
          <p:nvPr/>
        </p:nvCxnSpPr>
        <p:spPr>
          <a:xfrm flipV="1">
            <a:off x="17373600" y="6018240"/>
            <a:ext cx="1219200" cy="8792"/>
          </a:xfrm>
          <a:prstGeom prst="line">
            <a:avLst/>
          </a:prstGeom>
          <a:ln w="19050">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5" idx="4"/>
            <a:endCxn id="36" idx="0"/>
          </p:cNvCxnSpPr>
          <p:nvPr/>
        </p:nvCxnSpPr>
        <p:spPr>
          <a:xfrm>
            <a:off x="19050000" y="6475440"/>
            <a:ext cx="0" cy="955036"/>
          </a:xfrm>
          <a:prstGeom prst="line">
            <a:avLst/>
          </a:prstGeom>
          <a:ln w="19050">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3" idx="6"/>
            <a:endCxn id="36" idx="2"/>
          </p:cNvCxnSpPr>
          <p:nvPr/>
        </p:nvCxnSpPr>
        <p:spPr>
          <a:xfrm>
            <a:off x="17373600" y="7887676"/>
            <a:ext cx="1219200" cy="0"/>
          </a:xfrm>
          <a:prstGeom prst="line">
            <a:avLst/>
          </a:prstGeom>
          <a:ln w="381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2" idx="4"/>
            <a:endCxn id="33" idx="0"/>
          </p:cNvCxnSpPr>
          <p:nvPr/>
        </p:nvCxnSpPr>
        <p:spPr>
          <a:xfrm>
            <a:off x="16916400" y="6484232"/>
            <a:ext cx="0" cy="94624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5" idx="3"/>
            <a:endCxn id="33" idx="7"/>
          </p:cNvCxnSpPr>
          <p:nvPr/>
        </p:nvCxnSpPr>
        <p:spPr>
          <a:xfrm flipH="1">
            <a:off x="17239690" y="6341530"/>
            <a:ext cx="1487020" cy="1222856"/>
          </a:xfrm>
          <a:prstGeom prst="line">
            <a:avLst/>
          </a:prstGeom>
          <a:ln w="381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2" idx="5"/>
            <a:endCxn id="36" idx="1"/>
          </p:cNvCxnSpPr>
          <p:nvPr/>
        </p:nvCxnSpPr>
        <p:spPr>
          <a:xfrm>
            <a:off x="17239690" y="6350322"/>
            <a:ext cx="1487020" cy="121406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17373600" y="9501138"/>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F</a:t>
            </a:r>
          </a:p>
        </p:txBody>
      </p:sp>
      <p:cxnSp>
        <p:nvCxnSpPr>
          <p:cNvPr id="46" name="Straight Connector 45"/>
          <p:cNvCxnSpPr>
            <a:stCxn id="30" idx="4"/>
            <a:endCxn id="45" idx="2"/>
          </p:cNvCxnSpPr>
          <p:nvPr/>
        </p:nvCxnSpPr>
        <p:spPr>
          <a:xfrm>
            <a:off x="14630400" y="7430477"/>
            <a:ext cx="2743200" cy="2527862"/>
          </a:xfrm>
          <a:prstGeom prst="line">
            <a:avLst/>
          </a:prstGeom>
          <a:ln w="9525">
            <a:solidFill>
              <a:schemeClr val="accent5">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45" idx="7"/>
            <a:endCxn id="36" idx="4"/>
          </p:cNvCxnSpPr>
          <p:nvPr/>
        </p:nvCxnSpPr>
        <p:spPr>
          <a:xfrm flipV="1">
            <a:off x="18154091" y="8344876"/>
            <a:ext cx="895910" cy="1290172"/>
          </a:xfrm>
          <a:prstGeom prst="line">
            <a:avLst/>
          </a:prstGeom>
          <a:ln w="381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33" idx="4"/>
            <a:endCxn id="45" idx="1"/>
          </p:cNvCxnSpPr>
          <p:nvPr/>
        </p:nvCxnSpPr>
        <p:spPr>
          <a:xfrm>
            <a:off x="16916401" y="8344876"/>
            <a:ext cx="591110" cy="1290172"/>
          </a:xfrm>
          <a:prstGeom prst="line">
            <a:avLst/>
          </a:prstGeom>
          <a:ln w="190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5331348" y="5894705"/>
            <a:ext cx="497252" cy="830997"/>
          </a:xfrm>
          <a:prstGeom prst="rect">
            <a:avLst/>
          </a:prstGeom>
          <a:noFill/>
        </p:spPr>
        <p:txBody>
          <a:bodyPr wrap="none" rtlCol="0">
            <a:spAutoFit/>
          </a:bodyPr>
          <a:lstStyle/>
          <a:p>
            <a:r>
              <a:rPr lang="en-US" sz="4800" dirty="0"/>
              <a:t>2</a:t>
            </a:r>
          </a:p>
        </p:txBody>
      </p:sp>
      <p:sp>
        <p:nvSpPr>
          <p:cNvPr id="50" name="TextBox 49"/>
          <p:cNvSpPr txBox="1"/>
          <p:nvPr/>
        </p:nvSpPr>
        <p:spPr>
          <a:xfrm>
            <a:off x="17813638" y="5486401"/>
            <a:ext cx="497252" cy="830997"/>
          </a:xfrm>
          <a:prstGeom prst="rect">
            <a:avLst/>
          </a:prstGeom>
          <a:noFill/>
        </p:spPr>
        <p:txBody>
          <a:bodyPr wrap="none" rtlCol="0">
            <a:spAutoFit/>
          </a:bodyPr>
          <a:lstStyle/>
          <a:p>
            <a:r>
              <a:rPr lang="en-US" sz="4800" dirty="0"/>
              <a:t>3</a:t>
            </a:r>
          </a:p>
        </p:txBody>
      </p:sp>
      <p:sp>
        <p:nvSpPr>
          <p:cNvPr id="51" name="TextBox 50"/>
          <p:cNvSpPr txBox="1"/>
          <p:nvPr/>
        </p:nvSpPr>
        <p:spPr>
          <a:xfrm>
            <a:off x="18988948" y="6696277"/>
            <a:ext cx="497252" cy="830997"/>
          </a:xfrm>
          <a:prstGeom prst="rect">
            <a:avLst/>
          </a:prstGeom>
          <a:noFill/>
        </p:spPr>
        <p:txBody>
          <a:bodyPr wrap="none" rtlCol="0">
            <a:spAutoFit/>
          </a:bodyPr>
          <a:lstStyle/>
          <a:p>
            <a:r>
              <a:rPr lang="en-US" sz="4800" dirty="0"/>
              <a:t>2</a:t>
            </a:r>
          </a:p>
        </p:txBody>
      </p:sp>
      <p:sp>
        <p:nvSpPr>
          <p:cNvPr id="52" name="TextBox 51"/>
          <p:cNvSpPr txBox="1"/>
          <p:nvPr/>
        </p:nvSpPr>
        <p:spPr>
          <a:xfrm>
            <a:off x="18203312" y="6180527"/>
            <a:ext cx="497252" cy="830997"/>
          </a:xfrm>
          <a:prstGeom prst="rect">
            <a:avLst/>
          </a:prstGeom>
          <a:noFill/>
        </p:spPr>
        <p:txBody>
          <a:bodyPr wrap="none" rtlCol="0">
            <a:spAutoFit/>
          </a:bodyPr>
          <a:lstStyle/>
          <a:p>
            <a:r>
              <a:rPr lang="en-US" sz="4800" dirty="0"/>
              <a:t>1</a:t>
            </a:r>
          </a:p>
        </p:txBody>
      </p:sp>
      <p:sp>
        <p:nvSpPr>
          <p:cNvPr id="53" name="TextBox 52"/>
          <p:cNvSpPr txBox="1"/>
          <p:nvPr/>
        </p:nvSpPr>
        <p:spPr>
          <a:xfrm>
            <a:off x="18262124" y="7099861"/>
            <a:ext cx="497252" cy="830997"/>
          </a:xfrm>
          <a:prstGeom prst="rect">
            <a:avLst/>
          </a:prstGeom>
          <a:noFill/>
        </p:spPr>
        <p:txBody>
          <a:bodyPr wrap="none" rtlCol="0">
            <a:spAutoFit/>
          </a:bodyPr>
          <a:lstStyle/>
          <a:p>
            <a:r>
              <a:rPr lang="en-US" sz="4800" dirty="0"/>
              <a:t>4</a:t>
            </a:r>
          </a:p>
        </p:txBody>
      </p:sp>
      <p:sp>
        <p:nvSpPr>
          <p:cNvPr id="54" name="TextBox 53"/>
          <p:cNvSpPr txBox="1"/>
          <p:nvPr/>
        </p:nvSpPr>
        <p:spPr>
          <a:xfrm>
            <a:off x="16480198" y="6734109"/>
            <a:ext cx="497252" cy="830997"/>
          </a:xfrm>
          <a:prstGeom prst="rect">
            <a:avLst/>
          </a:prstGeom>
          <a:noFill/>
        </p:spPr>
        <p:txBody>
          <a:bodyPr wrap="none" rtlCol="0">
            <a:spAutoFit/>
          </a:bodyPr>
          <a:lstStyle/>
          <a:p>
            <a:r>
              <a:rPr lang="en-US" sz="4800" dirty="0"/>
              <a:t>5</a:t>
            </a:r>
          </a:p>
        </p:txBody>
      </p:sp>
      <p:sp>
        <p:nvSpPr>
          <p:cNvPr id="55" name="TextBox 54"/>
          <p:cNvSpPr txBox="1"/>
          <p:nvPr/>
        </p:nvSpPr>
        <p:spPr>
          <a:xfrm>
            <a:off x="15600974" y="7153477"/>
            <a:ext cx="497252" cy="830997"/>
          </a:xfrm>
          <a:prstGeom prst="rect">
            <a:avLst/>
          </a:prstGeom>
          <a:noFill/>
        </p:spPr>
        <p:txBody>
          <a:bodyPr wrap="none" rtlCol="0">
            <a:spAutoFit/>
          </a:bodyPr>
          <a:lstStyle/>
          <a:p>
            <a:r>
              <a:rPr lang="en-US" sz="4800" dirty="0"/>
              <a:t>1</a:t>
            </a:r>
          </a:p>
        </p:txBody>
      </p:sp>
      <p:sp>
        <p:nvSpPr>
          <p:cNvPr id="56" name="TextBox 55"/>
          <p:cNvSpPr txBox="1"/>
          <p:nvPr/>
        </p:nvSpPr>
        <p:spPr>
          <a:xfrm>
            <a:off x="15753374" y="8712963"/>
            <a:ext cx="497252" cy="830997"/>
          </a:xfrm>
          <a:prstGeom prst="rect">
            <a:avLst/>
          </a:prstGeom>
          <a:noFill/>
        </p:spPr>
        <p:txBody>
          <a:bodyPr wrap="none" rtlCol="0">
            <a:spAutoFit/>
          </a:bodyPr>
          <a:lstStyle/>
          <a:p>
            <a:r>
              <a:rPr lang="en-US" sz="4800" dirty="0"/>
              <a:t>4</a:t>
            </a:r>
          </a:p>
        </p:txBody>
      </p:sp>
      <p:sp>
        <p:nvSpPr>
          <p:cNvPr id="57" name="TextBox 56"/>
          <p:cNvSpPr txBox="1"/>
          <p:nvPr/>
        </p:nvSpPr>
        <p:spPr>
          <a:xfrm>
            <a:off x="17191930" y="8525075"/>
            <a:ext cx="497252" cy="830997"/>
          </a:xfrm>
          <a:prstGeom prst="rect">
            <a:avLst/>
          </a:prstGeom>
          <a:noFill/>
        </p:spPr>
        <p:txBody>
          <a:bodyPr wrap="none" rtlCol="0">
            <a:spAutoFit/>
          </a:bodyPr>
          <a:lstStyle/>
          <a:p>
            <a:r>
              <a:rPr lang="en-US" sz="4800" dirty="0"/>
              <a:t>3</a:t>
            </a:r>
          </a:p>
        </p:txBody>
      </p:sp>
      <p:sp>
        <p:nvSpPr>
          <p:cNvPr id="58" name="TextBox 57"/>
          <p:cNvSpPr txBox="1"/>
          <p:nvPr/>
        </p:nvSpPr>
        <p:spPr>
          <a:xfrm>
            <a:off x="18553226" y="8961035"/>
            <a:ext cx="497252" cy="830997"/>
          </a:xfrm>
          <a:prstGeom prst="rect">
            <a:avLst/>
          </a:prstGeom>
          <a:noFill/>
        </p:spPr>
        <p:txBody>
          <a:bodyPr wrap="none" rtlCol="0">
            <a:spAutoFit/>
          </a:bodyPr>
          <a:lstStyle/>
          <a:p>
            <a:r>
              <a:rPr lang="en-US" sz="4800" dirty="0"/>
              <a:t>1</a:t>
            </a:r>
          </a:p>
        </p:txBody>
      </p:sp>
      <p:sp>
        <p:nvSpPr>
          <p:cNvPr id="59" name="TextBox 58"/>
          <p:cNvSpPr txBox="1"/>
          <p:nvPr/>
        </p:nvSpPr>
        <p:spPr>
          <a:xfrm>
            <a:off x="17697594" y="7820789"/>
            <a:ext cx="497252" cy="830997"/>
          </a:xfrm>
          <a:prstGeom prst="rect">
            <a:avLst/>
          </a:prstGeom>
          <a:noFill/>
        </p:spPr>
        <p:txBody>
          <a:bodyPr wrap="none" rtlCol="0">
            <a:spAutoFit/>
          </a:bodyPr>
          <a:lstStyle/>
          <a:p>
            <a:r>
              <a:rPr lang="en-US" sz="4800" dirty="0"/>
              <a:t>2</a:t>
            </a:r>
          </a:p>
        </p:txBody>
      </p:sp>
      <p:sp>
        <p:nvSpPr>
          <p:cNvPr id="60" name="Rectangle 59"/>
          <p:cNvSpPr/>
          <p:nvPr/>
        </p:nvSpPr>
        <p:spPr>
          <a:xfrm>
            <a:off x="5334000" y="5181600"/>
            <a:ext cx="3810000" cy="822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Adjacency List [SORTED]</a:t>
            </a:r>
          </a:p>
          <a:p>
            <a:pPr algn="ctr"/>
            <a:r>
              <a:rPr lang="en-US" sz="3600" b="1" u="sng" dirty="0">
                <a:solidFill>
                  <a:schemeClr val="tx1"/>
                </a:solidFill>
              </a:rPr>
              <a:t>A – C (1)</a:t>
            </a:r>
          </a:p>
          <a:p>
            <a:pPr algn="ctr"/>
            <a:r>
              <a:rPr lang="en-US" sz="3600" b="1" u="sng" dirty="0">
                <a:solidFill>
                  <a:schemeClr val="tx1"/>
                </a:solidFill>
              </a:rPr>
              <a:t>C – D (1)</a:t>
            </a:r>
          </a:p>
          <a:p>
            <a:pPr algn="ctr"/>
            <a:r>
              <a:rPr lang="en-US" sz="3600" b="1" u="sng" dirty="0">
                <a:solidFill>
                  <a:schemeClr val="tx1"/>
                </a:solidFill>
              </a:rPr>
              <a:t>E – F (1)</a:t>
            </a:r>
          </a:p>
          <a:p>
            <a:pPr algn="ctr"/>
            <a:r>
              <a:rPr lang="en-US" sz="3600" b="1" u="sng" dirty="0">
                <a:solidFill>
                  <a:schemeClr val="tx1"/>
                </a:solidFill>
              </a:rPr>
              <a:t>A – B (2)</a:t>
            </a:r>
          </a:p>
          <a:p>
            <a:pPr algn="ctr"/>
            <a:r>
              <a:rPr lang="en-US" sz="3600" b="1" u="sng" dirty="0">
                <a:solidFill>
                  <a:schemeClr val="tx1"/>
                </a:solidFill>
              </a:rPr>
              <a:t>C – E (2)</a:t>
            </a:r>
          </a:p>
          <a:p>
            <a:pPr algn="ctr"/>
            <a:r>
              <a:rPr lang="en-US" sz="3600" b="1" dirty="0">
                <a:solidFill>
                  <a:schemeClr val="tx1"/>
                </a:solidFill>
              </a:rPr>
              <a:t>D – E (2)</a:t>
            </a:r>
          </a:p>
          <a:p>
            <a:pPr algn="ctr"/>
            <a:r>
              <a:rPr lang="en-US" sz="3600" b="1" dirty="0">
                <a:solidFill>
                  <a:schemeClr val="tx1"/>
                </a:solidFill>
              </a:rPr>
              <a:t>B – D (3)</a:t>
            </a:r>
          </a:p>
          <a:p>
            <a:pPr algn="ctr"/>
            <a:r>
              <a:rPr lang="en-US" sz="3600" b="1" dirty="0">
                <a:solidFill>
                  <a:srgbClr val="FF0000"/>
                </a:solidFill>
              </a:rPr>
              <a:t>C – F (3)</a:t>
            </a:r>
          </a:p>
          <a:p>
            <a:pPr algn="ctr"/>
            <a:r>
              <a:rPr lang="en-US" sz="3600" dirty="0">
                <a:solidFill>
                  <a:schemeClr val="tx1"/>
                </a:solidFill>
              </a:rPr>
              <a:t>A – F (3) </a:t>
            </a:r>
          </a:p>
          <a:p>
            <a:pPr algn="ctr"/>
            <a:r>
              <a:rPr lang="en-US" sz="3600" dirty="0">
                <a:solidFill>
                  <a:schemeClr val="tx1"/>
                </a:solidFill>
              </a:rPr>
              <a:t>B – E (4)</a:t>
            </a:r>
          </a:p>
          <a:p>
            <a:pPr algn="ctr"/>
            <a:r>
              <a:rPr lang="en-US" sz="3600" dirty="0">
                <a:solidFill>
                  <a:schemeClr val="tx1"/>
                </a:solidFill>
              </a:rPr>
              <a:t>B – C (5)</a:t>
            </a:r>
          </a:p>
          <a:p>
            <a:pPr algn="ctr"/>
            <a:endParaRPr lang="en-US" sz="3600" dirty="0">
              <a:solidFill>
                <a:schemeClr val="tx1"/>
              </a:solidFill>
            </a:endParaRPr>
          </a:p>
        </p:txBody>
      </p:sp>
      <p:sp>
        <p:nvSpPr>
          <p:cNvPr id="61" name="TextBox 60"/>
          <p:cNvSpPr txBox="1"/>
          <p:nvPr/>
        </p:nvSpPr>
        <p:spPr>
          <a:xfrm>
            <a:off x="16488216" y="10668000"/>
            <a:ext cx="5769528" cy="1569660"/>
          </a:xfrm>
          <a:prstGeom prst="rect">
            <a:avLst/>
          </a:prstGeom>
          <a:noFill/>
        </p:spPr>
        <p:txBody>
          <a:bodyPr wrap="none" rtlCol="0">
            <a:spAutoFit/>
          </a:bodyPr>
          <a:lstStyle/>
          <a:p>
            <a:r>
              <a:rPr lang="en-US" sz="4800" b="1" dirty="0"/>
              <a:t>Continue :</a:t>
            </a:r>
          </a:p>
          <a:p>
            <a:r>
              <a:rPr lang="en-US" sz="4800" b="1" dirty="0">
                <a:solidFill>
                  <a:srgbClr val="FF0000"/>
                </a:solidFill>
              </a:rPr>
              <a:t>[B – D] is causing loop</a:t>
            </a:r>
          </a:p>
        </p:txBody>
      </p:sp>
    </p:spTree>
    <p:extLst>
      <p:ext uri="{BB962C8B-B14F-4D97-AF65-F5344CB8AC3E}">
        <p14:creationId xmlns:p14="http://schemas.microsoft.com/office/powerpoint/2010/main" val="2108038735"/>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normAutofit fontScale="90000"/>
          </a:bodyPr>
          <a:lstStyle/>
          <a:p>
            <a:pPr eaLnBrk="1" hangingPunct="1"/>
            <a:r>
              <a:rPr lang="en-US" dirty="0">
                <a:latin typeface="Open Sans" pitchFamily="-84" charset="0"/>
              </a:rPr>
              <a:t>MST – </a:t>
            </a:r>
            <a:r>
              <a:rPr lang="en-US" dirty="0" err="1">
                <a:latin typeface="Open Sans" pitchFamily="-84" charset="0"/>
              </a:rPr>
              <a:t>Kruskal’s</a:t>
            </a:r>
            <a:r>
              <a:rPr lang="en-US" dirty="0">
                <a:latin typeface="Open Sans" pitchFamily="-84" charset="0"/>
              </a:rPr>
              <a:t> Algorithm</a:t>
            </a:r>
          </a:p>
        </p:txBody>
      </p:sp>
      <p:sp>
        <p:nvSpPr>
          <p:cNvPr id="3" name="Text Placeholder 2">
            <a:extLst>
              <a:ext uri="{FF2B5EF4-FFF2-40B4-BE49-F238E27FC236}">
                <a16:creationId xmlns:a16="http://schemas.microsoft.com/office/drawing/2014/main" id="{AB0CE75C-930F-B9AD-B81C-A61EB4D09393}"/>
              </a:ext>
            </a:extLst>
          </p:cNvPr>
          <p:cNvSpPr>
            <a:spLocks noGrp="1"/>
          </p:cNvSpPr>
          <p:nvPr>
            <p:ph type="body" sz="quarter" idx="10"/>
          </p:nvPr>
        </p:nvSpPr>
        <p:spPr/>
        <p:txBody>
          <a:bodyPr/>
          <a:lstStyle/>
          <a:p>
            <a:endParaRPr lang="en-US"/>
          </a:p>
        </p:txBody>
      </p:sp>
      <p:sp>
        <p:nvSpPr>
          <p:cNvPr id="7171" name="Content Placeholder 2"/>
          <p:cNvSpPr>
            <a:spLocks noGrp="1"/>
          </p:cNvSpPr>
          <p:nvPr>
            <p:ph sz="quarter" idx="11"/>
          </p:nvPr>
        </p:nvSpPr>
        <p:spPr/>
        <p:txBody>
          <a:bodyPr>
            <a:normAutofit/>
          </a:bodyPr>
          <a:lstStyle/>
          <a:p>
            <a:pPr>
              <a:buNone/>
            </a:pPr>
            <a:r>
              <a:rPr lang="en-US" sz="3600" b="1" u="sng" dirty="0">
                <a:latin typeface="Open Sans" pitchFamily="-84" charset="0"/>
              </a:rPr>
              <a:t>Simulation :</a:t>
            </a:r>
          </a:p>
          <a:p>
            <a:pPr>
              <a:buNone/>
            </a:pPr>
            <a:endParaRPr lang="en-US" sz="3200" dirty="0">
              <a:latin typeface="Lucida Console" panose="020B0609040504020204" pitchFamily="49" charset="0"/>
            </a:endParaRPr>
          </a:p>
        </p:txBody>
      </p:sp>
      <p:sp>
        <p:nvSpPr>
          <p:cNvPr id="5124" name="Footer Placeholder 3"/>
          <p:cNvSpPr>
            <a:spLocks noGrp="1"/>
          </p:cNvSpPr>
          <p:nvPr>
            <p:ph type="ftr" sz="quarter" idx="4294967295"/>
          </p:nvPr>
        </p:nvSpPr>
        <p:spPr>
          <a:xfrm>
            <a:off x="0" y="12833350"/>
            <a:ext cx="5791200" cy="730250"/>
          </a:xfrm>
        </p:spPr>
        <p:txBody>
          <a:bodyPr/>
          <a:lstStyle/>
          <a:p>
            <a:pPr>
              <a:defRPr/>
            </a:pPr>
            <a:r>
              <a:rPr lang="id-ID" dirty="0"/>
              <a:t>COMP6048 - Data Structure</a:t>
            </a:r>
          </a:p>
        </p:txBody>
      </p:sp>
      <p:sp>
        <p:nvSpPr>
          <p:cNvPr id="5125" name="Slide Number Placeholder 4"/>
          <p:cNvSpPr>
            <a:spLocks noGrp="1"/>
          </p:cNvSpPr>
          <p:nvPr>
            <p:ph type="sldNum" sz="quarter" idx="4294967295"/>
          </p:nvPr>
        </p:nvSpPr>
        <p:spPr>
          <a:xfrm>
            <a:off x="24018875" y="13184188"/>
            <a:ext cx="365125" cy="379412"/>
          </a:xfrm>
        </p:spPr>
        <p:txBody>
          <a:bodyPr/>
          <a:lstStyle/>
          <a:p>
            <a:pPr>
              <a:defRPr/>
            </a:pPr>
            <a:fld id="{BE9CBBE9-7D85-40CF-85AA-565BC62F71A7}" type="slidenum">
              <a:rPr lang="en-US"/>
              <a:pPr>
                <a:defRPr/>
              </a:pPr>
              <a:t>51</a:t>
            </a:fld>
            <a:endParaRPr lang="en-US"/>
          </a:p>
        </p:txBody>
      </p:sp>
      <p:sp>
        <p:nvSpPr>
          <p:cNvPr id="2" name="Rectangle 1"/>
          <p:cNvSpPr/>
          <p:nvPr/>
        </p:nvSpPr>
        <p:spPr>
          <a:xfrm>
            <a:off x="9144000" y="5181600"/>
            <a:ext cx="2743200" cy="822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T</a:t>
            </a:r>
          </a:p>
          <a:p>
            <a:pPr algn="ctr"/>
            <a:r>
              <a:rPr lang="en-US" sz="3600" dirty="0">
                <a:solidFill>
                  <a:schemeClr val="tx1"/>
                </a:solidFill>
              </a:rPr>
              <a:t>NULL</a:t>
            </a:r>
          </a:p>
          <a:p>
            <a:pPr algn="ctr"/>
            <a:r>
              <a:rPr lang="en-US" sz="3600" dirty="0">
                <a:solidFill>
                  <a:schemeClr val="tx1"/>
                </a:solidFill>
              </a:rPr>
              <a:t>A – C (1)</a:t>
            </a:r>
          </a:p>
          <a:p>
            <a:pPr algn="ctr"/>
            <a:r>
              <a:rPr lang="en-US" sz="3600" dirty="0">
                <a:solidFill>
                  <a:schemeClr val="tx1"/>
                </a:solidFill>
              </a:rPr>
              <a:t>C – D (1)</a:t>
            </a:r>
          </a:p>
          <a:p>
            <a:pPr algn="ctr"/>
            <a:r>
              <a:rPr lang="en-US" sz="3600" dirty="0">
                <a:solidFill>
                  <a:schemeClr val="tx1"/>
                </a:solidFill>
              </a:rPr>
              <a:t>E – F (1)</a:t>
            </a:r>
          </a:p>
          <a:p>
            <a:pPr algn="ctr"/>
            <a:r>
              <a:rPr lang="en-US" sz="3600" dirty="0">
                <a:solidFill>
                  <a:schemeClr val="tx1"/>
                </a:solidFill>
              </a:rPr>
              <a:t>A – B (2)</a:t>
            </a:r>
          </a:p>
          <a:p>
            <a:pPr algn="ctr"/>
            <a:r>
              <a:rPr lang="en-US" sz="3600" dirty="0">
                <a:solidFill>
                  <a:schemeClr val="tx1"/>
                </a:solidFill>
              </a:rPr>
              <a:t>C – E (2)</a:t>
            </a:r>
          </a:p>
          <a:p>
            <a:pPr algn="ctr"/>
            <a:r>
              <a:rPr lang="en-US" sz="3600" b="1" dirty="0">
                <a:solidFill>
                  <a:schemeClr val="tx1"/>
                </a:solidFill>
              </a:rPr>
              <a:t>[Continue]</a:t>
            </a:r>
          </a:p>
          <a:p>
            <a:pPr algn="ctr"/>
            <a:endParaRPr lang="en-US" sz="3600" dirty="0">
              <a:solidFill>
                <a:schemeClr val="tx1"/>
              </a:solidFill>
            </a:endParaRPr>
          </a:p>
        </p:txBody>
      </p:sp>
      <p:sp>
        <p:nvSpPr>
          <p:cNvPr id="7" name="Rectangle 6"/>
          <p:cNvSpPr/>
          <p:nvPr/>
        </p:nvSpPr>
        <p:spPr>
          <a:xfrm>
            <a:off x="11887200" y="5204123"/>
            <a:ext cx="1371600" cy="8207078"/>
          </a:xfrm>
          <a:prstGeom prst="rect">
            <a:avLst/>
          </a:prstGeom>
          <a:noFill/>
          <a:ln w="1905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V</a:t>
            </a:r>
          </a:p>
          <a:p>
            <a:pPr algn="ctr"/>
            <a:r>
              <a:rPr lang="en-US" sz="3600" dirty="0">
                <a:solidFill>
                  <a:schemeClr val="tx1"/>
                </a:solidFill>
              </a:rPr>
              <a:t>A</a:t>
            </a:r>
          </a:p>
          <a:p>
            <a:pPr algn="ctr"/>
            <a:r>
              <a:rPr lang="en-US" sz="3600" dirty="0">
                <a:solidFill>
                  <a:schemeClr val="tx1"/>
                </a:solidFill>
              </a:rPr>
              <a:t>C</a:t>
            </a:r>
          </a:p>
          <a:p>
            <a:pPr algn="ctr"/>
            <a:r>
              <a:rPr lang="en-US" sz="3600" dirty="0">
                <a:solidFill>
                  <a:schemeClr val="tx1"/>
                </a:solidFill>
              </a:rPr>
              <a:t>D</a:t>
            </a:r>
          </a:p>
          <a:p>
            <a:pPr algn="ctr"/>
            <a:r>
              <a:rPr lang="en-US" sz="3600" dirty="0">
                <a:solidFill>
                  <a:schemeClr val="tx1"/>
                </a:solidFill>
              </a:rPr>
              <a:t>F</a:t>
            </a:r>
          </a:p>
          <a:p>
            <a:pPr algn="ctr"/>
            <a:r>
              <a:rPr lang="en-US" sz="3600" dirty="0">
                <a:solidFill>
                  <a:schemeClr val="tx1"/>
                </a:solidFill>
              </a:rPr>
              <a:t>B</a:t>
            </a:r>
          </a:p>
          <a:p>
            <a:pPr algn="ctr"/>
            <a:r>
              <a:rPr lang="en-US" sz="3600" dirty="0">
                <a:solidFill>
                  <a:schemeClr val="tx1"/>
                </a:solidFill>
              </a:rPr>
              <a:t>C</a:t>
            </a:r>
          </a:p>
        </p:txBody>
      </p:sp>
      <p:sp>
        <p:nvSpPr>
          <p:cNvPr id="30" name="Oval 29"/>
          <p:cNvSpPr/>
          <p:nvPr/>
        </p:nvSpPr>
        <p:spPr>
          <a:xfrm>
            <a:off x="14173200" y="65160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A</a:t>
            </a:r>
          </a:p>
        </p:txBody>
      </p:sp>
      <p:sp>
        <p:nvSpPr>
          <p:cNvPr id="32" name="Oval 31"/>
          <p:cNvSpPr/>
          <p:nvPr/>
        </p:nvSpPr>
        <p:spPr>
          <a:xfrm>
            <a:off x="16459200" y="5569832"/>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B</a:t>
            </a:r>
          </a:p>
        </p:txBody>
      </p:sp>
      <p:sp>
        <p:nvSpPr>
          <p:cNvPr id="33" name="Oval 32"/>
          <p:cNvSpPr/>
          <p:nvPr/>
        </p:nvSpPr>
        <p:spPr>
          <a:xfrm>
            <a:off x="16459200" y="74304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a:t>
            </a:r>
          </a:p>
        </p:txBody>
      </p:sp>
      <p:sp>
        <p:nvSpPr>
          <p:cNvPr id="35" name="Oval 34"/>
          <p:cNvSpPr/>
          <p:nvPr/>
        </p:nvSpPr>
        <p:spPr>
          <a:xfrm>
            <a:off x="18592800" y="556104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D</a:t>
            </a:r>
          </a:p>
        </p:txBody>
      </p:sp>
      <p:sp>
        <p:nvSpPr>
          <p:cNvPr id="36" name="Oval 35"/>
          <p:cNvSpPr/>
          <p:nvPr/>
        </p:nvSpPr>
        <p:spPr>
          <a:xfrm>
            <a:off x="18592800" y="74304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E</a:t>
            </a:r>
          </a:p>
        </p:txBody>
      </p:sp>
      <p:cxnSp>
        <p:nvCxnSpPr>
          <p:cNvPr id="37" name="Straight Connector 36"/>
          <p:cNvCxnSpPr>
            <a:stCxn id="30" idx="7"/>
            <a:endCxn id="32" idx="2"/>
          </p:cNvCxnSpPr>
          <p:nvPr/>
        </p:nvCxnSpPr>
        <p:spPr>
          <a:xfrm flipV="1">
            <a:off x="14953691" y="6027033"/>
            <a:ext cx="1505510" cy="622954"/>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30" idx="5"/>
            <a:endCxn id="33" idx="2"/>
          </p:cNvCxnSpPr>
          <p:nvPr/>
        </p:nvCxnSpPr>
        <p:spPr>
          <a:xfrm>
            <a:off x="14953691" y="7296567"/>
            <a:ext cx="1505510" cy="591110"/>
          </a:xfrm>
          <a:prstGeom prst="line">
            <a:avLst/>
          </a:prstGeom>
          <a:ln w="381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32" idx="6"/>
            <a:endCxn id="35" idx="2"/>
          </p:cNvCxnSpPr>
          <p:nvPr/>
        </p:nvCxnSpPr>
        <p:spPr>
          <a:xfrm flipV="1">
            <a:off x="17373600" y="6018240"/>
            <a:ext cx="1219200" cy="8792"/>
          </a:xfrm>
          <a:prstGeom prst="line">
            <a:avLst/>
          </a:prstGeom>
          <a:ln w="19050">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5" idx="4"/>
            <a:endCxn id="36" idx="0"/>
          </p:cNvCxnSpPr>
          <p:nvPr/>
        </p:nvCxnSpPr>
        <p:spPr>
          <a:xfrm>
            <a:off x="19050000" y="6475440"/>
            <a:ext cx="0" cy="955036"/>
          </a:xfrm>
          <a:prstGeom prst="line">
            <a:avLst/>
          </a:prstGeom>
          <a:ln w="19050">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3" idx="6"/>
            <a:endCxn id="36" idx="2"/>
          </p:cNvCxnSpPr>
          <p:nvPr/>
        </p:nvCxnSpPr>
        <p:spPr>
          <a:xfrm>
            <a:off x="17373600" y="7887676"/>
            <a:ext cx="1219200" cy="0"/>
          </a:xfrm>
          <a:prstGeom prst="line">
            <a:avLst/>
          </a:prstGeom>
          <a:ln w="381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2" idx="4"/>
            <a:endCxn id="33" idx="0"/>
          </p:cNvCxnSpPr>
          <p:nvPr/>
        </p:nvCxnSpPr>
        <p:spPr>
          <a:xfrm>
            <a:off x="16916400" y="6484232"/>
            <a:ext cx="0" cy="94624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5" idx="3"/>
            <a:endCxn id="33" idx="7"/>
          </p:cNvCxnSpPr>
          <p:nvPr/>
        </p:nvCxnSpPr>
        <p:spPr>
          <a:xfrm flipH="1">
            <a:off x="17239690" y="6341530"/>
            <a:ext cx="1487020" cy="1222856"/>
          </a:xfrm>
          <a:prstGeom prst="line">
            <a:avLst/>
          </a:prstGeom>
          <a:ln w="381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2" idx="5"/>
            <a:endCxn id="36" idx="1"/>
          </p:cNvCxnSpPr>
          <p:nvPr/>
        </p:nvCxnSpPr>
        <p:spPr>
          <a:xfrm>
            <a:off x="17239690" y="6350322"/>
            <a:ext cx="1487020" cy="121406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17373600" y="9501138"/>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F</a:t>
            </a:r>
          </a:p>
        </p:txBody>
      </p:sp>
      <p:cxnSp>
        <p:nvCxnSpPr>
          <p:cNvPr id="46" name="Straight Connector 45"/>
          <p:cNvCxnSpPr>
            <a:stCxn id="30" idx="4"/>
            <a:endCxn id="45" idx="2"/>
          </p:cNvCxnSpPr>
          <p:nvPr/>
        </p:nvCxnSpPr>
        <p:spPr>
          <a:xfrm>
            <a:off x="14630400" y="7430477"/>
            <a:ext cx="2743200" cy="2527862"/>
          </a:xfrm>
          <a:prstGeom prst="line">
            <a:avLst/>
          </a:prstGeom>
          <a:ln w="190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45" idx="7"/>
            <a:endCxn id="36" idx="4"/>
          </p:cNvCxnSpPr>
          <p:nvPr/>
        </p:nvCxnSpPr>
        <p:spPr>
          <a:xfrm flipV="1">
            <a:off x="18154091" y="8344876"/>
            <a:ext cx="895910" cy="1290172"/>
          </a:xfrm>
          <a:prstGeom prst="line">
            <a:avLst/>
          </a:prstGeom>
          <a:ln w="381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33" idx="4"/>
            <a:endCxn id="45" idx="1"/>
          </p:cNvCxnSpPr>
          <p:nvPr/>
        </p:nvCxnSpPr>
        <p:spPr>
          <a:xfrm>
            <a:off x="16916401" y="8344876"/>
            <a:ext cx="591110" cy="1290172"/>
          </a:xfrm>
          <a:prstGeom prst="line">
            <a:avLst/>
          </a:prstGeom>
          <a:ln w="19050">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5331348" y="5894705"/>
            <a:ext cx="497252" cy="830997"/>
          </a:xfrm>
          <a:prstGeom prst="rect">
            <a:avLst/>
          </a:prstGeom>
          <a:noFill/>
        </p:spPr>
        <p:txBody>
          <a:bodyPr wrap="none" rtlCol="0">
            <a:spAutoFit/>
          </a:bodyPr>
          <a:lstStyle/>
          <a:p>
            <a:r>
              <a:rPr lang="en-US" sz="4800" dirty="0"/>
              <a:t>2</a:t>
            </a:r>
          </a:p>
        </p:txBody>
      </p:sp>
      <p:sp>
        <p:nvSpPr>
          <p:cNvPr id="50" name="TextBox 49"/>
          <p:cNvSpPr txBox="1"/>
          <p:nvPr/>
        </p:nvSpPr>
        <p:spPr>
          <a:xfrm>
            <a:off x="17813638" y="5486401"/>
            <a:ext cx="497252" cy="830997"/>
          </a:xfrm>
          <a:prstGeom prst="rect">
            <a:avLst/>
          </a:prstGeom>
          <a:noFill/>
        </p:spPr>
        <p:txBody>
          <a:bodyPr wrap="none" rtlCol="0">
            <a:spAutoFit/>
          </a:bodyPr>
          <a:lstStyle/>
          <a:p>
            <a:r>
              <a:rPr lang="en-US" sz="4800" dirty="0"/>
              <a:t>3</a:t>
            </a:r>
          </a:p>
        </p:txBody>
      </p:sp>
      <p:sp>
        <p:nvSpPr>
          <p:cNvPr id="51" name="TextBox 50"/>
          <p:cNvSpPr txBox="1"/>
          <p:nvPr/>
        </p:nvSpPr>
        <p:spPr>
          <a:xfrm>
            <a:off x="18988948" y="6696277"/>
            <a:ext cx="497252" cy="830997"/>
          </a:xfrm>
          <a:prstGeom prst="rect">
            <a:avLst/>
          </a:prstGeom>
          <a:noFill/>
        </p:spPr>
        <p:txBody>
          <a:bodyPr wrap="none" rtlCol="0">
            <a:spAutoFit/>
          </a:bodyPr>
          <a:lstStyle/>
          <a:p>
            <a:r>
              <a:rPr lang="en-US" sz="4800" dirty="0"/>
              <a:t>2</a:t>
            </a:r>
          </a:p>
        </p:txBody>
      </p:sp>
      <p:sp>
        <p:nvSpPr>
          <p:cNvPr id="52" name="TextBox 51"/>
          <p:cNvSpPr txBox="1"/>
          <p:nvPr/>
        </p:nvSpPr>
        <p:spPr>
          <a:xfrm>
            <a:off x="18203312" y="6180527"/>
            <a:ext cx="497252" cy="830997"/>
          </a:xfrm>
          <a:prstGeom prst="rect">
            <a:avLst/>
          </a:prstGeom>
          <a:noFill/>
        </p:spPr>
        <p:txBody>
          <a:bodyPr wrap="none" rtlCol="0">
            <a:spAutoFit/>
          </a:bodyPr>
          <a:lstStyle/>
          <a:p>
            <a:r>
              <a:rPr lang="en-US" sz="4800" dirty="0"/>
              <a:t>1</a:t>
            </a:r>
          </a:p>
        </p:txBody>
      </p:sp>
      <p:sp>
        <p:nvSpPr>
          <p:cNvPr id="53" name="TextBox 52"/>
          <p:cNvSpPr txBox="1"/>
          <p:nvPr/>
        </p:nvSpPr>
        <p:spPr>
          <a:xfrm>
            <a:off x="18262124" y="7099861"/>
            <a:ext cx="497252" cy="830997"/>
          </a:xfrm>
          <a:prstGeom prst="rect">
            <a:avLst/>
          </a:prstGeom>
          <a:noFill/>
        </p:spPr>
        <p:txBody>
          <a:bodyPr wrap="none" rtlCol="0">
            <a:spAutoFit/>
          </a:bodyPr>
          <a:lstStyle/>
          <a:p>
            <a:r>
              <a:rPr lang="en-US" sz="4800" dirty="0"/>
              <a:t>4</a:t>
            </a:r>
          </a:p>
        </p:txBody>
      </p:sp>
      <p:sp>
        <p:nvSpPr>
          <p:cNvPr id="54" name="TextBox 53"/>
          <p:cNvSpPr txBox="1"/>
          <p:nvPr/>
        </p:nvSpPr>
        <p:spPr>
          <a:xfrm>
            <a:off x="16480198" y="6734109"/>
            <a:ext cx="497252" cy="830997"/>
          </a:xfrm>
          <a:prstGeom prst="rect">
            <a:avLst/>
          </a:prstGeom>
          <a:noFill/>
        </p:spPr>
        <p:txBody>
          <a:bodyPr wrap="none" rtlCol="0">
            <a:spAutoFit/>
          </a:bodyPr>
          <a:lstStyle/>
          <a:p>
            <a:r>
              <a:rPr lang="en-US" sz="4800" dirty="0"/>
              <a:t>5</a:t>
            </a:r>
          </a:p>
        </p:txBody>
      </p:sp>
      <p:sp>
        <p:nvSpPr>
          <p:cNvPr id="55" name="TextBox 54"/>
          <p:cNvSpPr txBox="1"/>
          <p:nvPr/>
        </p:nvSpPr>
        <p:spPr>
          <a:xfrm>
            <a:off x="15600974" y="7153477"/>
            <a:ext cx="497252" cy="830997"/>
          </a:xfrm>
          <a:prstGeom prst="rect">
            <a:avLst/>
          </a:prstGeom>
          <a:noFill/>
        </p:spPr>
        <p:txBody>
          <a:bodyPr wrap="none" rtlCol="0">
            <a:spAutoFit/>
          </a:bodyPr>
          <a:lstStyle/>
          <a:p>
            <a:r>
              <a:rPr lang="en-US" sz="4800" dirty="0"/>
              <a:t>1</a:t>
            </a:r>
          </a:p>
        </p:txBody>
      </p:sp>
      <p:sp>
        <p:nvSpPr>
          <p:cNvPr id="56" name="TextBox 55"/>
          <p:cNvSpPr txBox="1"/>
          <p:nvPr/>
        </p:nvSpPr>
        <p:spPr>
          <a:xfrm>
            <a:off x="15753374" y="8712963"/>
            <a:ext cx="497252" cy="830997"/>
          </a:xfrm>
          <a:prstGeom prst="rect">
            <a:avLst/>
          </a:prstGeom>
          <a:noFill/>
        </p:spPr>
        <p:txBody>
          <a:bodyPr wrap="none" rtlCol="0">
            <a:spAutoFit/>
          </a:bodyPr>
          <a:lstStyle/>
          <a:p>
            <a:r>
              <a:rPr lang="en-US" sz="4800" dirty="0"/>
              <a:t>4</a:t>
            </a:r>
          </a:p>
        </p:txBody>
      </p:sp>
      <p:sp>
        <p:nvSpPr>
          <p:cNvPr id="57" name="TextBox 56"/>
          <p:cNvSpPr txBox="1"/>
          <p:nvPr/>
        </p:nvSpPr>
        <p:spPr>
          <a:xfrm>
            <a:off x="17191930" y="8525075"/>
            <a:ext cx="497252" cy="830997"/>
          </a:xfrm>
          <a:prstGeom prst="rect">
            <a:avLst/>
          </a:prstGeom>
          <a:noFill/>
        </p:spPr>
        <p:txBody>
          <a:bodyPr wrap="none" rtlCol="0">
            <a:spAutoFit/>
          </a:bodyPr>
          <a:lstStyle/>
          <a:p>
            <a:r>
              <a:rPr lang="en-US" sz="4800" dirty="0"/>
              <a:t>3</a:t>
            </a:r>
          </a:p>
        </p:txBody>
      </p:sp>
      <p:sp>
        <p:nvSpPr>
          <p:cNvPr id="58" name="TextBox 57"/>
          <p:cNvSpPr txBox="1"/>
          <p:nvPr/>
        </p:nvSpPr>
        <p:spPr>
          <a:xfrm>
            <a:off x="18553226" y="8961035"/>
            <a:ext cx="497252" cy="830997"/>
          </a:xfrm>
          <a:prstGeom prst="rect">
            <a:avLst/>
          </a:prstGeom>
          <a:noFill/>
        </p:spPr>
        <p:txBody>
          <a:bodyPr wrap="none" rtlCol="0">
            <a:spAutoFit/>
          </a:bodyPr>
          <a:lstStyle/>
          <a:p>
            <a:r>
              <a:rPr lang="en-US" sz="4800" dirty="0"/>
              <a:t>1</a:t>
            </a:r>
          </a:p>
        </p:txBody>
      </p:sp>
      <p:sp>
        <p:nvSpPr>
          <p:cNvPr id="59" name="TextBox 58"/>
          <p:cNvSpPr txBox="1"/>
          <p:nvPr/>
        </p:nvSpPr>
        <p:spPr>
          <a:xfrm>
            <a:off x="17697594" y="7820789"/>
            <a:ext cx="497252" cy="830997"/>
          </a:xfrm>
          <a:prstGeom prst="rect">
            <a:avLst/>
          </a:prstGeom>
          <a:noFill/>
        </p:spPr>
        <p:txBody>
          <a:bodyPr wrap="none" rtlCol="0">
            <a:spAutoFit/>
          </a:bodyPr>
          <a:lstStyle/>
          <a:p>
            <a:r>
              <a:rPr lang="en-US" sz="4800" dirty="0"/>
              <a:t>2</a:t>
            </a:r>
          </a:p>
        </p:txBody>
      </p:sp>
      <p:sp>
        <p:nvSpPr>
          <p:cNvPr id="60" name="Rectangle 59"/>
          <p:cNvSpPr/>
          <p:nvPr/>
        </p:nvSpPr>
        <p:spPr>
          <a:xfrm>
            <a:off x="5334000" y="5181600"/>
            <a:ext cx="3810000" cy="822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Adjacency List [SORTED]</a:t>
            </a:r>
          </a:p>
          <a:p>
            <a:pPr algn="ctr"/>
            <a:r>
              <a:rPr lang="en-US" sz="3600" b="1" u="sng" dirty="0">
                <a:solidFill>
                  <a:schemeClr val="tx1"/>
                </a:solidFill>
              </a:rPr>
              <a:t>A – C (1)</a:t>
            </a:r>
          </a:p>
          <a:p>
            <a:pPr algn="ctr"/>
            <a:r>
              <a:rPr lang="en-US" sz="3600" b="1" u="sng" dirty="0">
                <a:solidFill>
                  <a:schemeClr val="tx1"/>
                </a:solidFill>
              </a:rPr>
              <a:t>C – D (1)</a:t>
            </a:r>
          </a:p>
          <a:p>
            <a:pPr algn="ctr"/>
            <a:r>
              <a:rPr lang="en-US" sz="3600" b="1" u="sng" dirty="0">
                <a:solidFill>
                  <a:schemeClr val="tx1"/>
                </a:solidFill>
              </a:rPr>
              <a:t>E – F (1)</a:t>
            </a:r>
          </a:p>
          <a:p>
            <a:pPr algn="ctr"/>
            <a:r>
              <a:rPr lang="en-US" sz="3600" b="1" u="sng" dirty="0">
                <a:solidFill>
                  <a:schemeClr val="tx1"/>
                </a:solidFill>
              </a:rPr>
              <a:t>A – B (2)</a:t>
            </a:r>
          </a:p>
          <a:p>
            <a:pPr algn="ctr"/>
            <a:r>
              <a:rPr lang="en-US" sz="3600" b="1" u="sng" dirty="0">
                <a:solidFill>
                  <a:schemeClr val="tx1"/>
                </a:solidFill>
              </a:rPr>
              <a:t>C – E (2)</a:t>
            </a:r>
          </a:p>
          <a:p>
            <a:pPr algn="ctr"/>
            <a:r>
              <a:rPr lang="en-US" sz="3600" b="1" dirty="0">
                <a:solidFill>
                  <a:schemeClr val="tx1"/>
                </a:solidFill>
              </a:rPr>
              <a:t>D – E (2)</a:t>
            </a:r>
          </a:p>
          <a:p>
            <a:pPr algn="ctr"/>
            <a:r>
              <a:rPr lang="en-US" sz="3600" b="1" dirty="0">
                <a:solidFill>
                  <a:schemeClr val="tx1"/>
                </a:solidFill>
              </a:rPr>
              <a:t>B – D (3)</a:t>
            </a:r>
          </a:p>
          <a:p>
            <a:pPr algn="ctr"/>
            <a:r>
              <a:rPr lang="en-US" sz="3600" b="1" dirty="0">
                <a:solidFill>
                  <a:schemeClr val="tx1"/>
                </a:solidFill>
              </a:rPr>
              <a:t>C – F (3)</a:t>
            </a:r>
          </a:p>
          <a:p>
            <a:pPr algn="ctr"/>
            <a:r>
              <a:rPr lang="en-US" sz="3600" b="1" dirty="0">
                <a:solidFill>
                  <a:srgbClr val="FF0000"/>
                </a:solidFill>
              </a:rPr>
              <a:t>A – F (3) </a:t>
            </a:r>
          </a:p>
          <a:p>
            <a:pPr algn="ctr"/>
            <a:r>
              <a:rPr lang="en-US" sz="3600" dirty="0">
                <a:solidFill>
                  <a:schemeClr val="tx1"/>
                </a:solidFill>
              </a:rPr>
              <a:t>B – E (4)</a:t>
            </a:r>
          </a:p>
          <a:p>
            <a:pPr algn="ctr"/>
            <a:r>
              <a:rPr lang="en-US" sz="3600" dirty="0">
                <a:solidFill>
                  <a:schemeClr val="tx1"/>
                </a:solidFill>
              </a:rPr>
              <a:t>B – C (5)</a:t>
            </a:r>
          </a:p>
        </p:txBody>
      </p:sp>
      <p:sp>
        <p:nvSpPr>
          <p:cNvPr id="61" name="TextBox 60"/>
          <p:cNvSpPr txBox="1"/>
          <p:nvPr/>
        </p:nvSpPr>
        <p:spPr>
          <a:xfrm>
            <a:off x="16534703" y="10668000"/>
            <a:ext cx="5644494" cy="1569660"/>
          </a:xfrm>
          <a:prstGeom prst="rect">
            <a:avLst/>
          </a:prstGeom>
          <a:noFill/>
        </p:spPr>
        <p:txBody>
          <a:bodyPr wrap="none" rtlCol="0">
            <a:spAutoFit/>
          </a:bodyPr>
          <a:lstStyle/>
          <a:p>
            <a:r>
              <a:rPr lang="en-US" sz="4800" b="1" dirty="0"/>
              <a:t>Continue :</a:t>
            </a:r>
          </a:p>
          <a:p>
            <a:r>
              <a:rPr lang="en-US" sz="4800" b="1" dirty="0">
                <a:solidFill>
                  <a:srgbClr val="FF0000"/>
                </a:solidFill>
              </a:rPr>
              <a:t>[C – F] is causing loop</a:t>
            </a:r>
          </a:p>
        </p:txBody>
      </p:sp>
    </p:spTree>
    <p:extLst>
      <p:ext uri="{BB962C8B-B14F-4D97-AF65-F5344CB8AC3E}">
        <p14:creationId xmlns:p14="http://schemas.microsoft.com/office/powerpoint/2010/main" val="4046304855"/>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normAutofit fontScale="90000"/>
          </a:bodyPr>
          <a:lstStyle/>
          <a:p>
            <a:pPr eaLnBrk="1" hangingPunct="1"/>
            <a:r>
              <a:rPr lang="en-US" dirty="0">
                <a:latin typeface="Open Sans" pitchFamily="-84" charset="0"/>
              </a:rPr>
              <a:t>MST – </a:t>
            </a:r>
            <a:r>
              <a:rPr lang="en-US" dirty="0" err="1">
                <a:latin typeface="Open Sans" pitchFamily="-84" charset="0"/>
              </a:rPr>
              <a:t>Kruskal’s</a:t>
            </a:r>
            <a:r>
              <a:rPr lang="en-US" dirty="0">
                <a:latin typeface="Open Sans" pitchFamily="-84" charset="0"/>
              </a:rPr>
              <a:t> Algorithm</a:t>
            </a:r>
          </a:p>
        </p:txBody>
      </p:sp>
      <p:sp>
        <p:nvSpPr>
          <p:cNvPr id="3" name="Text Placeholder 2">
            <a:extLst>
              <a:ext uri="{FF2B5EF4-FFF2-40B4-BE49-F238E27FC236}">
                <a16:creationId xmlns:a16="http://schemas.microsoft.com/office/drawing/2014/main" id="{9A0B62A9-56AD-342C-CA65-1D46B994E8FA}"/>
              </a:ext>
            </a:extLst>
          </p:cNvPr>
          <p:cNvSpPr>
            <a:spLocks noGrp="1"/>
          </p:cNvSpPr>
          <p:nvPr>
            <p:ph type="body" sz="quarter" idx="10"/>
          </p:nvPr>
        </p:nvSpPr>
        <p:spPr/>
        <p:txBody>
          <a:bodyPr/>
          <a:lstStyle/>
          <a:p>
            <a:endParaRPr lang="en-US"/>
          </a:p>
        </p:txBody>
      </p:sp>
      <p:sp>
        <p:nvSpPr>
          <p:cNvPr id="7171" name="Content Placeholder 2"/>
          <p:cNvSpPr>
            <a:spLocks noGrp="1"/>
          </p:cNvSpPr>
          <p:nvPr>
            <p:ph sz="quarter" idx="11"/>
          </p:nvPr>
        </p:nvSpPr>
        <p:spPr/>
        <p:txBody>
          <a:bodyPr>
            <a:normAutofit/>
          </a:bodyPr>
          <a:lstStyle/>
          <a:p>
            <a:pPr>
              <a:buNone/>
            </a:pPr>
            <a:r>
              <a:rPr lang="en-US" sz="3600" b="1" u="sng" dirty="0">
                <a:latin typeface="Open Sans" pitchFamily="-84" charset="0"/>
              </a:rPr>
              <a:t>Simulation :</a:t>
            </a:r>
          </a:p>
          <a:p>
            <a:pPr>
              <a:buNone/>
            </a:pPr>
            <a:endParaRPr lang="en-US" sz="3200" dirty="0">
              <a:latin typeface="Lucida Console" panose="020B0609040504020204" pitchFamily="49" charset="0"/>
            </a:endParaRPr>
          </a:p>
        </p:txBody>
      </p:sp>
      <p:sp>
        <p:nvSpPr>
          <p:cNvPr id="5124" name="Footer Placeholder 3"/>
          <p:cNvSpPr>
            <a:spLocks noGrp="1"/>
          </p:cNvSpPr>
          <p:nvPr>
            <p:ph type="ftr" sz="quarter" idx="4294967295"/>
          </p:nvPr>
        </p:nvSpPr>
        <p:spPr>
          <a:xfrm>
            <a:off x="0" y="12833350"/>
            <a:ext cx="5791200" cy="730250"/>
          </a:xfrm>
        </p:spPr>
        <p:txBody>
          <a:bodyPr/>
          <a:lstStyle/>
          <a:p>
            <a:pPr>
              <a:defRPr/>
            </a:pPr>
            <a:r>
              <a:rPr lang="id-ID" dirty="0"/>
              <a:t>COMP6048 - Data Structure</a:t>
            </a:r>
          </a:p>
        </p:txBody>
      </p:sp>
      <p:sp>
        <p:nvSpPr>
          <p:cNvPr id="5125" name="Slide Number Placeholder 4"/>
          <p:cNvSpPr>
            <a:spLocks noGrp="1"/>
          </p:cNvSpPr>
          <p:nvPr>
            <p:ph type="sldNum" sz="quarter" idx="4294967295"/>
          </p:nvPr>
        </p:nvSpPr>
        <p:spPr>
          <a:xfrm>
            <a:off x="24018875" y="13184188"/>
            <a:ext cx="365125" cy="379412"/>
          </a:xfrm>
        </p:spPr>
        <p:txBody>
          <a:bodyPr/>
          <a:lstStyle/>
          <a:p>
            <a:pPr>
              <a:defRPr/>
            </a:pPr>
            <a:fld id="{BE9CBBE9-7D85-40CF-85AA-565BC62F71A7}" type="slidenum">
              <a:rPr lang="en-US"/>
              <a:pPr>
                <a:defRPr/>
              </a:pPr>
              <a:t>52</a:t>
            </a:fld>
            <a:endParaRPr lang="en-US"/>
          </a:p>
        </p:txBody>
      </p:sp>
      <p:sp>
        <p:nvSpPr>
          <p:cNvPr id="2" name="Rectangle 1"/>
          <p:cNvSpPr/>
          <p:nvPr/>
        </p:nvSpPr>
        <p:spPr>
          <a:xfrm>
            <a:off x="9144000" y="5181600"/>
            <a:ext cx="2743200" cy="822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T</a:t>
            </a:r>
          </a:p>
          <a:p>
            <a:pPr algn="ctr"/>
            <a:r>
              <a:rPr lang="en-US" sz="3600" dirty="0">
                <a:solidFill>
                  <a:schemeClr val="tx1"/>
                </a:solidFill>
              </a:rPr>
              <a:t>NULL</a:t>
            </a:r>
          </a:p>
          <a:p>
            <a:pPr algn="ctr"/>
            <a:r>
              <a:rPr lang="en-US" sz="3600" dirty="0">
                <a:solidFill>
                  <a:schemeClr val="tx1"/>
                </a:solidFill>
              </a:rPr>
              <a:t>A – C (1)</a:t>
            </a:r>
          </a:p>
          <a:p>
            <a:pPr algn="ctr"/>
            <a:r>
              <a:rPr lang="en-US" sz="3600" dirty="0">
                <a:solidFill>
                  <a:schemeClr val="tx1"/>
                </a:solidFill>
              </a:rPr>
              <a:t>C – D (1)</a:t>
            </a:r>
          </a:p>
          <a:p>
            <a:pPr algn="ctr"/>
            <a:r>
              <a:rPr lang="en-US" sz="3600" dirty="0">
                <a:solidFill>
                  <a:schemeClr val="tx1"/>
                </a:solidFill>
              </a:rPr>
              <a:t>E – F (1)</a:t>
            </a:r>
          </a:p>
          <a:p>
            <a:pPr algn="ctr"/>
            <a:r>
              <a:rPr lang="en-US" sz="3600" dirty="0">
                <a:solidFill>
                  <a:schemeClr val="tx1"/>
                </a:solidFill>
              </a:rPr>
              <a:t>A – B (2)</a:t>
            </a:r>
          </a:p>
          <a:p>
            <a:pPr algn="ctr"/>
            <a:r>
              <a:rPr lang="en-US" sz="3600" dirty="0">
                <a:solidFill>
                  <a:schemeClr val="tx1"/>
                </a:solidFill>
              </a:rPr>
              <a:t>C – E (2)</a:t>
            </a:r>
          </a:p>
          <a:p>
            <a:pPr algn="ctr"/>
            <a:r>
              <a:rPr lang="en-US" sz="3600" b="1" dirty="0">
                <a:solidFill>
                  <a:schemeClr val="tx1"/>
                </a:solidFill>
              </a:rPr>
              <a:t>[Continue]</a:t>
            </a:r>
          </a:p>
          <a:p>
            <a:pPr algn="ctr"/>
            <a:endParaRPr lang="en-US" sz="3600" dirty="0">
              <a:solidFill>
                <a:schemeClr val="tx1"/>
              </a:solidFill>
            </a:endParaRPr>
          </a:p>
        </p:txBody>
      </p:sp>
      <p:sp>
        <p:nvSpPr>
          <p:cNvPr id="7" name="Rectangle 6"/>
          <p:cNvSpPr/>
          <p:nvPr/>
        </p:nvSpPr>
        <p:spPr>
          <a:xfrm>
            <a:off x="11887200" y="5204123"/>
            <a:ext cx="1371600" cy="8207078"/>
          </a:xfrm>
          <a:prstGeom prst="rect">
            <a:avLst/>
          </a:prstGeom>
          <a:noFill/>
          <a:ln w="1905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V</a:t>
            </a:r>
          </a:p>
          <a:p>
            <a:pPr algn="ctr"/>
            <a:r>
              <a:rPr lang="en-US" sz="3600" dirty="0">
                <a:solidFill>
                  <a:schemeClr val="tx1"/>
                </a:solidFill>
              </a:rPr>
              <a:t>A</a:t>
            </a:r>
          </a:p>
          <a:p>
            <a:pPr algn="ctr"/>
            <a:r>
              <a:rPr lang="en-US" sz="3600" dirty="0">
                <a:solidFill>
                  <a:schemeClr val="tx1"/>
                </a:solidFill>
              </a:rPr>
              <a:t>C</a:t>
            </a:r>
          </a:p>
          <a:p>
            <a:pPr algn="ctr"/>
            <a:r>
              <a:rPr lang="en-US" sz="3600" dirty="0">
                <a:solidFill>
                  <a:schemeClr val="tx1"/>
                </a:solidFill>
              </a:rPr>
              <a:t>D</a:t>
            </a:r>
          </a:p>
          <a:p>
            <a:pPr algn="ctr"/>
            <a:r>
              <a:rPr lang="en-US" sz="3600" dirty="0">
                <a:solidFill>
                  <a:schemeClr val="tx1"/>
                </a:solidFill>
              </a:rPr>
              <a:t>F</a:t>
            </a:r>
          </a:p>
          <a:p>
            <a:pPr algn="ctr"/>
            <a:r>
              <a:rPr lang="en-US" sz="3600" dirty="0">
                <a:solidFill>
                  <a:schemeClr val="tx1"/>
                </a:solidFill>
              </a:rPr>
              <a:t>B</a:t>
            </a:r>
          </a:p>
          <a:p>
            <a:pPr algn="ctr"/>
            <a:r>
              <a:rPr lang="en-US" sz="3600" dirty="0">
                <a:solidFill>
                  <a:schemeClr val="tx1"/>
                </a:solidFill>
              </a:rPr>
              <a:t>C</a:t>
            </a:r>
          </a:p>
        </p:txBody>
      </p:sp>
      <p:sp>
        <p:nvSpPr>
          <p:cNvPr id="30" name="Oval 29"/>
          <p:cNvSpPr/>
          <p:nvPr/>
        </p:nvSpPr>
        <p:spPr>
          <a:xfrm>
            <a:off x="14173200" y="65160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A</a:t>
            </a:r>
          </a:p>
        </p:txBody>
      </p:sp>
      <p:sp>
        <p:nvSpPr>
          <p:cNvPr id="32" name="Oval 31"/>
          <p:cNvSpPr/>
          <p:nvPr/>
        </p:nvSpPr>
        <p:spPr>
          <a:xfrm>
            <a:off x="16459200" y="5569832"/>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B</a:t>
            </a:r>
          </a:p>
        </p:txBody>
      </p:sp>
      <p:sp>
        <p:nvSpPr>
          <p:cNvPr id="33" name="Oval 32"/>
          <p:cNvSpPr/>
          <p:nvPr/>
        </p:nvSpPr>
        <p:spPr>
          <a:xfrm>
            <a:off x="16459200" y="74304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a:t>
            </a:r>
          </a:p>
        </p:txBody>
      </p:sp>
      <p:sp>
        <p:nvSpPr>
          <p:cNvPr id="35" name="Oval 34"/>
          <p:cNvSpPr/>
          <p:nvPr/>
        </p:nvSpPr>
        <p:spPr>
          <a:xfrm>
            <a:off x="18592800" y="556104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D</a:t>
            </a:r>
          </a:p>
        </p:txBody>
      </p:sp>
      <p:sp>
        <p:nvSpPr>
          <p:cNvPr id="36" name="Oval 35"/>
          <p:cNvSpPr/>
          <p:nvPr/>
        </p:nvSpPr>
        <p:spPr>
          <a:xfrm>
            <a:off x="18592800" y="74304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E</a:t>
            </a:r>
          </a:p>
        </p:txBody>
      </p:sp>
      <p:cxnSp>
        <p:nvCxnSpPr>
          <p:cNvPr id="37" name="Straight Connector 36"/>
          <p:cNvCxnSpPr>
            <a:stCxn id="30" idx="7"/>
            <a:endCxn id="32" idx="2"/>
          </p:cNvCxnSpPr>
          <p:nvPr/>
        </p:nvCxnSpPr>
        <p:spPr>
          <a:xfrm flipV="1">
            <a:off x="14953691" y="6027033"/>
            <a:ext cx="1505510" cy="622954"/>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30" idx="5"/>
            <a:endCxn id="33" idx="2"/>
          </p:cNvCxnSpPr>
          <p:nvPr/>
        </p:nvCxnSpPr>
        <p:spPr>
          <a:xfrm>
            <a:off x="14953691" y="7296567"/>
            <a:ext cx="1505510" cy="591110"/>
          </a:xfrm>
          <a:prstGeom prst="line">
            <a:avLst/>
          </a:prstGeom>
          <a:ln w="381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32" idx="6"/>
            <a:endCxn id="35" idx="2"/>
          </p:cNvCxnSpPr>
          <p:nvPr/>
        </p:nvCxnSpPr>
        <p:spPr>
          <a:xfrm flipV="1">
            <a:off x="17373600" y="6018240"/>
            <a:ext cx="1219200" cy="8792"/>
          </a:xfrm>
          <a:prstGeom prst="line">
            <a:avLst/>
          </a:prstGeom>
          <a:ln w="19050">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5" idx="4"/>
            <a:endCxn id="36" idx="0"/>
          </p:cNvCxnSpPr>
          <p:nvPr/>
        </p:nvCxnSpPr>
        <p:spPr>
          <a:xfrm>
            <a:off x="19050000" y="6475440"/>
            <a:ext cx="0" cy="955036"/>
          </a:xfrm>
          <a:prstGeom prst="line">
            <a:avLst/>
          </a:prstGeom>
          <a:ln w="19050">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3" idx="6"/>
            <a:endCxn id="36" idx="2"/>
          </p:cNvCxnSpPr>
          <p:nvPr/>
        </p:nvCxnSpPr>
        <p:spPr>
          <a:xfrm>
            <a:off x="17373600" y="7887676"/>
            <a:ext cx="1219200" cy="0"/>
          </a:xfrm>
          <a:prstGeom prst="line">
            <a:avLst/>
          </a:prstGeom>
          <a:ln w="381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2" idx="4"/>
            <a:endCxn id="33" idx="0"/>
          </p:cNvCxnSpPr>
          <p:nvPr/>
        </p:nvCxnSpPr>
        <p:spPr>
          <a:xfrm>
            <a:off x="16916400" y="6484232"/>
            <a:ext cx="0" cy="94624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5" idx="3"/>
            <a:endCxn id="33" idx="7"/>
          </p:cNvCxnSpPr>
          <p:nvPr/>
        </p:nvCxnSpPr>
        <p:spPr>
          <a:xfrm flipH="1">
            <a:off x="17239690" y="6341530"/>
            <a:ext cx="1487020" cy="1222856"/>
          </a:xfrm>
          <a:prstGeom prst="line">
            <a:avLst/>
          </a:prstGeom>
          <a:ln w="381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2" idx="5"/>
            <a:endCxn id="36" idx="1"/>
          </p:cNvCxnSpPr>
          <p:nvPr/>
        </p:nvCxnSpPr>
        <p:spPr>
          <a:xfrm>
            <a:off x="17239690" y="6350322"/>
            <a:ext cx="1487020" cy="1214064"/>
          </a:xfrm>
          <a:prstGeom prst="line">
            <a:avLst/>
          </a:prstGeom>
          <a:ln w="190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17373600" y="9501138"/>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F</a:t>
            </a:r>
          </a:p>
        </p:txBody>
      </p:sp>
      <p:cxnSp>
        <p:nvCxnSpPr>
          <p:cNvPr id="46" name="Straight Connector 45"/>
          <p:cNvCxnSpPr>
            <a:stCxn id="30" idx="4"/>
            <a:endCxn id="45" idx="2"/>
          </p:cNvCxnSpPr>
          <p:nvPr/>
        </p:nvCxnSpPr>
        <p:spPr>
          <a:xfrm>
            <a:off x="14630400" y="7430477"/>
            <a:ext cx="2743200" cy="2527862"/>
          </a:xfrm>
          <a:prstGeom prst="line">
            <a:avLst/>
          </a:prstGeom>
          <a:ln w="19050">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45" idx="7"/>
            <a:endCxn id="36" idx="4"/>
          </p:cNvCxnSpPr>
          <p:nvPr/>
        </p:nvCxnSpPr>
        <p:spPr>
          <a:xfrm flipV="1">
            <a:off x="18154091" y="8344876"/>
            <a:ext cx="895910" cy="1290172"/>
          </a:xfrm>
          <a:prstGeom prst="line">
            <a:avLst/>
          </a:prstGeom>
          <a:ln w="381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33" idx="4"/>
            <a:endCxn id="45" idx="1"/>
          </p:cNvCxnSpPr>
          <p:nvPr/>
        </p:nvCxnSpPr>
        <p:spPr>
          <a:xfrm>
            <a:off x="16916401" y="8344876"/>
            <a:ext cx="591110" cy="1290172"/>
          </a:xfrm>
          <a:prstGeom prst="line">
            <a:avLst/>
          </a:prstGeom>
          <a:ln w="19050">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5331348" y="5894705"/>
            <a:ext cx="497252" cy="830997"/>
          </a:xfrm>
          <a:prstGeom prst="rect">
            <a:avLst/>
          </a:prstGeom>
          <a:noFill/>
        </p:spPr>
        <p:txBody>
          <a:bodyPr wrap="none" rtlCol="0">
            <a:spAutoFit/>
          </a:bodyPr>
          <a:lstStyle/>
          <a:p>
            <a:r>
              <a:rPr lang="en-US" sz="4800" dirty="0"/>
              <a:t>2</a:t>
            </a:r>
          </a:p>
        </p:txBody>
      </p:sp>
      <p:sp>
        <p:nvSpPr>
          <p:cNvPr id="50" name="TextBox 49"/>
          <p:cNvSpPr txBox="1"/>
          <p:nvPr/>
        </p:nvSpPr>
        <p:spPr>
          <a:xfrm>
            <a:off x="17813638" y="5486401"/>
            <a:ext cx="497252" cy="830997"/>
          </a:xfrm>
          <a:prstGeom prst="rect">
            <a:avLst/>
          </a:prstGeom>
          <a:noFill/>
        </p:spPr>
        <p:txBody>
          <a:bodyPr wrap="none" rtlCol="0">
            <a:spAutoFit/>
          </a:bodyPr>
          <a:lstStyle/>
          <a:p>
            <a:r>
              <a:rPr lang="en-US" sz="4800" dirty="0"/>
              <a:t>3</a:t>
            </a:r>
          </a:p>
        </p:txBody>
      </p:sp>
      <p:sp>
        <p:nvSpPr>
          <p:cNvPr id="51" name="TextBox 50"/>
          <p:cNvSpPr txBox="1"/>
          <p:nvPr/>
        </p:nvSpPr>
        <p:spPr>
          <a:xfrm>
            <a:off x="18988948" y="6696277"/>
            <a:ext cx="497252" cy="830997"/>
          </a:xfrm>
          <a:prstGeom prst="rect">
            <a:avLst/>
          </a:prstGeom>
          <a:noFill/>
        </p:spPr>
        <p:txBody>
          <a:bodyPr wrap="none" rtlCol="0">
            <a:spAutoFit/>
          </a:bodyPr>
          <a:lstStyle/>
          <a:p>
            <a:r>
              <a:rPr lang="en-US" sz="4800" dirty="0"/>
              <a:t>2</a:t>
            </a:r>
          </a:p>
        </p:txBody>
      </p:sp>
      <p:sp>
        <p:nvSpPr>
          <p:cNvPr id="52" name="TextBox 51"/>
          <p:cNvSpPr txBox="1"/>
          <p:nvPr/>
        </p:nvSpPr>
        <p:spPr>
          <a:xfrm>
            <a:off x="18203312" y="6180527"/>
            <a:ext cx="497252" cy="830997"/>
          </a:xfrm>
          <a:prstGeom prst="rect">
            <a:avLst/>
          </a:prstGeom>
          <a:noFill/>
        </p:spPr>
        <p:txBody>
          <a:bodyPr wrap="none" rtlCol="0">
            <a:spAutoFit/>
          </a:bodyPr>
          <a:lstStyle/>
          <a:p>
            <a:r>
              <a:rPr lang="en-US" sz="4800" dirty="0"/>
              <a:t>1</a:t>
            </a:r>
          </a:p>
        </p:txBody>
      </p:sp>
      <p:sp>
        <p:nvSpPr>
          <p:cNvPr id="53" name="TextBox 52"/>
          <p:cNvSpPr txBox="1"/>
          <p:nvPr/>
        </p:nvSpPr>
        <p:spPr>
          <a:xfrm>
            <a:off x="18262124" y="7099861"/>
            <a:ext cx="497252" cy="830997"/>
          </a:xfrm>
          <a:prstGeom prst="rect">
            <a:avLst/>
          </a:prstGeom>
          <a:noFill/>
        </p:spPr>
        <p:txBody>
          <a:bodyPr wrap="none" rtlCol="0">
            <a:spAutoFit/>
          </a:bodyPr>
          <a:lstStyle/>
          <a:p>
            <a:r>
              <a:rPr lang="en-US" sz="4800" dirty="0"/>
              <a:t>4</a:t>
            </a:r>
          </a:p>
        </p:txBody>
      </p:sp>
      <p:sp>
        <p:nvSpPr>
          <p:cNvPr id="54" name="TextBox 53"/>
          <p:cNvSpPr txBox="1"/>
          <p:nvPr/>
        </p:nvSpPr>
        <p:spPr>
          <a:xfrm>
            <a:off x="16480198" y="6734109"/>
            <a:ext cx="497252" cy="830997"/>
          </a:xfrm>
          <a:prstGeom prst="rect">
            <a:avLst/>
          </a:prstGeom>
          <a:noFill/>
        </p:spPr>
        <p:txBody>
          <a:bodyPr wrap="none" rtlCol="0">
            <a:spAutoFit/>
          </a:bodyPr>
          <a:lstStyle/>
          <a:p>
            <a:r>
              <a:rPr lang="en-US" sz="4800" dirty="0"/>
              <a:t>5</a:t>
            </a:r>
          </a:p>
        </p:txBody>
      </p:sp>
      <p:sp>
        <p:nvSpPr>
          <p:cNvPr id="55" name="TextBox 54"/>
          <p:cNvSpPr txBox="1"/>
          <p:nvPr/>
        </p:nvSpPr>
        <p:spPr>
          <a:xfrm>
            <a:off x="15600974" y="7153477"/>
            <a:ext cx="497252" cy="830997"/>
          </a:xfrm>
          <a:prstGeom prst="rect">
            <a:avLst/>
          </a:prstGeom>
          <a:noFill/>
        </p:spPr>
        <p:txBody>
          <a:bodyPr wrap="none" rtlCol="0">
            <a:spAutoFit/>
          </a:bodyPr>
          <a:lstStyle/>
          <a:p>
            <a:r>
              <a:rPr lang="en-US" sz="4800" dirty="0"/>
              <a:t>1</a:t>
            </a:r>
          </a:p>
        </p:txBody>
      </p:sp>
      <p:sp>
        <p:nvSpPr>
          <p:cNvPr id="56" name="TextBox 55"/>
          <p:cNvSpPr txBox="1"/>
          <p:nvPr/>
        </p:nvSpPr>
        <p:spPr>
          <a:xfrm>
            <a:off x="15753374" y="8712963"/>
            <a:ext cx="497252" cy="830997"/>
          </a:xfrm>
          <a:prstGeom prst="rect">
            <a:avLst/>
          </a:prstGeom>
          <a:noFill/>
        </p:spPr>
        <p:txBody>
          <a:bodyPr wrap="none" rtlCol="0">
            <a:spAutoFit/>
          </a:bodyPr>
          <a:lstStyle/>
          <a:p>
            <a:r>
              <a:rPr lang="en-US" sz="4800" dirty="0"/>
              <a:t>4</a:t>
            </a:r>
          </a:p>
        </p:txBody>
      </p:sp>
      <p:sp>
        <p:nvSpPr>
          <p:cNvPr id="57" name="TextBox 56"/>
          <p:cNvSpPr txBox="1"/>
          <p:nvPr/>
        </p:nvSpPr>
        <p:spPr>
          <a:xfrm>
            <a:off x="17191930" y="8525075"/>
            <a:ext cx="497252" cy="830997"/>
          </a:xfrm>
          <a:prstGeom prst="rect">
            <a:avLst/>
          </a:prstGeom>
          <a:noFill/>
        </p:spPr>
        <p:txBody>
          <a:bodyPr wrap="none" rtlCol="0">
            <a:spAutoFit/>
          </a:bodyPr>
          <a:lstStyle/>
          <a:p>
            <a:r>
              <a:rPr lang="en-US" sz="4800" dirty="0"/>
              <a:t>3</a:t>
            </a:r>
          </a:p>
        </p:txBody>
      </p:sp>
      <p:sp>
        <p:nvSpPr>
          <p:cNvPr id="58" name="TextBox 57"/>
          <p:cNvSpPr txBox="1"/>
          <p:nvPr/>
        </p:nvSpPr>
        <p:spPr>
          <a:xfrm>
            <a:off x="18553226" y="8961035"/>
            <a:ext cx="497252" cy="830997"/>
          </a:xfrm>
          <a:prstGeom prst="rect">
            <a:avLst/>
          </a:prstGeom>
          <a:noFill/>
        </p:spPr>
        <p:txBody>
          <a:bodyPr wrap="none" rtlCol="0">
            <a:spAutoFit/>
          </a:bodyPr>
          <a:lstStyle/>
          <a:p>
            <a:r>
              <a:rPr lang="en-US" sz="4800" dirty="0"/>
              <a:t>1</a:t>
            </a:r>
          </a:p>
        </p:txBody>
      </p:sp>
      <p:sp>
        <p:nvSpPr>
          <p:cNvPr id="59" name="TextBox 58"/>
          <p:cNvSpPr txBox="1"/>
          <p:nvPr/>
        </p:nvSpPr>
        <p:spPr>
          <a:xfrm>
            <a:off x="17697594" y="7820789"/>
            <a:ext cx="497252" cy="830997"/>
          </a:xfrm>
          <a:prstGeom prst="rect">
            <a:avLst/>
          </a:prstGeom>
          <a:noFill/>
        </p:spPr>
        <p:txBody>
          <a:bodyPr wrap="none" rtlCol="0">
            <a:spAutoFit/>
          </a:bodyPr>
          <a:lstStyle/>
          <a:p>
            <a:r>
              <a:rPr lang="en-US" sz="4800" dirty="0"/>
              <a:t>2</a:t>
            </a:r>
          </a:p>
        </p:txBody>
      </p:sp>
      <p:sp>
        <p:nvSpPr>
          <p:cNvPr id="60" name="Rectangle 59"/>
          <p:cNvSpPr/>
          <p:nvPr/>
        </p:nvSpPr>
        <p:spPr>
          <a:xfrm>
            <a:off x="5334000" y="5181600"/>
            <a:ext cx="3810000" cy="822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Adjacency List [SORTED]</a:t>
            </a:r>
          </a:p>
          <a:p>
            <a:pPr algn="ctr"/>
            <a:r>
              <a:rPr lang="en-US" sz="3600" b="1" u="sng" dirty="0">
                <a:solidFill>
                  <a:schemeClr val="tx1"/>
                </a:solidFill>
              </a:rPr>
              <a:t>A – C (1)</a:t>
            </a:r>
          </a:p>
          <a:p>
            <a:pPr algn="ctr"/>
            <a:r>
              <a:rPr lang="en-US" sz="3600" b="1" u="sng" dirty="0">
                <a:solidFill>
                  <a:schemeClr val="tx1"/>
                </a:solidFill>
              </a:rPr>
              <a:t>C – D (1)</a:t>
            </a:r>
          </a:p>
          <a:p>
            <a:pPr algn="ctr"/>
            <a:r>
              <a:rPr lang="en-US" sz="3600" b="1" u="sng" dirty="0">
                <a:solidFill>
                  <a:schemeClr val="tx1"/>
                </a:solidFill>
              </a:rPr>
              <a:t>E – F (1)</a:t>
            </a:r>
          </a:p>
          <a:p>
            <a:pPr algn="ctr"/>
            <a:r>
              <a:rPr lang="en-US" sz="3600" b="1" u="sng" dirty="0">
                <a:solidFill>
                  <a:schemeClr val="tx1"/>
                </a:solidFill>
              </a:rPr>
              <a:t>A – B (2)</a:t>
            </a:r>
          </a:p>
          <a:p>
            <a:pPr algn="ctr"/>
            <a:r>
              <a:rPr lang="en-US" sz="3600" b="1" u="sng" dirty="0">
                <a:solidFill>
                  <a:schemeClr val="tx1"/>
                </a:solidFill>
              </a:rPr>
              <a:t>C – E (2)</a:t>
            </a:r>
          </a:p>
          <a:p>
            <a:pPr algn="ctr"/>
            <a:r>
              <a:rPr lang="en-US" sz="3600" b="1" dirty="0">
                <a:solidFill>
                  <a:schemeClr val="tx1"/>
                </a:solidFill>
              </a:rPr>
              <a:t>D – E (2)</a:t>
            </a:r>
          </a:p>
          <a:p>
            <a:pPr algn="ctr"/>
            <a:r>
              <a:rPr lang="en-US" sz="3600" b="1" dirty="0">
                <a:solidFill>
                  <a:schemeClr val="tx1"/>
                </a:solidFill>
              </a:rPr>
              <a:t>B – D (3)</a:t>
            </a:r>
          </a:p>
          <a:p>
            <a:pPr algn="ctr"/>
            <a:r>
              <a:rPr lang="en-US" sz="3600" b="1" dirty="0">
                <a:solidFill>
                  <a:schemeClr val="tx1"/>
                </a:solidFill>
              </a:rPr>
              <a:t>C – F (3)</a:t>
            </a:r>
          </a:p>
          <a:p>
            <a:pPr algn="ctr"/>
            <a:r>
              <a:rPr lang="en-US" sz="3600" b="1" dirty="0">
                <a:solidFill>
                  <a:schemeClr val="tx1"/>
                </a:solidFill>
              </a:rPr>
              <a:t>A – F (3) </a:t>
            </a:r>
          </a:p>
          <a:p>
            <a:pPr algn="ctr"/>
            <a:r>
              <a:rPr lang="en-US" sz="3600" b="1" dirty="0">
                <a:solidFill>
                  <a:srgbClr val="FF0000"/>
                </a:solidFill>
              </a:rPr>
              <a:t>B – E (4)</a:t>
            </a:r>
          </a:p>
          <a:p>
            <a:pPr algn="ctr"/>
            <a:r>
              <a:rPr lang="en-US" sz="3600" dirty="0">
                <a:solidFill>
                  <a:schemeClr val="tx1"/>
                </a:solidFill>
              </a:rPr>
              <a:t>B – C (5)</a:t>
            </a:r>
          </a:p>
        </p:txBody>
      </p:sp>
      <p:sp>
        <p:nvSpPr>
          <p:cNvPr id="61" name="TextBox 60"/>
          <p:cNvSpPr txBox="1"/>
          <p:nvPr/>
        </p:nvSpPr>
        <p:spPr>
          <a:xfrm>
            <a:off x="16504952" y="10668000"/>
            <a:ext cx="5692584" cy="1569660"/>
          </a:xfrm>
          <a:prstGeom prst="rect">
            <a:avLst/>
          </a:prstGeom>
          <a:noFill/>
        </p:spPr>
        <p:txBody>
          <a:bodyPr wrap="none" rtlCol="0">
            <a:spAutoFit/>
          </a:bodyPr>
          <a:lstStyle/>
          <a:p>
            <a:r>
              <a:rPr lang="en-US" sz="4800" b="1" dirty="0"/>
              <a:t>Continue :</a:t>
            </a:r>
          </a:p>
          <a:p>
            <a:r>
              <a:rPr lang="en-US" sz="4800" b="1" dirty="0">
                <a:solidFill>
                  <a:srgbClr val="FF0000"/>
                </a:solidFill>
              </a:rPr>
              <a:t>[A – F] is causing loop</a:t>
            </a:r>
          </a:p>
        </p:txBody>
      </p:sp>
    </p:spTree>
    <p:extLst>
      <p:ext uri="{BB962C8B-B14F-4D97-AF65-F5344CB8AC3E}">
        <p14:creationId xmlns:p14="http://schemas.microsoft.com/office/powerpoint/2010/main" val="1519218934"/>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normAutofit fontScale="90000"/>
          </a:bodyPr>
          <a:lstStyle/>
          <a:p>
            <a:pPr eaLnBrk="1" hangingPunct="1"/>
            <a:r>
              <a:rPr lang="en-US" dirty="0">
                <a:latin typeface="Open Sans" pitchFamily="-84" charset="0"/>
              </a:rPr>
              <a:t>MST – </a:t>
            </a:r>
            <a:r>
              <a:rPr lang="en-US" dirty="0" err="1">
                <a:latin typeface="Open Sans" pitchFamily="-84" charset="0"/>
              </a:rPr>
              <a:t>Kruskal’s</a:t>
            </a:r>
            <a:r>
              <a:rPr lang="en-US" dirty="0">
                <a:latin typeface="Open Sans" pitchFamily="-84" charset="0"/>
              </a:rPr>
              <a:t> Algorithm</a:t>
            </a:r>
          </a:p>
        </p:txBody>
      </p:sp>
      <p:sp>
        <p:nvSpPr>
          <p:cNvPr id="3" name="Text Placeholder 2">
            <a:extLst>
              <a:ext uri="{FF2B5EF4-FFF2-40B4-BE49-F238E27FC236}">
                <a16:creationId xmlns:a16="http://schemas.microsoft.com/office/drawing/2014/main" id="{30DBC904-C031-8D55-E618-5E657BFEFE1B}"/>
              </a:ext>
            </a:extLst>
          </p:cNvPr>
          <p:cNvSpPr>
            <a:spLocks noGrp="1"/>
          </p:cNvSpPr>
          <p:nvPr>
            <p:ph type="body" sz="quarter" idx="10"/>
          </p:nvPr>
        </p:nvSpPr>
        <p:spPr/>
        <p:txBody>
          <a:bodyPr/>
          <a:lstStyle/>
          <a:p>
            <a:endParaRPr lang="en-US"/>
          </a:p>
        </p:txBody>
      </p:sp>
      <p:sp>
        <p:nvSpPr>
          <p:cNvPr id="7171" name="Content Placeholder 2"/>
          <p:cNvSpPr>
            <a:spLocks noGrp="1"/>
          </p:cNvSpPr>
          <p:nvPr>
            <p:ph sz="quarter" idx="11"/>
          </p:nvPr>
        </p:nvSpPr>
        <p:spPr/>
        <p:txBody>
          <a:bodyPr>
            <a:normAutofit/>
          </a:bodyPr>
          <a:lstStyle/>
          <a:p>
            <a:pPr>
              <a:buNone/>
            </a:pPr>
            <a:r>
              <a:rPr lang="en-US" sz="3600" b="1" u="sng" dirty="0">
                <a:latin typeface="Open Sans" pitchFamily="-84" charset="0"/>
              </a:rPr>
              <a:t>Simulation :</a:t>
            </a:r>
          </a:p>
          <a:p>
            <a:pPr>
              <a:buNone/>
            </a:pPr>
            <a:endParaRPr lang="en-US" sz="3200" dirty="0">
              <a:latin typeface="Lucida Console" panose="020B0609040504020204" pitchFamily="49" charset="0"/>
            </a:endParaRPr>
          </a:p>
        </p:txBody>
      </p:sp>
      <p:sp>
        <p:nvSpPr>
          <p:cNvPr id="5124" name="Footer Placeholder 3"/>
          <p:cNvSpPr>
            <a:spLocks noGrp="1"/>
          </p:cNvSpPr>
          <p:nvPr>
            <p:ph type="ftr" sz="quarter" idx="4294967295"/>
          </p:nvPr>
        </p:nvSpPr>
        <p:spPr>
          <a:xfrm>
            <a:off x="0" y="12833350"/>
            <a:ext cx="5791200" cy="730250"/>
          </a:xfrm>
        </p:spPr>
        <p:txBody>
          <a:bodyPr/>
          <a:lstStyle/>
          <a:p>
            <a:pPr>
              <a:defRPr/>
            </a:pPr>
            <a:r>
              <a:rPr lang="id-ID" dirty="0"/>
              <a:t>COMP6048 - Data Structure</a:t>
            </a:r>
          </a:p>
        </p:txBody>
      </p:sp>
      <p:sp>
        <p:nvSpPr>
          <p:cNvPr id="5125" name="Slide Number Placeholder 4"/>
          <p:cNvSpPr>
            <a:spLocks noGrp="1"/>
          </p:cNvSpPr>
          <p:nvPr>
            <p:ph type="sldNum" sz="quarter" idx="4294967295"/>
          </p:nvPr>
        </p:nvSpPr>
        <p:spPr>
          <a:xfrm>
            <a:off x="24018875" y="13184188"/>
            <a:ext cx="365125" cy="379412"/>
          </a:xfrm>
        </p:spPr>
        <p:txBody>
          <a:bodyPr/>
          <a:lstStyle/>
          <a:p>
            <a:pPr>
              <a:defRPr/>
            </a:pPr>
            <a:fld id="{BE9CBBE9-7D85-40CF-85AA-565BC62F71A7}" type="slidenum">
              <a:rPr lang="en-US"/>
              <a:pPr>
                <a:defRPr/>
              </a:pPr>
              <a:t>53</a:t>
            </a:fld>
            <a:endParaRPr lang="en-US"/>
          </a:p>
        </p:txBody>
      </p:sp>
      <p:sp>
        <p:nvSpPr>
          <p:cNvPr id="2" name="Rectangle 1"/>
          <p:cNvSpPr/>
          <p:nvPr/>
        </p:nvSpPr>
        <p:spPr>
          <a:xfrm>
            <a:off x="9144000" y="5181600"/>
            <a:ext cx="2743200" cy="822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T</a:t>
            </a:r>
          </a:p>
          <a:p>
            <a:pPr algn="ctr"/>
            <a:r>
              <a:rPr lang="en-US" sz="3600" dirty="0">
                <a:solidFill>
                  <a:schemeClr val="tx1"/>
                </a:solidFill>
              </a:rPr>
              <a:t>NULL</a:t>
            </a:r>
          </a:p>
          <a:p>
            <a:pPr algn="ctr"/>
            <a:r>
              <a:rPr lang="en-US" sz="3600" dirty="0">
                <a:solidFill>
                  <a:schemeClr val="tx1"/>
                </a:solidFill>
              </a:rPr>
              <a:t>A – C (1)</a:t>
            </a:r>
          </a:p>
          <a:p>
            <a:pPr algn="ctr"/>
            <a:r>
              <a:rPr lang="en-US" sz="3600" dirty="0">
                <a:solidFill>
                  <a:schemeClr val="tx1"/>
                </a:solidFill>
              </a:rPr>
              <a:t>C – D (1)</a:t>
            </a:r>
          </a:p>
          <a:p>
            <a:pPr algn="ctr"/>
            <a:r>
              <a:rPr lang="en-US" sz="3600" dirty="0">
                <a:solidFill>
                  <a:schemeClr val="tx1"/>
                </a:solidFill>
              </a:rPr>
              <a:t>E – F (1)</a:t>
            </a:r>
          </a:p>
          <a:p>
            <a:pPr algn="ctr"/>
            <a:r>
              <a:rPr lang="en-US" sz="3600" dirty="0">
                <a:solidFill>
                  <a:schemeClr val="tx1"/>
                </a:solidFill>
              </a:rPr>
              <a:t>A – B (2)</a:t>
            </a:r>
          </a:p>
          <a:p>
            <a:pPr algn="ctr"/>
            <a:r>
              <a:rPr lang="en-US" sz="3600" dirty="0">
                <a:solidFill>
                  <a:schemeClr val="tx1"/>
                </a:solidFill>
              </a:rPr>
              <a:t>C – E (2)</a:t>
            </a:r>
          </a:p>
          <a:p>
            <a:pPr algn="ctr"/>
            <a:r>
              <a:rPr lang="en-US" sz="3600" b="1" dirty="0">
                <a:solidFill>
                  <a:schemeClr val="tx1"/>
                </a:solidFill>
              </a:rPr>
              <a:t>[Continue]</a:t>
            </a:r>
          </a:p>
          <a:p>
            <a:pPr algn="ctr"/>
            <a:endParaRPr lang="en-US" sz="3600" dirty="0">
              <a:solidFill>
                <a:schemeClr val="tx1"/>
              </a:solidFill>
            </a:endParaRPr>
          </a:p>
        </p:txBody>
      </p:sp>
      <p:sp>
        <p:nvSpPr>
          <p:cNvPr id="7" name="Rectangle 6"/>
          <p:cNvSpPr/>
          <p:nvPr/>
        </p:nvSpPr>
        <p:spPr>
          <a:xfrm>
            <a:off x="11887200" y="5204123"/>
            <a:ext cx="1371600" cy="8207078"/>
          </a:xfrm>
          <a:prstGeom prst="rect">
            <a:avLst/>
          </a:prstGeom>
          <a:noFill/>
          <a:ln w="1905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V</a:t>
            </a:r>
          </a:p>
          <a:p>
            <a:pPr algn="ctr"/>
            <a:r>
              <a:rPr lang="en-US" sz="3600" dirty="0">
                <a:solidFill>
                  <a:schemeClr val="tx1"/>
                </a:solidFill>
              </a:rPr>
              <a:t>A</a:t>
            </a:r>
          </a:p>
          <a:p>
            <a:pPr algn="ctr"/>
            <a:r>
              <a:rPr lang="en-US" sz="3600" dirty="0">
                <a:solidFill>
                  <a:schemeClr val="tx1"/>
                </a:solidFill>
              </a:rPr>
              <a:t>C</a:t>
            </a:r>
          </a:p>
          <a:p>
            <a:pPr algn="ctr"/>
            <a:r>
              <a:rPr lang="en-US" sz="3600" dirty="0">
                <a:solidFill>
                  <a:schemeClr val="tx1"/>
                </a:solidFill>
              </a:rPr>
              <a:t>D</a:t>
            </a:r>
          </a:p>
          <a:p>
            <a:pPr algn="ctr"/>
            <a:r>
              <a:rPr lang="en-US" sz="3600" dirty="0">
                <a:solidFill>
                  <a:schemeClr val="tx1"/>
                </a:solidFill>
              </a:rPr>
              <a:t>F</a:t>
            </a:r>
          </a:p>
          <a:p>
            <a:pPr algn="ctr"/>
            <a:r>
              <a:rPr lang="en-US" sz="3600" dirty="0">
                <a:solidFill>
                  <a:schemeClr val="tx1"/>
                </a:solidFill>
              </a:rPr>
              <a:t>B</a:t>
            </a:r>
          </a:p>
          <a:p>
            <a:pPr algn="ctr"/>
            <a:r>
              <a:rPr lang="en-US" sz="3600" dirty="0">
                <a:solidFill>
                  <a:schemeClr val="tx1"/>
                </a:solidFill>
              </a:rPr>
              <a:t>C</a:t>
            </a:r>
          </a:p>
        </p:txBody>
      </p:sp>
      <p:sp>
        <p:nvSpPr>
          <p:cNvPr id="30" name="Oval 29"/>
          <p:cNvSpPr/>
          <p:nvPr/>
        </p:nvSpPr>
        <p:spPr>
          <a:xfrm>
            <a:off x="14173200" y="65160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A</a:t>
            </a:r>
          </a:p>
        </p:txBody>
      </p:sp>
      <p:sp>
        <p:nvSpPr>
          <p:cNvPr id="32" name="Oval 31"/>
          <p:cNvSpPr/>
          <p:nvPr/>
        </p:nvSpPr>
        <p:spPr>
          <a:xfrm>
            <a:off x="16459200" y="5569832"/>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B</a:t>
            </a:r>
          </a:p>
        </p:txBody>
      </p:sp>
      <p:sp>
        <p:nvSpPr>
          <p:cNvPr id="33" name="Oval 32"/>
          <p:cNvSpPr/>
          <p:nvPr/>
        </p:nvSpPr>
        <p:spPr>
          <a:xfrm>
            <a:off x="16459200" y="74304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a:t>
            </a:r>
          </a:p>
        </p:txBody>
      </p:sp>
      <p:sp>
        <p:nvSpPr>
          <p:cNvPr id="35" name="Oval 34"/>
          <p:cNvSpPr/>
          <p:nvPr/>
        </p:nvSpPr>
        <p:spPr>
          <a:xfrm>
            <a:off x="18592800" y="556104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D</a:t>
            </a:r>
          </a:p>
        </p:txBody>
      </p:sp>
      <p:sp>
        <p:nvSpPr>
          <p:cNvPr id="36" name="Oval 35"/>
          <p:cNvSpPr/>
          <p:nvPr/>
        </p:nvSpPr>
        <p:spPr>
          <a:xfrm>
            <a:off x="18592800" y="74304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E</a:t>
            </a:r>
          </a:p>
        </p:txBody>
      </p:sp>
      <p:cxnSp>
        <p:nvCxnSpPr>
          <p:cNvPr id="37" name="Straight Connector 36"/>
          <p:cNvCxnSpPr>
            <a:stCxn id="30" idx="7"/>
            <a:endCxn id="32" idx="2"/>
          </p:cNvCxnSpPr>
          <p:nvPr/>
        </p:nvCxnSpPr>
        <p:spPr>
          <a:xfrm flipV="1">
            <a:off x="14953691" y="6027033"/>
            <a:ext cx="1505510" cy="622954"/>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30" idx="5"/>
            <a:endCxn id="33" idx="2"/>
          </p:cNvCxnSpPr>
          <p:nvPr/>
        </p:nvCxnSpPr>
        <p:spPr>
          <a:xfrm>
            <a:off x="14953691" y="7296567"/>
            <a:ext cx="1505510" cy="591110"/>
          </a:xfrm>
          <a:prstGeom prst="line">
            <a:avLst/>
          </a:prstGeom>
          <a:ln w="381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32" idx="6"/>
            <a:endCxn id="35" idx="2"/>
          </p:cNvCxnSpPr>
          <p:nvPr/>
        </p:nvCxnSpPr>
        <p:spPr>
          <a:xfrm flipV="1">
            <a:off x="17373600" y="6018240"/>
            <a:ext cx="1219200" cy="8792"/>
          </a:xfrm>
          <a:prstGeom prst="line">
            <a:avLst/>
          </a:prstGeom>
          <a:ln w="19050">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5" idx="4"/>
            <a:endCxn id="36" idx="0"/>
          </p:cNvCxnSpPr>
          <p:nvPr/>
        </p:nvCxnSpPr>
        <p:spPr>
          <a:xfrm>
            <a:off x="19050000" y="6475440"/>
            <a:ext cx="0" cy="955036"/>
          </a:xfrm>
          <a:prstGeom prst="line">
            <a:avLst/>
          </a:prstGeom>
          <a:ln w="19050">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3" idx="6"/>
            <a:endCxn id="36" idx="2"/>
          </p:cNvCxnSpPr>
          <p:nvPr/>
        </p:nvCxnSpPr>
        <p:spPr>
          <a:xfrm>
            <a:off x="17373600" y="7887676"/>
            <a:ext cx="1219200" cy="0"/>
          </a:xfrm>
          <a:prstGeom prst="line">
            <a:avLst/>
          </a:prstGeom>
          <a:ln w="381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2" idx="4"/>
            <a:endCxn id="33" idx="0"/>
          </p:cNvCxnSpPr>
          <p:nvPr/>
        </p:nvCxnSpPr>
        <p:spPr>
          <a:xfrm>
            <a:off x="16916400" y="6484232"/>
            <a:ext cx="0" cy="946244"/>
          </a:xfrm>
          <a:prstGeom prst="line">
            <a:avLst/>
          </a:prstGeom>
          <a:ln w="190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5" idx="3"/>
            <a:endCxn id="33" idx="7"/>
          </p:cNvCxnSpPr>
          <p:nvPr/>
        </p:nvCxnSpPr>
        <p:spPr>
          <a:xfrm flipH="1">
            <a:off x="17239690" y="6341530"/>
            <a:ext cx="1487020" cy="1222856"/>
          </a:xfrm>
          <a:prstGeom prst="line">
            <a:avLst/>
          </a:prstGeom>
          <a:ln w="381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2" idx="5"/>
            <a:endCxn id="36" idx="1"/>
          </p:cNvCxnSpPr>
          <p:nvPr/>
        </p:nvCxnSpPr>
        <p:spPr>
          <a:xfrm>
            <a:off x="17239690" y="6350322"/>
            <a:ext cx="1487020" cy="1214064"/>
          </a:xfrm>
          <a:prstGeom prst="line">
            <a:avLst/>
          </a:prstGeom>
          <a:ln w="19050">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17373600" y="9501138"/>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F</a:t>
            </a:r>
          </a:p>
        </p:txBody>
      </p:sp>
      <p:cxnSp>
        <p:nvCxnSpPr>
          <p:cNvPr id="46" name="Straight Connector 45"/>
          <p:cNvCxnSpPr>
            <a:stCxn id="30" idx="4"/>
            <a:endCxn id="45" idx="2"/>
          </p:cNvCxnSpPr>
          <p:nvPr/>
        </p:nvCxnSpPr>
        <p:spPr>
          <a:xfrm>
            <a:off x="14630400" y="7430477"/>
            <a:ext cx="2743200" cy="2527862"/>
          </a:xfrm>
          <a:prstGeom prst="line">
            <a:avLst/>
          </a:prstGeom>
          <a:ln w="19050">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45" idx="7"/>
            <a:endCxn id="36" idx="4"/>
          </p:cNvCxnSpPr>
          <p:nvPr/>
        </p:nvCxnSpPr>
        <p:spPr>
          <a:xfrm flipV="1">
            <a:off x="18154091" y="8344876"/>
            <a:ext cx="895910" cy="1290172"/>
          </a:xfrm>
          <a:prstGeom prst="line">
            <a:avLst/>
          </a:prstGeom>
          <a:ln w="381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33" idx="4"/>
            <a:endCxn id="45" idx="1"/>
          </p:cNvCxnSpPr>
          <p:nvPr/>
        </p:nvCxnSpPr>
        <p:spPr>
          <a:xfrm>
            <a:off x="16916401" y="8344876"/>
            <a:ext cx="591110" cy="1290172"/>
          </a:xfrm>
          <a:prstGeom prst="line">
            <a:avLst/>
          </a:prstGeom>
          <a:ln w="19050">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5331348" y="5894705"/>
            <a:ext cx="497252" cy="830997"/>
          </a:xfrm>
          <a:prstGeom prst="rect">
            <a:avLst/>
          </a:prstGeom>
          <a:noFill/>
        </p:spPr>
        <p:txBody>
          <a:bodyPr wrap="none" rtlCol="0">
            <a:spAutoFit/>
          </a:bodyPr>
          <a:lstStyle/>
          <a:p>
            <a:r>
              <a:rPr lang="en-US" sz="4800" dirty="0"/>
              <a:t>2</a:t>
            </a:r>
          </a:p>
        </p:txBody>
      </p:sp>
      <p:sp>
        <p:nvSpPr>
          <p:cNvPr id="50" name="TextBox 49"/>
          <p:cNvSpPr txBox="1"/>
          <p:nvPr/>
        </p:nvSpPr>
        <p:spPr>
          <a:xfrm>
            <a:off x="17813638" y="5486401"/>
            <a:ext cx="497252" cy="830997"/>
          </a:xfrm>
          <a:prstGeom prst="rect">
            <a:avLst/>
          </a:prstGeom>
          <a:noFill/>
        </p:spPr>
        <p:txBody>
          <a:bodyPr wrap="none" rtlCol="0">
            <a:spAutoFit/>
          </a:bodyPr>
          <a:lstStyle/>
          <a:p>
            <a:r>
              <a:rPr lang="en-US" sz="4800" dirty="0"/>
              <a:t>3</a:t>
            </a:r>
          </a:p>
        </p:txBody>
      </p:sp>
      <p:sp>
        <p:nvSpPr>
          <p:cNvPr id="51" name="TextBox 50"/>
          <p:cNvSpPr txBox="1"/>
          <p:nvPr/>
        </p:nvSpPr>
        <p:spPr>
          <a:xfrm>
            <a:off x="18988948" y="6696277"/>
            <a:ext cx="497252" cy="830997"/>
          </a:xfrm>
          <a:prstGeom prst="rect">
            <a:avLst/>
          </a:prstGeom>
          <a:noFill/>
        </p:spPr>
        <p:txBody>
          <a:bodyPr wrap="none" rtlCol="0">
            <a:spAutoFit/>
          </a:bodyPr>
          <a:lstStyle/>
          <a:p>
            <a:r>
              <a:rPr lang="en-US" sz="4800" dirty="0"/>
              <a:t>2</a:t>
            </a:r>
          </a:p>
        </p:txBody>
      </p:sp>
      <p:sp>
        <p:nvSpPr>
          <p:cNvPr id="52" name="TextBox 51"/>
          <p:cNvSpPr txBox="1"/>
          <p:nvPr/>
        </p:nvSpPr>
        <p:spPr>
          <a:xfrm>
            <a:off x="18203312" y="6180527"/>
            <a:ext cx="497252" cy="830997"/>
          </a:xfrm>
          <a:prstGeom prst="rect">
            <a:avLst/>
          </a:prstGeom>
          <a:noFill/>
        </p:spPr>
        <p:txBody>
          <a:bodyPr wrap="none" rtlCol="0">
            <a:spAutoFit/>
          </a:bodyPr>
          <a:lstStyle/>
          <a:p>
            <a:r>
              <a:rPr lang="en-US" sz="4800" dirty="0"/>
              <a:t>1</a:t>
            </a:r>
          </a:p>
        </p:txBody>
      </p:sp>
      <p:sp>
        <p:nvSpPr>
          <p:cNvPr id="53" name="TextBox 52"/>
          <p:cNvSpPr txBox="1"/>
          <p:nvPr/>
        </p:nvSpPr>
        <p:spPr>
          <a:xfrm>
            <a:off x="18262124" y="7099861"/>
            <a:ext cx="497252" cy="830997"/>
          </a:xfrm>
          <a:prstGeom prst="rect">
            <a:avLst/>
          </a:prstGeom>
          <a:noFill/>
        </p:spPr>
        <p:txBody>
          <a:bodyPr wrap="none" rtlCol="0">
            <a:spAutoFit/>
          </a:bodyPr>
          <a:lstStyle/>
          <a:p>
            <a:r>
              <a:rPr lang="en-US" sz="4800" dirty="0"/>
              <a:t>4</a:t>
            </a:r>
          </a:p>
        </p:txBody>
      </p:sp>
      <p:sp>
        <p:nvSpPr>
          <p:cNvPr id="54" name="TextBox 53"/>
          <p:cNvSpPr txBox="1"/>
          <p:nvPr/>
        </p:nvSpPr>
        <p:spPr>
          <a:xfrm>
            <a:off x="16480198" y="6734109"/>
            <a:ext cx="497252" cy="830997"/>
          </a:xfrm>
          <a:prstGeom prst="rect">
            <a:avLst/>
          </a:prstGeom>
          <a:noFill/>
        </p:spPr>
        <p:txBody>
          <a:bodyPr wrap="none" rtlCol="0">
            <a:spAutoFit/>
          </a:bodyPr>
          <a:lstStyle/>
          <a:p>
            <a:r>
              <a:rPr lang="en-US" sz="4800" dirty="0"/>
              <a:t>5</a:t>
            </a:r>
          </a:p>
        </p:txBody>
      </p:sp>
      <p:sp>
        <p:nvSpPr>
          <p:cNvPr id="55" name="TextBox 54"/>
          <p:cNvSpPr txBox="1"/>
          <p:nvPr/>
        </p:nvSpPr>
        <p:spPr>
          <a:xfrm>
            <a:off x="15600974" y="7153477"/>
            <a:ext cx="497252" cy="830997"/>
          </a:xfrm>
          <a:prstGeom prst="rect">
            <a:avLst/>
          </a:prstGeom>
          <a:noFill/>
        </p:spPr>
        <p:txBody>
          <a:bodyPr wrap="none" rtlCol="0">
            <a:spAutoFit/>
          </a:bodyPr>
          <a:lstStyle/>
          <a:p>
            <a:r>
              <a:rPr lang="en-US" sz="4800" dirty="0"/>
              <a:t>1</a:t>
            </a:r>
          </a:p>
        </p:txBody>
      </p:sp>
      <p:sp>
        <p:nvSpPr>
          <p:cNvPr id="56" name="TextBox 55"/>
          <p:cNvSpPr txBox="1"/>
          <p:nvPr/>
        </p:nvSpPr>
        <p:spPr>
          <a:xfrm>
            <a:off x="15753374" y="8712963"/>
            <a:ext cx="497252" cy="830997"/>
          </a:xfrm>
          <a:prstGeom prst="rect">
            <a:avLst/>
          </a:prstGeom>
          <a:noFill/>
        </p:spPr>
        <p:txBody>
          <a:bodyPr wrap="none" rtlCol="0">
            <a:spAutoFit/>
          </a:bodyPr>
          <a:lstStyle/>
          <a:p>
            <a:r>
              <a:rPr lang="en-US" sz="4800" dirty="0"/>
              <a:t>4</a:t>
            </a:r>
          </a:p>
        </p:txBody>
      </p:sp>
      <p:sp>
        <p:nvSpPr>
          <p:cNvPr id="57" name="TextBox 56"/>
          <p:cNvSpPr txBox="1"/>
          <p:nvPr/>
        </p:nvSpPr>
        <p:spPr>
          <a:xfrm>
            <a:off x="17191930" y="8525075"/>
            <a:ext cx="497252" cy="830997"/>
          </a:xfrm>
          <a:prstGeom prst="rect">
            <a:avLst/>
          </a:prstGeom>
          <a:noFill/>
        </p:spPr>
        <p:txBody>
          <a:bodyPr wrap="none" rtlCol="0">
            <a:spAutoFit/>
          </a:bodyPr>
          <a:lstStyle/>
          <a:p>
            <a:r>
              <a:rPr lang="en-US" sz="4800" dirty="0"/>
              <a:t>3</a:t>
            </a:r>
          </a:p>
        </p:txBody>
      </p:sp>
      <p:sp>
        <p:nvSpPr>
          <p:cNvPr id="58" name="TextBox 57"/>
          <p:cNvSpPr txBox="1"/>
          <p:nvPr/>
        </p:nvSpPr>
        <p:spPr>
          <a:xfrm>
            <a:off x="18553226" y="8961035"/>
            <a:ext cx="497252" cy="830997"/>
          </a:xfrm>
          <a:prstGeom prst="rect">
            <a:avLst/>
          </a:prstGeom>
          <a:noFill/>
        </p:spPr>
        <p:txBody>
          <a:bodyPr wrap="none" rtlCol="0">
            <a:spAutoFit/>
          </a:bodyPr>
          <a:lstStyle/>
          <a:p>
            <a:r>
              <a:rPr lang="en-US" sz="4800" dirty="0"/>
              <a:t>1</a:t>
            </a:r>
          </a:p>
        </p:txBody>
      </p:sp>
      <p:sp>
        <p:nvSpPr>
          <p:cNvPr id="59" name="TextBox 58"/>
          <p:cNvSpPr txBox="1"/>
          <p:nvPr/>
        </p:nvSpPr>
        <p:spPr>
          <a:xfrm>
            <a:off x="17697594" y="7820789"/>
            <a:ext cx="497252" cy="830997"/>
          </a:xfrm>
          <a:prstGeom prst="rect">
            <a:avLst/>
          </a:prstGeom>
          <a:noFill/>
        </p:spPr>
        <p:txBody>
          <a:bodyPr wrap="none" rtlCol="0">
            <a:spAutoFit/>
          </a:bodyPr>
          <a:lstStyle/>
          <a:p>
            <a:r>
              <a:rPr lang="en-US" sz="4800" dirty="0"/>
              <a:t>2</a:t>
            </a:r>
          </a:p>
        </p:txBody>
      </p:sp>
      <p:sp>
        <p:nvSpPr>
          <p:cNvPr id="60" name="Rectangle 59"/>
          <p:cNvSpPr/>
          <p:nvPr/>
        </p:nvSpPr>
        <p:spPr>
          <a:xfrm>
            <a:off x="5334000" y="5181600"/>
            <a:ext cx="3810000" cy="822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Adjacency List [SORTED]</a:t>
            </a:r>
          </a:p>
          <a:p>
            <a:pPr algn="ctr"/>
            <a:r>
              <a:rPr lang="en-US" sz="3600" b="1" u="sng" dirty="0">
                <a:solidFill>
                  <a:schemeClr val="tx1"/>
                </a:solidFill>
              </a:rPr>
              <a:t>A – C (1)</a:t>
            </a:r>
          </a:p>
          <a:p>
            <a:pPr algn="ctr"/>
            <a:r>
              <a:rPr lang="en-US" sz="3600" b="1" u="sng" dirty="0">
                <a:solidFill>
                  <a:schemeClr val="tx1"/>
                </a:solidFill>
              </a:rPr>
              <a:t>C – D (1)</a:t>
            </a:r>
          </a:p>
          <a:p>
            <a:pPr algn="ctr"/>
            <a:r>
              <a:rPr lang="en-US" sz="3600" b="1" u="sng" dirty="0">
                <a:solidFill>
                  <a:schemeClr val="tx1"/>
                </a:solidFill>
              </a:rPr>
              <a:t>E – F (1)</a:t>
            </a:r>
          </a:p>
          <a:p>
            <a:pPr algn="ctr"/>
            <a:r>
              <a:rPr lang="en-US" sz="3600" b="1" u="sng" dirty="0">
                <a:solidFill>
                  <a:schemeClr val="tx1"/>
                </a:solidFill>
              </a:rPr>
              <a:t>A – B (2)</a:t>
            </a:r>
          </a:p>
          <a:p>
            <a:pPr algn="ctr"/>
            <a:r>
              <a:rPr lang="en-US" sz="3600" b="1" u="sng" dirty="0">
                <a:solidFill>
                  <a:schemeClr val="tx1"/>
                </a:solidFill>
              </a:rPr>
              <a:t>C – E (2)</a:t>
            </a:r>
          </a:p>
          <a:p>
            <a:pPr algn="ctr"/>
            <a:r>
              <a:rPr lang="en-US" sz="3600" b="1" dirty="0">
                <a:solidFill>
                  <a:schemeClr val="tx1"/>
                </a:solidFill>
              </a:rPr>
              <a:t>D – E (2)</a:t>
            </a:r>
          </a:p>
          <a:p>
            <a:pPr algn="ctr"/>
            <a:r>
              <a:rPr lang="en-US" sz="3600" b="1" dirty="0">
                <a:solidFill>
                  <a:schemeClr val="tx1"/>
                </a:solidFill>
              </a:rPr>
              <a:t>B – D (3)</a:t>
            </a:r>
          </a:p>
          <a:p>
            <a:pPr algn="ctr"/>
            <a:r>
              <a:rPr lang="en-US" sz="3600" b="1" dirty="0">
                <a:solidFill>
                  <a:schemeClr val="tx1"/>
                </a:solidFill>
              </a:rPr>
              <a:t>C – F (3)</a:t>
            </a:r>
          </a:p>
          <a:p>
            <a:pPr algn="ctr"/>
            <a:r>
              <a:rPr lang="en-US" sz="3600" b="1" dirty="0">
                <a:solidFill>
                  <a:schemeClr val="tx1"/>
                </a:solidFill>
              </a:rPr>
              <a:t>A – F (3) </a:t>
            </a:r>
          </a:p>
          <a:p>
            <a:pPr algn="ctr"/>
            <a:r>
              <a:rPr lang="en-US" sz="3600" b="1" dirty="0">
                <a:solidFill>
                  <a:schemeClr val="tx1"/>
                </a:solidFill>
              </a:rPr>
              <a:t>B – E (4)</a:t>
            </a:r>
          </a:p>
          <a:p>
            <a:pPr algn="ctr"/>
            <a:r>
              <a:rPr lang="en-US" sz="3600" b="1" dirty="0">
                <a:solidFill>
                  <a:srgbClr val="FF0000"/>
                </a:solidFill>
              </a:rPr>
              <a:t>B – C (5)</a:t>
            </a:r>
          </a:p>
        </p:txBody>
      </p:sp>
      <p:sp>
        <p:nvSpPr>
          <p:cNvPr id="61" name="TextBox 60"/>
          <p:cNvSpPr txBox="1"/>
          <p:nvPr/>
        </p:nvSpPr>
        <p:spPr>
          <a:xfrm>
            <a:off x="16524284" y="10668000"/>
            <a:ext cx="5681363" cy="1569660"/>
          </a:xfrm>
          <a:prstGeom prst="rect">
            <a:avLst/>
          </a:prstGeom>
          <a:noFill/>
        </p:spPr>
        <p:txBody>
          <a:bodyPr wrap="none" rtlCol="0">
            <a:spAutoFit/>
          </a:bodyPr>
          <a:lstStyle/>
          <a:p>
            <a:r>
              <a:rPr lang="en-US" sz="4800" b="1" dirty="0"/>
              <a:t>Continue :</a:t>
            </a:r>
          </a:p>
          <a:p>
            <a:r>
              <a:rPr lang="en-US" sz="4800" b="1" dirty="0">
                <a:solidFill>
                  <a:srgbClr val="FF0000"/>
                </a:solidFill>
              </a:rPr>
              <a:t>[B – E] is causing loop</a:t>
            </a:r>
          </a:p>
        </p:txBody>
      </p:sp>
    </p:spTree>
    <p:extLst>
      <p:ext uri="{BB962C8B-B14F-4D97-AF65-F5344CB8AC3E}">
        <p14:creationId xmlns:p14="http://schemas.microsoft.com/office/powerpoint/2010/main" val="723483705"/>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normAutofit fontScale="90000"/>
          </a:bodyPr>
          <a:lstStyle/>
          <a:p>
            <a:pPr eaLnBrk="1" hangingPunct="1"/>
            <a:r>
              <a:rPr lang="en-US" dirty="0">
                <a:latin typeface="Open Sans" pitchFamily="-84" charset="0"/>
              </a:rPr>
              <a:t>MST – </a:t>
            </a:r>
            <a:r>
              <a:rPr lang="en-US" dirty="0" err="1">
                <a:latin typeface="Open Sans" pitchFamily="-84" charset="0"/>
              </a:rPr>
              <a:t>Kruskal’s</a:t>
            </a:r>
            <a:r>
              <a:rPr lang="en-US" dirty="0">
                <a:latin typeface="Open Sans" pitchFamily="-84" charset="0"/>
              </a:rPr>
              <a:t> Algorithm</a:t>
            </a:r>
          </a:p>
        </p:txBody>
      </p:sp>
      <p:sp>
        <p:nvSpPr>
          <p:cNvPr id="3" name="Text Placeholder 2">
            <a:extLst>
              <a:ext uri="{FF2B5EF4-FFF2-40B4-BE49-F238E27FC236}">
                <a16:creationId xmlns:a16="http://schemas.microsoft.com/office/drawing/2014/main" id="{7FC6A5F1-03C6-6F0A-E17F-AFE502021106}"/>
              </a:ext>
            </a:extLst>
          </p:cNvPr>
          <p:cNvSpPr>
            <a:spLocks noGrp="1"/>
          </p:cNvSpPr>
          <p:nvPr>
            <p:ph type="body" sz="quarter" idx="10"/>
          </p:nvPr>
        </p:nvSpPr>
        <p:spPr/>
        <p:txBody>
          <a:bodyPr/>
          <a:lstStyle/>
          <a:p>
            <a:endParaRPr lang="en-US"/>
          </a:p>
        </p:txBody>
      </p:sp>
      <p:sp>
        <p:nvSpPr>
          <p:cNvPr id="7171" name="Content Placeholder 2"/>
          <p:cNvSpPr>
            <a:spLocks noGrp="1"/>
          </p:cNvSpPr>
          <p:nvPr>
            <p:ph sz="quarter" idx="11"/>
          </p:nvPr>
        </p:nvSpPr>
        <p:spPr/>
        <p:txBody>
          <a:bodyPr>
            <a:normAutofit/>
          </a:bodyPr>
          <a:lstStyle/>
          <a:p>
            <a:pPr>
              <a:buNone/>
            </a:pPr>
            <a:r>
              <a:rPr lang="en-US" sz="3600" b="1" u="sng" dirty="0">
                <a:latin typeface="Open Sans" pitchFamily="-84" charset="0"/>
              </a:rPr>
              <a:t>Simulation :</a:t>
            </a:r>
          </a:p>
          <a:p>
            <a:pPr>
              <a:buNone/>
            </a:pPr>
            <a:endParaRPr lang="en-US" sz="3200" dirty="0">
              <a:latin typeface="Lucida Console" panose="020B0609040504020204" pitchFamily="49" charset="0"/>
            </a:endParaRPr>
          </a:p>
        </p:txBody>
      </p:sp>
      <p:sp>
        <p:nvSpPr>
          <p:cNvPr id="5124" name="Footer Placeholder 3"/>
          <p:cNvSpPr>
            <a:spLocks noGrp="1"/>
          </p:cNvSpPr>
          <p:nvPr>
            <p:ph type="ftr" sz="quarter" idx="4294967295"/>
          </p:nvPr>
        </p:nvSpPr>
        <p:spPr>
          <a:xfrm>
            <a:off x="0" y="12833350"/>
            <a:ext cx="5791200" cy="730250"/>
          </a:xfrm>
        </p:spPr>
        <p:txBody>
          <a:bodyPr/>
          <a:lstStyle/>
          <a:p>
            <a:pPr>
              <a:defRPr/>
            </a:pPr>
            <a:r>
              <a:rPr lang="id-ID" dirty="0"/>
              <a:t>COMP6048 - Data Structure</a:t>
            </a:r>
          </a:p>
        </p:txBody>
      </p:sp>
      <p:sp>
        <p:nvSpPr>
          <p:cNvPr id="5125" name="Slide Number Placeholder 4"/>
          <p:cNvSpPr>
            <a:spLocks noGrp="1"/>
          </p:cNvSpPr>
          <p:nvPr>
            <p:ph type="sldNum" sz="quarter" idx="4294967295"/>
          </p:nvPr>
        </p:nvSpPr>
        <p:spPr>
          <a:xfrm>
            <a:off x="24018875" y="13184188"/>
            <a:ext cx="365125" cy="379412"/>
          </a:xfrm>
        </p:spPr>
        <p:txBody>
          <a:bodyPr/>
          <a:lstStyle/>
          <a:p>
            <a:pPr>
              <a:defRPr/>
            </a:pPr>
            <a:fld id="{BE9CBBE9-7D85-40CF-85AA-565BC62F71A7}" type="slidenum">
              <a:rPr lang="en-US"/>
              <a:pPr>
                <a:defRPr/>
              </a:pPr>
              <a:t>54</a:t>
            </a:fld>
            <a:endParaRPr lang="en-US"/>
          </a:p>
        </p:txBody>
      </p:sp>
      <p:sp>
        <p:nvSpPr>
          <p:cNvPr id="2" name="Rectangle 1"/>
          <p:cNvSpPr/>
          <p:nvPr/>
        </p:nvSpPr>
        <p:spPr>
          <a:xfrm>
            <a:off x="9144000" y="5181600"/>
            <a:ext cx="2743200" cy="822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T</a:t>
            </a:r>
          </a:p>
          <a:p>
            <a:pPr algn="ctr"/>
            <a:r>
              <a:rPr lang="en-US" sz="3600" dirty="0">
                <a:solidFill>
                  <a:schemeClr val="tx1"/>
                </a:solidFill>
              </a:rPr>
              <a:t>NULL</a:t>
            </a:r>
          </a:p>
          <a:p>
            <a:pPr algn="ctr"/>
            <a:r>
              <a:rPr lang="en-US" sz="3600" dirty="0">
                <a:solidFill>
                  <a:schemeClr val="tx1"/>
                </a:solidFill>
              </a:rPr>
              <a:t>A – C (1)</a:t>
            </a:r>
          </a:p>
          <a:p>
            <a:pPr algn="ctr"/>
            <a:r>
              <a:rPr lang="en-US" sz="3600" dirty="0">
                <a:solidFill>
                  <a:schemeClr val="tx1"/>
                </a:solidFill>
              </a:rPr>
              <a:t>C – D (1)</a:t>
            </a:r>
          </a:p>
          <a:p>
            <a:pPr algn="ctr"/>
            <a:r>
              <a:rPr lang="en-US" sz="3600" dirty="0">
                <a:solidFill>
                  <a:schemeClr val="tx1"/>
                </a:solidFill>
              </a:rPr>
              <a:t>E – F (1)</a:t>
            </a:r>
          </a:p>
          <a:p>
            <a:pPr algn="ctr"/>
            <a:r>
              <a:rPr lang="en-US" sz="3600" dirty="0">
                <a:solidFill>
                  <a:schemeClr val="tx1"/>
                </a:solidFill>
              </a:rPr>
              <a:t>A – B (2)</a:t>
            </a:r>
          </a:p>
          <a:p>
            <a:pPr algn="ctr"/>
            <a:r>
              <a:rPr lang="en-US" sz="3600" dirty="0">
                <a:solidFill>
                  <a:schemeClr val="tx1"/>
                </a:solidFill>
              </a:rPr>
              <a:t>C – E (2)</a:t>
            </a:r>
          </a:p>
          <a:p>
            <a:pPr algn="ctr"/>
            <a:r>
              <a:rPr lang="en-US" sz="3600" b="1" dirty="0">
                <a:solidFill>
                  <a:schemeClr val="tx1"/>
                </a:solidFill>
              </a:rPr>
              <a:t>[STOP]</a:t>
            </a:r>
          </a:p>
          <a:p>
            <a:pPr algn="ctr"/>
            <a:endParaRPr lang="en-US" sz="3600" dirty="0">
              <a:solidFill>
                <a:schemeClr val="tx1"/>
              </a:solidFill>
            </a:endParaRPr>
          </a:p>
        </p:txBody>
      </p:sp>
      <p:sp>
        <p:nvSpPr>
          <p:cNvPr id="7" name="Rectangle 6"/>
          <p:cNvSpPr/>
          <p:nvPr/>
        </p:nvSpPr>
        <p:spPr>
          <a:xfrm>
            <a:off x="11887200" y="5204123"/>
            <a:ext cx="1371600" cy="8207078"/>
          </a:xfrm>
          <a:prstGeom prst="rect">
            <a:avLst/>
          </a:prstGeom>
          <a:noFill/>
          <a:ln w="1905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V</a:t>
            </a:r>
          </a:p>
          <a:p>
            <a:pPr algn="ctr"/>
            <a:r>
              <a:rPr lang="en-US" sz="3600" dirty="0">
                <a:solidFill>
                  <a:schemeClr val="tx1"/>
                </a:solidFill>
              </a:rPr>
              <a:t>A</a:t>
            </a:r>
          </a:p>
          <a:p>
            <a:pPr algn="ctr"/>
            <a:r>
              <a:rPr lang="en-US" sz="3600" dirty="0">
                <a:solidFill>
                  <a:schemeClr val="tx1"/>
                </a:solidFill>
              </a:rPr>
              <a:t>C</a:t>
            </a:r>
          </a:p>
          <a:p>
            <a:pPr algn="ctr"/>
            <a:r>
              <a:rPr lang="en-US" sz="3600" dirty="0">
                <a:solidFill>
                  <a:schemeClr val="tx1"/>
                </a:solidFill>
              </a:rPr>
              <a:t>D</a:t>
            </a:r>
          </a:p>
          <a:p>
            <a:pPr algn="ctr"/>
            <a:r>
              <a:rPr lang="en-US" sz="3600" dirty="0">
                <a:solidFill>
                  <a:schemeClr val="tx1"/>
                </a:solidFill>
              </a:rPr>
              <a:t>F</a:t>
            </a:r>
          </a:p>
          <a:p>
            <a:pPr algn="ctr"/>
            <a:r>
              <a:rPr lang="en-US" sz="3600" dirty="0">
                <a:solidFill>
                  <a:schemeClr val="tx1"/>
                </a:solidFill>
              </a:rPr>
              <a:t>B</a:t>
            </a:r>
          </a:p>
          <a:p>
            <a:pPr algn="ctr"/>
            <a:r>
              <a:rPr lang="en-US" sz="3600" dirty="0">
                <a:solidFill>
                  <a:schemeClr val="tx1"/>
                </a:solidFill>
              </a:rPr>
              <a:t>C</a:t>
            </a:r>
          </a:p>
        </p:txBody>
      </p:sp>
      <p:sp>
        <p:nvSpPr>
          <p:cNvPr id="30" name="Oval 29"/>
          <p:cNvSpPr/>
          <p:nvPr/>
        </p:nvSpPr>
        <p:spPr>
          <a:xfrm>
            <a:off x="14173200" y="65160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A</a:t>
            </a:r>
          </a:p>
        </p:txBody>
      </p:sp>
      <p:sp>
        <p:nvSpPr>
          <p:cNvPr id="32" name="Oval 31"/>
          <p:cNvSpPr/>
          <p:nvPr/>
        </p:nvSpPr>
        <p:spPr>
          <a:xfrm>
            <a:off x="16459200" y="5569832"/>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B</a:t>
            </a:r>
          </a:p>
        </p:txBody>
      </p:sp>
      <p:sp>
        <p:nvSpPr>
          <p:cNvPr id="33" name="Oval 32"/>
          <p:cNvSpPr/>
          <p:nvPr/>
        </p:nvSpPr>
        <p:spPr>
          <a:xfrm>
            <a:off x="16459200" y="74304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a:t>
            </a:r>
          </a:p>
        </p:txBody>
      </p:sp>
      <p:sp>
        <p:nvSpPr>
          <p:cNvPr id="35" name="Oval 34"/>
          <p:cNvSpPr/>
          <p:nvPr/>
        </p:nvSpPr>
        <p:spPr>
          <a:xfrm>
            <a:off x="18592800" y="556104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D</a:t>
            </a:r>
          </a:p>
        </p:txBody>
      </p:sp>
      <p:sp>
        <p:nvSpPr>
          <p:cNvPr id="36" name="Oval 35"/>
          <p:cNvSpPr/>
          <p:nvPr/>
        </p:nvSpPr>
        <p:spPr>
          <a:xfrm>
            <a:off x="18592800" y="743047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E</a:t>
            </a:r>
          </a:p>
        </p:txBody>
      </p:sp>
      <p:cxnSp>
        <p:nvCxnSpPr>
          <p:cNvPr id="37" name="Straight Connector 36"/>
          <p:cNvCxnSpPr>
            <a:stCxn id="30" idx="7"/>
            <a:endCxn id="32" idx="2"/>
          </p:cNvCxnSpPr>
          <p:nvPr/>
        </p:nvCxnSpPr>
        <p:spPr>
          <a:xfrm flipV="1">
            <a:off x="14953691" y="6027033"/>
            <a:ext cx="1505510" cy="622954"/>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30" idx="5"/>
            <a:endCxn id="33" idx="2"/>
          </p:cNvCxnSpPr>
          <p:nvPr/>
        </p:nvCxnSpPr>
        <p:spPr>
          <a:xfrm>
            <a:off x="14953691" y="7296567"/>
            <a:ext cx="1505510" cy="591110"/>
          </a:xfrm>
          <a:prstGeom prst="line">
            <a:avLst/>
          </a:prstGeom>
          <a:ln w="381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32" idx="6"/>
            <a:endCxn id="35" idx="2"/>
          </p:cNvCxnSpPr>
          <p:nvPr/>
        </p:nvCxnSpPr>
        <p:spPr>
          <a:xfrm flipV="1">
            <a:off x="17373600" y="6018240"/>
            <a:ext cx="1219200" cy="8792"/>
          </a:xfrm>
          <a:prstGeom prst="line">
            <a:avLst/>
          </a:prstGeom>
          <a:ln w="19050">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5" idx="4"/>
            <a:endCxn id="36" idx="0"/>
          </p:cNvCxnSpPr>
          <p:nvPr/>
        </p:nvCxnSpPr>
        <p:spPr>
          <a:xfrm>
            <a:off x="19050000" y="6475440"/>
            <a:ext cx="0" cy="955036"/>
          </a:xfrm>
          <a:prstGeom prst="line">
            <a:avLst/>
          </a:prstGeom>
          <a:ln w="19050">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3" idx="6"/>
            <a:endCxn id="36" idx="2"/>
          </p:cNvCxnSpPr>
          <p:nvPr/>
        </p:nvCxnSpPr>
        <p:spPr>
          <a:xfrm>
            <a:off x="17373600" y="7887676"/>
            <a:ext cx="1219200" cy="0"/>
          </a:xfrm>
          <a:prstGeom prst="line">
            <a:avLst/>
          </a:prstGeom>
          <a:ln w="381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2" idx="4"/>
            <a:endCxn id="33" idx="0"/>
          </p:cNvCxnSpPr>
          <p:nvPr/>
        </p:nvCxnSpPr>
        <p:spPr>
          <a:xfrm>
            <a:off x="16916400" y="6484232"/>
            <a:ext cx="0" cy="946244"/>
          </a:xfrm>
          <a:prstGeom prst="line">
            <a:avLst/>
          </a:prstGeom>
          <a:ln w="19050">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5" idx="3"/>
            <a:endCxn id="33" idx="7"/>
          </p:cNvCxnSpPr>
          <p:nvPr/>
        </p:nvCxnSpPr>
        <p:spPr>
          <a:xfrm flipH="1">
            <a:off x="17239690" y="6341530"/>
            <a:ext cx="1487020" cy="1222856"/>
          </a:xfrm>
          <a:prstGeom prst="line">
            <a:avLst/>
          </a:prstGeom>
          <a:ln w="381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2" idx="5"/>
            <a:endCxn id="36" idx="1"/>
          </p:cNvCxnSpPr>
          <p:nvPr/>
        </p:nvCxnSpPr>
        <p:spPr>
          <a:xfrm>
            <a:off x="17239690" y="6350322"/>
            <a:ext cx="1487020" cy="1214064"/>
          </a:xfrm>
          <a:prstGeom prst="line">
            <a:avLst/>
          </a:prstGeom>
          <a:ln w="19050">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17373600" y="9501138"/>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F</a:t>
            </a:r>
          </a:p>
        </p:txBody>
      </p:sp>
      <p:cxnSp>
        <p:nvCxnSpPr>
          <p:cNvPr id="46" name="Straight Connector 45"/>
          <p:cNvCxnSpPr>
            <a:stCxn id="30" idx="4"/>
            <a:endCxn id="45" idx="2"/>
          </p:cNvCxnSpPr>
          <p:nvPr/>
        </p:nvCxnSpPr>
        <p:spPr>
          <a:xfrm>
            <a:off x="14630400" y="7430477"/>
            <a:ext cx="2743200" cy="2527862"/>
          </a:xfrm>
          <a:prstGeom prst="line">
            <a:avLst/>
          </a:prstGeom>
          <a:ln w="19050">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45" idx="7"/>
            <a:endCxn id="36" idx="4"/>
          </p:cNvCxnSpPr>
          <p:nvPr/>
        </p:nvCxnSpPr>
        <p:spPr>
          <a:xfrm flipV="1">
            <a:off x="18154091" y="8344876"/>
            <a:ext cx="895910" cy="1290172"/>
          </a:xfrm>
          <a:prstGeom prst="line">
            <a:avLst/>
          </a:prstGeom>
          <a:ln w="3810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33" idx="4"/>
            <a:endCxn id="45" idx="1"/>
          </p:cNvCxnSpPr>
          <p:nvPr/>
        </p:nvCxnSpPr>
        <p:spPr>
          <a:xfrm>
            <a:off x="16916401" y="8344876"/>
            <a:ext cx="591110" cy="1290172"/>
          </a:xfrm>
          <a:prstGeom prst="line">
            <a:avLst/>
          </a:prstGeom>
          <a:ln w="19050">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5331348" y="5894705"/>
            <a:ext cx="497252" cy="830997"/>
          </a:xfrm>
          <a:prstGeom prst="rect">
            <a:avLst/>
          </a:prstGeom>
          <a:noFill/>
        </p:spPr>
        <p:txBody>
          <a:bodyPr wrap="none" rtlCol="0">
            <a:spAutoFit/>
          </a:bodyPr>
          <a:lstStyle/>
          <a:p>
            <a:r>
              <a:rPr lang="en-US" sz="4800" dirty="0"/>
              <a:t>2</a:t>
            </a:r>
          </a:p>
        </p:txBody>
      </p:sp>
      <p:sp>
        <p:nvSpPr>
          <p:cNvPr id="50" name="TextBox 49"/>
          <p:cNvSpPr txBox="1"/>
          <p:nvPr/>
        </p:nvSpPr>
        <p:spPr>
          <a:xfrm>
            <a:off x="17813638" y="5486401"/>
            <a:ext cx="497252" cy="830997"/>
          </a:xfrm>
          <a:prstGeom prst="rect">
            <a:avLst/>
          </a:prstGeom>
          <a:noFill/>
        </p:spPr>
        <p:txBody>
          <a:bodyPr wrap="none" rtlCol="0">
            <a:spAutoFit/>
          </a:bodyPr>
          <a:lstStyle/>
          <a:p>
            <a:r>
              <a:rPr lang="en-US" sz="4800" dirty="0"/>
              <a:t>3</a:t>
            </a:r>
          </a:p>
        </p:txBody>
      </p:sp>
      <p:sp>
        <p:nvSpPr>
          <p:cNvPr id="51" name="TextBox 50"/>
          <p:cNvSpPr txBox="1"/>
          <p:nvPr/>
        </p:nvSpPr>
        <p:spPr>
          <a:xfrm>
            <a:off x="18988948" y="6696277"/>
            <a:ext cx="497252" cy="830997"/>
          </a:xfrm>
          <a:prstGeom prst="rect">
            <a:avLst/>
          </a:prstGeom>
          <a:noFill/>
        </p:spPr>
        <p:txBody>
          <a:bodyPr wrap="none" rtlCol="0">
            <a:spAutoFit/>
          </a:bodyPr>
          <a:lstStyle/>
          <a:p>
            <a:r>
              <a:rPr lang="en-US" sz="4800" dirty="0"/>
              <a:t>2</a:t>
            </a:r>
          </a:p>
        </p:txBody>
      </p:sp>
      <p:sp>
        <p:nvSpPr>
          <p:cNvPr id="52" name="TextBox 51"/>
          <p:cNvSpPr txBox="1"/>
          <p:nvPr/>
        </p:nvSpPr>
        <p:spPr>
          <a:xfrm>
            <a:off x="18203312" y="6180527"/>
            <a:ext cx="497252" cy="830997"/>
          </a:xfrm>
          <a:prstGeom prst="rect">
            <a:avLst/>
          </a:prstGeom>
          <a:noFill/>
        </p:spPr>
        <p:txBody>
          <a:bodyPr wrap="none" rtlCol="0">
            <a:spAutoFit/>
          </a:bodyPr>
          <a:lstStyle/>
          <a:p>
            <a:r>
              <a:rPr lang="en-US" sz="4800" dirty="0"/>
              <a:t>1</a:t>
            </a:r>
          </a:p>
        </p:txBody>
      </p:sp>
      <p:sp>
        <p:nvSpPr>
          <p:cNvPr id="53" name="TextBox 52"/>
          <p:cNvSpPr txBox="1"/>
          <p:nvPr/>
        </p:nvSpPr>
        <p:spPr>
          <a:xfrm>
            <a:off x="18262124" y="7099861"/>
            <a:ext cx="497252" cy="830997"/>
          </a:xfrm>
          <a:prstGeom prst="rect">
            <a:avLst/>
          </a:prstGeom>
          <a:noFill/>
        </p:spPr>
        <p:txBody>
          <a:bodyPr wrap="none" rtlCol="0">
            <a:spAutoFit/>
          </a:bodyPr>
          <a:lstStyle/>
          <a:p>
            <a:r>
              <a:rPr lang="en-US" sz="4800" dirty="0"/>
              <a:t>4</a:t>
            </a:r>
          </a:p>
        </p:txBody>
      </p:sp>
      <p:sp>
        <p:nvSpPr>
          <p:cNvPr id="54" name="TextBox 53"/>
          <p:cNvSpPr txBox="1"/>
          <p:nvPr/>
        </p:nvSpPr>
        <p:spPr>
          <a:xfrm>
            <a:off x="16480198" y="6734109"/>
            <a:ext cx="497252" cy="830997"/>
          </a:xfrm>
          <a:prstGeom prst="rect">
            <a:avLst/>
          </a:prstGeom>
          <a:noFill/>
        </p:spPr>
        <p:txBody>
          <a:bodyPr wrap="none" rtlCol="0">
            <a:spAutoFit/>
          </a:bodyPr>
          <a:lstStyle/>
          <a:p>
            <a:r>
              <a:rPr lang="en-US" sz="4800" dirty="0"/>
              <a:t>5</a:t>
            </a:r>
          </a:p>
        </p:txBody>
      </p:sp>
      <p:sp>
        <p:nvSpPr>
          <p:cNvPr id="55" name="TextBox 54"/>
          <p:cNvSpPr txBox="1"/>
          <p:nvPr/>
        </p:nvSpPr>
        <p:spPr>
          <a:xfrm>
            <a:off x="15600974" y="7153477"/>
            <a:ext cx="497252" cy="830997"/>
          </a:xfrm>
          <a:prstGeom prst="rect">
            <a:avLst/>
          </a:prstGeom>
          <a:noFill/>
        </p:spPr>
        <p:txBody>
          <a:bodyPr wrap="none" rtlCol="0">
            <a:spAutoFit/>
          </a:bodyPr>
          <a:lstStyle/>
          <a:p>
            <a:r>
              <a:rPr lang="en-US" sz="4800" dirty="0"/>
              <a:t>1</a:t>
            </a:r>
          </a:p>
        </p:txBody>
      </p:sp>
      <p:sp>
        <p:nvSpPr>
          <p:cNvPr id="56" name="TextBox 55"/>
          <p:cNvSpPr txBox="1"/>
          <p:nvPr/>
        </p:nvSpPr>
        <p:spPr>
          <a:xfrm>
            <a:off x="15753374" y="8712963"/>
            <a:ext cx="497252" cy="830997"/>
          </a:xfrm>
          <a:prstGeom prst="rect">
            <a:avLst/>
          </a:prstGeom>
          <a:noFill/>
        </p:spPr>
        <p:txBody>
          <a:bodyPr wrap="none" rtlCol="0">
            <a:spAutoFit/>
          </a:bodyPr>
          <a:lstStyle/>
          <a:p>
            <a:r>
              <a:rPr lang="en-US" sz="4800" dirty="0"/>
              <a:t>4</a:t>
            </a:r>
          </a:p>
        </p:txBody>
      </p:sp>
      <p:sp>
        <p:nvSpPr>
          <p:cNvPr id="57" name="TextBox 56"/>
          <p:cNvSpPr txBox="1"/>
          <p:nvPr/>
        </p:nvSpPr>
        <p:spPr>
          <a:xfrm>
            <a:off x="17191930" y="8525075"/>
            <a:ext cx="497252" cy="830997"/>
          </a:xfrm>
          <a:prstGeom prst="rect">
            <a:avLst/>
          </a:prstGeom>
          <a:noFill/>
        </p:spPr>
        <p:txBody>
          <a:bodyPr wrap="none" rtlCol="0">
            <a:spAutoFit/>
          </a:bodyPr>
          <a:lstStyle/>
          <a:p>
            <a:r>
              <a:rPr lang="en-US" sz="4800" dirty="0"/>
              <a:t>3</a:t>
            </a:r>
          </a:p>
        </p:txBody>
      </p:sp>
      <p:sp>
        <p:nvSpPr>
          <p:cNvPr id="58" name="TextBox 57"/>
          <p:cNvSpPr txBox="1"/>
          <p:nvPr/>
        </p:nvSpPr>
        <p:spPr>
          <a:xfrm>
            <a:off x="18553226" y="8961035"/>
            <a:ext cx="497252" cy="830997"/>
          </a:xfrm>
          <a:prstGeom prst="rect">
            <a:avLst/>
          </a:prstGeom>
          <a:noFill/>
        </p:spPr>
        <p:txBody>
          <a:bodyPr wrap="none" rtlCol="0">
            <a:spAutoFit/>
          </a:bodyPr>
          <a:lstStyle/>
          <a:p>
            <a:r>
              <a:rPr lang="en-US" sz="4800" dirty="0"/>
              <a:t>1</a:t>
            </a:r>
          </a:p>
        </p:txBody>
      </p:sp>
      <p:sp>
        <p:nvSpPr>
          <p:cNvPr id="59" name="TextBox 58"/>
          <p:cNvSpPr txBox="1"/>
          <p:nvPr/>
        </p:nvSpPr>
        <p:spPr>
          <a:xfrm>
            <a:off x="17697594" y="7820789"/>
            <a:ext cx="497252" cy="830997"/>
          </a:xfrm>
          <a:prstGeom prst="rect">
            <a:avLst/>
          </a:prstGeom>
          <a:noFill/>
        </p:spPr>
        <p:txBody>
          <a:bodyPr wrap="none" rtlCol="0">
            <a:spAutoFit/>
          </a:bodyPr>
          <a:lstStyle/>
          <a:p>
            <a:r>
              <a:rPr lang="en-US" sz="4800" dirty="0"/>
              <a:t>2</a:t>
            </a:r>
          </a:p>
        </p:txBody>
      </p:sp>
      <p:sp>
        <p:nvSpPr>
          <p:cNvPr id="60" name="Rectangle 59"/>
          <p:cNvSpPr/>
          <p:nvPr/>
        </p:nvSpPr>
        <p:spPr>
          <a:xfrm>
            <a:off x="5334000" y="5181600"/>
            <a:ext cx="3810000" cy="822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Adjacency List [SORTED]</a:t>
            </a:r>
          </a:p>
          <a:p>
            <a:pPr algn="ctr"/>
            <a:r>
              <a:rPr lang="en-US" sz="3600" b="1" u="sng" dirty="0">
                <a:solidFill>
                  <a:schemeClr val="tx1"/>
                </a:solidFill>
              </a:rPr>
              <a:t>A – C (1)</a:t>
            </a:r>
          </a:p>
          <a:p>
            <a:pPr algn="ctr"/>
            <a:r>
              <a:rPr lang="en-US" sz="3600" b="1" u="sng" dirty="0">
                <a:solidFill>
                  <a:schemeClr val="tx1"/>
                </a:solidFill>
              </a:rPr>
              <a:t>C – D (1)</a:t>
            </a:r>
          </a:p>
          <a:p>
            <a:pPr algn="ctr"/>
            <a:r>
              <a:rPr lang="en-US" sz="3600" b="1" u="sng" dirty="0">
                <a:solidFill>
                  <a:schemeClr val="tx1"/>
                </a:solidFill>
              </a:rPr>
              <a:t>E – F (1)</a:t>
            </a:r>
          </a:p>
          <a:p>
            <a:pPr algn="ctr"/>
            <a:r>
              <a:rPr lang="en-US" sz="3600" b="1" u="sng" dirty="0">
                <a:solidFill>
                  <a:schemeClr val="tx1"/>
                </a:solidFill>
              </a:rPr>
              <a:t>A – B (2)</a:t>
            </a:r>
          </a:p>
          <a:p>
            <a:pPr algn="ctr"/>
            <a:r>
              <a:rPr lang="en-US" sz="3600" b="1" u="sng" dirty="0">
                <a:solidFill>
                  <a:schemeClr val="tx1"/>
                </a:solidFill>
              </a:rPr>
              <a:t>C – E (2)</a:t>
            </a:r>
          </a:p>
          <a:p>
            <a:pPr algn="ctr"/>
            <a:r>
              <a:rPr lang="en-US" sz="3600" b="1" dirty="0">
                <a:solidFill>
                  <a:schemeClr val="tx1"/>
                </a:solidFill>
              </a:rPr>
              <a:t>D – E (2)</a:t>
            </a:r>
          </a:p>
          <a:p>
            <a:pPr algn="ctr"/>
            <a:r>
              <a:rPr lang="en-US" sz="3600" b="1" dirty="0">
                <a:solidFill>
                  <a:schemeClr val="tx1"/>
                </a:solidFill>
              </a:rPr>
              <a:t>B – D (3)</a:t>
            </a:r>
          </a:p>
          <a:p>
            <a:pPr algn="ctr"/>
            <a:r>
              <a:rPr lang="en-US" sz="3600" b="1" dirty="0">
                <a:solidFill>
                  <a:schemeClr val="tx1"/>
                </a:solidFill>
              </a:rPr>
              <a:t>C – F (3)</a:t>
            </a:r>
          </a:p>
          <a:p>
            <a:pPr algn="ctr"/>
            <a:r>
              <a:rPr lang="en-US" sz="3600" b="1" dirty="0">
                <a:solidFill>
                  <a:schemeClr val="tx1"/>
                </a:solidFill>
              </a:rPr>
              <a:t>A – F (3) </a:t>
            </a:r>
          </a:p>
          <a:p>
            <a:pPr algn="ctr"/>
            <a:r>
              <a:rPr lang="en-US" sz="3600" b="1" dirty="0">
                <a:solidFill>
                  <a:schemeClr val="tx1"/>
                </a:solidFill>
              </a:rPr>
              <a:t>B – E (4)</a:t>
            </a:r>
          </a:p>
          <a:p>
            <a:pPr algn="ctr"/>
            <a:r>
              <a:rPr lang="en-US" sz="3600" b="1" dirty="0">
                <a:solidFill>
                  <a:schemeClr val="tx1"/>
                </a:solidFill>
              </a:rPr>
              <a:t>B – C (5)</a:t>
            </a:r>
          </a:p>
        </p:txBody>
      </p:sp>
      <p:sp>
        <p:nvSpPr>
          <p:cNvPr id="61" name="TextBox 60"/>
          <p:cNvSpPr txBox="1"/>
          <p:nvPr/>
        </p:nvSpPr>
        <p:spPr>
          <a:xfrm>
            <a:off x="16323107" y="10668000"/>
            <a:ext cx="6365845" cy="1569660"/>
          </a:xfrm>
          <a:prstGeom prst="rect">
            <a:avLst/>
          </a:prstGeom>
          <a:noFill/>
        </p:spPr>
        <p:txBody>
          <a:bodyPr wrap="none" rtlCol="0">
            <a:spAutoFit/>
          </a:bodyPr>
          <a:lstStyle/>
          <a:p>
            <a:r>
              <a:rPr lang="en-US" sz="4800" b="1" dirty="0"/>
              <a:t>STOP :</a:t>
            </a:r>
          </a:p>
          <a:p>
            <a:r>
              <a:rPr lang="en-US" sz="4800" b="1" dirty="0">
                <a:solidFill>
                  <a:srgbClr val="FF0000"/>
                </a:solidFill>
              </a:rPr>
              <a:t>All edges already visited</a:t>
            </a:r>
          </a:p>
        </p:txBody>
      </p:sp>
    </p:spTree>
    <p:extLst>
      <p:ext uri="{BB962C8B-B14F-4D97-AF65-F5344CB8AC3E}">
        <p14:creationId xmlns:p14="http://schemas.microsoft.com/office/powerpoint/2010/main" val="1276077013"/>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normAutofit fontScale="90000"/>
          </a:bodyPr>
          <a:lstStyle/>
          <a:p>
            <a:pPr eaLnBrk="1" hangingPunct="1"/>
            <a:r>
              <a:rPr lang="en-US" dirty="0">
                <a:latin typeface="Open Sans" pitchFamily="-84" charset="0"/>
              </a:rPr>
              <a:t>MST – </a:t>
            </a:r>
            <a:r>
              <a:rPr lang="en-US" dirty="0" err="1">
                <a:latin typeface="Open Sans" pitchFamily="-84" charset="0"/>
              </a:rPr>
              <a:t>Kruskal’s</a:t>
            </a:r>
            <a:r>
              <a:rPr lang="en-US" dirty="0">
                <a:latin typeface="Open Sans" pitchFamily="-84" charset="0"/>
              </a:rPr>
              <a:t> Algorithm</a:t>
            </a:r>
          </a:p>
        </p:txBody>
      </p:sp>
      <p:sp>
        <p:nvSpPr>
          <p:cNvPr id="3" name="Text Placeholder 2">
            <a:extLst>
              <a:ext uri="{FF2B5EF4-FFF2-40B4-BE49-F238E27FC236}">
                <a16:creationId xmlns:a16="http://schemas.microsoft.com/office/drawing/2014/main" id="{DAA498B7-257B-24A8-F936-33AE8773AD85}"/>
              </a:ext>
            </a:extLst>
          </p:cNvPr>
          <p:cNvSpPr>
            <a:spLocks noGrp="1"/>
          </p:cNvSpPr>
          <p:nvPr>
            <p:ph type="body" sz="quarter" idx="10"/>
          </p:nvPr>
        </p:nvSpPr>
        <p:spPr/>
        <p:txBody>
          <a:bodyPr/>
          <a:lstStyle/>
          <a:p>
            <a:endParaRPr lang="en-US"/>
          </a:p>
        </p:txBody>
      </p:sp>
      <p:sp>
        <p:nvSpPr>
          <p:cNvPr id="7171" name="Content Placeholder 2"/>
          <p:cNvSpPr>
            <a:spLocks noGrp="1"/>
          </p:cNvSpPr>
          <p:nvPr>
            <p:ph sz="quarter" idx="11"/>
          </p:nvPr>
        </p:nvSpPr>
        <p:spPr/>
        <p:txBody>
          <a:bodyPr>
            <a:normAutofit/>
          </a:bodyPr>
          <a:lstStyle/>
          <a:p>
            <a:pPr>
              <a:buNone/>
            </a:pPr>
            <a:r>
              <a:rPr lang="en-US" sz="3600" b="1" u="sng" dirty="0">
                <a:latin typeface="Open Sans" pitchFamily="-84" charset="0"/>
              </a:rPr>
              <a:t>Simulation :</a:t>
            </a:r>
          </a:p>
          <a:p>
            <a:pPr>
              <a:buNone/>
            </a:pPr>
            <a:endParaRPr lang="en-US" sz="3200" dirty="0">
              <a:latin typeface="Lucida Console" panose="020B0609040504020204" pitchFamily="49" charset="0"/>
            </a:endParaRPr>
          </a:p>
        </p:txBody>
      </p:sp>
      <p:sp>
        <p:nvSpPr>
          <p:cNvPr id="5124" name="Footer Placeholder 3"/>
          <p:cNvSpPr>
            <a:spLocks noGrp="1"/>
          </p:cNvSpPr>
          <p:nvPr>
            <p:ph type="ftr" sz="quarter" idx="4294967295"/>
          </p:nvPr>
        </p:nvSpPr>
        <p:spPr>
          <a:xfrm>
            <a:off x="0" y="12833350"/>
            <a:ext cx="5791200" cy="730250"/>
          </a:xfrm>
        </p:spPr>
        <p:txBody>
          <a:bodyPr/>
          <a:lstStyle/>
          <a:p>
            <a:pPr>
              <a:defRPr/>
            </a:pPr>
            <a:r>
              <a:rPr lang="id-ID" dirty="0"/>
              <a:t>COMP6048 - Data Structure</a:t>
            </a:r>
          </a:p>
        </p:txBody>
      </p:sp>
      <p:sp>
        <p:nvSpPr>
          <p:cNvPr id="5125" name="Slide Number Placeholder 4"/>
          <p:cNvSpPr>
            <a:spLocks noGrp="1"/>
          </p:cNvSpPr>
          <p:nvPr>
            <p:ph type="sldNum" sz="quarter" idx="4294967295"/>
          </p:nvPr>
        </p:nvSpPr>
        <p:spPr>
          <a:xfrm>
            <a:off x="24018875" y="13184188"/>
            <a:ext cx="365125" cy="379412"/>
          </a:xfrm>
        </p:spPr>
        <p:txBody>
          <a:bodyPr/>
          <a:lstStyle/>
          <a:p>
            <a:pPr>
              <a:defRPr/>
            </a:pPr>
            <a:fld id="{BE9CBBE9-7D85-40CF-85AA-565BC62F71A7}" type="slidenum">
              <a:rPr lang="en-US"/>
              <a:pPr>
                <a:defRPr/>
              </a:pPr>
              <a:t>55</a:t>
            </a:fld>
            <a:endParaRPr lang="en-US"/>
          </a:p>
        </p:txBody>
      </p:sp>
      <p:sp>
        <p:nvSpPr>
          <p:cNvPr id="2" name="Rectangle 1"/>
          <p:cNvSpPr/>
          <p:nvPr/>
        </p:nvSpPr>
        <p:spPr>
          <a:xfrm>
            <a:off x="9144000" y="5181600"/>
            <a:ext cx="2743200" cy="822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T</a:t>
            </a:r>
          </a:p>
          <a:p>
            <a:pPr algn="ctr"/>
            <a:r>
              <a:rPr lang="en-US" sz="3600" dirty="0">
                <a:solidFill>
                  <a:schemeClr val="tx1"/>
                </a:solidFill>
              </a:rPr>
              <a:t>NULL</a:t>
            </a:r>
          </a:p>
          <a:p>
            <a:pPr algn="ctr"/>
            <a:r>
              <a:rPr lang="en-US" sz="3600" dirty="0">
                <a:solidFill>
                  <a:schemeClr val="tx1"/>
                </a:solidFill>
              </a:rPr>
              <a:t>A – C (1)</a:t>
            </a:r>
          </a:p>
          <a:p>
            <a:pPr algn="ctr"/>
            <a:r>
              <a:rPr lang="en-US" sz="3600" dirty="0">
                <a:solidFill>
                  <a:schemeClr val="tx1"/>
                </a:solidFill>
              </a:rPr>
              <a:t>C – D (1)</a:t>
            </a:r>
          </a:p>
          <a:p>
            <a:pPr algn="ctr"/>
            <a:r>
              <a:rPr lang="en-US" sz="3600" dirty="0">
                <a:solidFill>
                  <a:schemeClr val="tx1"/>
                </a:solidFill>
              </a:rPr>
              <a:t>E – F (1)</a:t>
            </a:r>
          </a:p>
          <a:p>
            <a:pPr algn="ctr"/>
            <a:r>
              <a:rPr lang="en-US" sz="3600" dirty="0">
                <a:solidFill>
                  <a:schemeClr val="tx1"/>
                </a:solidFill>
              </a:rPr>
              <a:t>A – B (2)</a:t>
            </a:r>
          </a:p>
          <a:p>
            <a:pPr algn="ctr"/>
            <a:r>
              <a:rPr lang="en-US" sz="3600" dirty="0">
                <a:solidFill>
                  <a:schemeClr val="tx1"/>
                </a:solidFill>
              </a:rPr>
              <a:t>C – E (2)</a:t>
            </a:r>
          </a:p>
          <a:p>
            <a:pPr algn="ctr"/>
            <a:r>
              <a:rPr lang="en-US" sz="3600" b="1" dirty="0">
                <a:solidFill>
                  <a:schemeClr val="tx1"/>
                </a:solidFill>
              </a:rPr>
              <a:t>[STOP]</a:t>
            </a:r>
          </a:p>
          <a:p>
            <a:pPr algn="ctr"/>
            <a:endParaRPr lang="en-US" sz="3600" dirty="0">
              <a:solidFill>
                <a:schemeClr val="tx1"/>
              </a:solidFill>
            </a:endParaRPr>
          </a:p>
        </p:txBody>
      </p:sp>
      <p:sp>
        <p:nvSpPr>
          <p:cNvPr id="7" name="Rectangle 6"/>
          <p:cNvSpPr/>
          <p:nvPr/>
        </p:nvSpPr>
        <p:spPr>
          <a:xfrm>
            <a:off x="11887200" y="5204123"/>
            <a:ext cx="1371600" cy="8207078"/>
          </a:xfrm>
          <a:prstGeom prst="rect">
            <a:avLst/>
          </a:prstGeom>
          <a:noFill/>
          <a:ln w="1905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V</a:t>
            </a:r>
          </a:p>
          <a:p>
            <a:pPr algn="ctr"/>
            <a:r>
              <a:rPr lang="en-US" sz="3600" dirty="0">
                <a:solidFill>
                  <a:schemeClr val="tx1"/>
                </a:solidFill>
              </a:rPr>
              <a:t>A</a:t>
            </a:r>
          </a:p>
          <a:p>
            <a:pPr algn="ctr"/>
            <a:r>
              <a:rPr lang="en-US" sz="3600" dirty="0">
                <a:solidFill>
                  <a:schemeClr val="tx1"/>
                </a:solidFill>
              </a:rPr>
              <a:t>C</a:t>
            </a:r>
          </a:p>
          <a:p>
            <a:pPr algn="ctr"/>
            <a:r>
              <a:rPr lang="en-US" sz="3600" dirty="0">
                <a:solidFill>
                  <a:schemeClr val="tx1"/>
                </a:solidFill>
              </a:rPr>
              <a:t>D</a:t>
            </a:r>
          </a:p>
          <a:p>
            <a:pPr algn="ctr"/>
            <a:r>
              <a:rPr lang="en-US" sz="3600" dirty="0">
                <a:solidFill>
                  <a:schemeClr val="tx1"/>
                </a:solidFill>
              </a:rPr>
              <a:t>F</a:t>
            </a:r>
          </a:p>
          <a:p>
            <a:pPr algn="ctr"/>
            <a:r>
              <a:rPr lang="en-US" sz="3600" dirty="0">
                <a:solidFill>
                  <a:schemeClr val="tx1"/>
                </a:solidFill>
              </a:rPr>
              <a:t>B</a:t>
            </a:r>
          </a:p>
          <a:p>
            <a:pPr algn="ctr"/>
            <a:r>
              <a:rPr lang="en-US" sz="3600" dirty="0">
                <a:solidFill>
                  <a:schemeClr val="tx1"/>
                </a:solidFill>
              </a:rPr>
              <a:t>C</a:t>
            </a:r>
          </a:p>
        </p:txBody>
      </p:sp>
      <p:sp>
        <p:nvSpPr>
          <p:cNvPr id="60" name="Rectangle 59"/>
          <p:cNvSpPr/>
          <p:nvPr/>
        </p:nvSpPr>
        <p:spPr>
          <a:xfrm>
            <a:off x="5334000" y="5181600"/>
            <a:ext cx="3810000" cy="822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b="1" u="sng" dirty="0">
                <a:solidFill>
                  <a:schemeClr val="tx1"/>
                </a:solidFill>
              </a:rPr>
              <a:t>Adjacency List [SORTED]</a:t>
            </a:r>
          </a:p>
          <a:p>
            <a:pPr algn="ctr"/>
            <a:r>
              <a:rPr lang="en-US" sz="3600" b="1" u="sng" dirty="0">
                <a:solidFill>
                  <a:schemeClr val="tx1"/>
                </a:solidFill>
              </a:rPr>
              <a:t>A – C (1)</a:t>
            </a:r>
          </a:p>
          <a:p>
            <a:pPr algn="ctr"/>
            <a:r>
              <a:rPr lang="en-US" sz="3600" b="1" u="sng" dirty="0">
                <a:solidFill>
                  <a:schemeClr val="tx1"/>
                </a:solidFill>
              </a:rPr>
              <a:t>C – D (1)</a:t>
            </a:r>
          </a:p>
          <a:p>
            <a:pPr algn="ctr"/>
            <a:r>
              <a:rPr lang="en-US" sz="3600" b="1" u="sng" dirty="0">
                <a:solidFill>
                  <a:schemeClr val="tx1"/>
                </a:solidFill>
              </a:rPr>
              <a:t>E – F (1)</a:t>
            </a:r>
          </a:p>
          <a:p>
            <a:pPr algn="ctr"/>
            <a:r>
              <a:rPr lang="en-US" sz="3600" b="1" u="sng" dirty="0">
                <a:solidFill>
                  <a:schemeClr val="tx1"/>
                </a:solidFill>
              </a:rPr>
              <a:t>A – B (2)</a:t>
            </a:r>
          </a:p>
          <a:p>
            <a:pPr algn="ctr"/>
            <a:r>
              <a:rPr lang="en-US" sz="3600" b="1" u="sng" dirty="0">
                <a:solidFill>
                  <a:schemeClr val="tx1"/>
                </a:solidFill>
              </a:rPr>
              <a:t>C – E (2)</a:t>
            </a:r>
          </a:p>
          <a:p>
            <a:pPr algn="ctr"/>
            <a:r>
              <a:rPr lang="en-US" sz="3600" b="1" dirty="0">
                <a:solidFill>
                  <a:schemeClr val="tx1"/>
                </a:solidFill>
              </a:rPr>
              <a:t>D – E (2)</a:t>
            </a:r>
          </a:p>
          <a:p>
            <a:pPr algn="ctr"/>
            <a:r>
              <a:rPr lang="en-US" sz="3600" b="1" dirty="0">
                <a:solidFill>
                  <a:schemeClr val="tx1"/>
                </a:solidFill>
              </a:rPr>
              <a:t>B – D (3)</a:t>
            </a:r>
          </a:p>
          <a:p>
            <a:pPr algn="ctr"/>
            <a:r>
              <a:rPr lang="en-US" sz="3600" b="1" dirty="0">
                <a:solidFill>
                  <a:schemeClr val="tx1"/>
                </a:solidFill>
              </a:rPr>
              <a:t>C – F (3)</a:t>
            </a:r>
          </a:p>
          <a:p>
            <a:pPr algn="ctr"/>
            <a:r>
              <a:rPr lang="en-US" sz="3600" b="1" dirty="0">
                <a:solidFill>
                  <a:schemeClr val="tx1"/>
                </a:solidFill>
              </a:rPr>
              <a:t>A – F (3) </a:t>
            </a:r>
          </a:p>
          <a:p>
            <a:pPr algn="ctr"/>
            <a:r>
              <a:rPr lang="en-US" sz="3600" b="1" dirty="0">
                <a:solidFill>
                  <a:schemeClr val="tx1"/>
                </a:solidFill>
              </a:rPr>
              <a:t>B – E (4)</a:t>
            </a:r>
          </a:p>
          <a:p>
            <a:pPr algn="ctr"/>
            <a:r>
              <a:rPr lang="en-US" sz="3600" b="1" dirty="0">
                <a:solidFill>
                  <a:schemeClr val="tx1"/>
                </a:solidFill>
              </a:rPr>
              <a:t>B – C (5)</a:t>
            </a:r>
          </a:p>
        </p:txBody>
      </p:sp>
      <p:sp>
        <p:nvSpPr>
          <p:cNvPr id="62" name="Oval 61"/>
          <p:cNvSpPr/>
          <p:nvPr/>
        </p:nvSpPr>
        <p:spPr>
          <a:xfrm>
            <a:off x="14173200" y="644143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A</a:t>
            </a:r>
          </a:p>
        </p:txBody>
      </p:sp>
      <p:sp>
        <p:nvSpPr>
          <p:cNvPr id="63" name="Oval 62"/>
          <p:cNvSpPr/>
          <p:nvPr/>
        </p:nvSpPr>
        <p:spPr>
          <a:xfrm>
            <a:off x="16459200" y="5495192"/>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B</a:t>
            </a:r>
          </a:p>
        </p:txBody>
      </p:sp>
      <p:sp>
        <p:nvSpPr>
          <p:cNvPr id="64" name="Oval 63"/>
          <p:cNvSpPr/>
          <p:nvPr/>
        </p:nvSpPr>
        <p:spPr>
          <a:xfrm>
            <a:off x="16459200" y="735583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a:t>
            </a:r>
          </a:p>
        </p:txBody>
      </p:sp>
      <p:sp>
        <p:nvSpPr>
          <p:cNvPr id="65" name="Oval 64"/>
          <p:cNvSpPr/>
          <p:nvPr/>
        </p:nvSpPr>
        <p:spPr>
          <a:xfrm>
            <a:off x="18592800" y="548640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D</a:t>
            </a:r>
          </a:p>
        </p:txBody>
      </p:sp>
      <p:sp>
        <p:nvSpPr>
          <p:cNvPr id="66" name="Oval 65"/>
          <p:cNvSpPr/>
          <p:nvPr/>
        </p:nvSpPr>
        <p:spPr>
          <a:xfrm>
            <a:off x="18592800" y="735583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E</a:t>
            </a:r>
          </a:p>
        </p:txBody>
      </p:sp>
      <p:cxnSp>
        <p:nvCxnSpPr>
          <p:cNvPr id="67" name="Straight Connector 66"/>
          <p:cNvCxnSpPr>
            <a:stCxn id="62" idx="7"/>
            <a:endCxn id="63" idx="2"/>
          </p:cNvCxnSpPr>
          <p:nvPr/>
        </p:nvCxnSpPr>
        <p:spPr>
          <a:xfrm flipV="1">
            <a:off x="14953691" y="5952393"/>
            <a:ext cx="1505510" cy="622954"/>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62" idx="5"/>
            <a:endCxn id="64" idx="2"/>
          </p:cNvCxnSpPr>
          <p:nvPr/>
        </p:nvCxnSpPr>
        <p:spPr>
          <a:xfrm>
            <a:off x="14953691" y="7221927"/>
            <a:ext cx="1505510" cy="59111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64" idx="6"/>
            <a:endCxn id="66" idx="2"/>
          </p:cNvCxnSpPr>
          <p:nvPr/>
        </p:nvCxnSpPr>
        <p:spPr>
          <a:xfrm>
            <a:off x="17373600" y="7813036"/>
            <a:ext cx="1219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65" idx="3"/>
            <a:endCxn id="64" idx="7"/>
          </p:cNvCxnSpPr>
          <p:nvPr/>
        </p:nvCxnSpPr>
        <p:spPr>
          <a:xfrm flipH="1">
            <a:off x="17239690" y="6266890"/>
            <a:ext cx="1487020" cy="1222856"/>
          </a:xfrm>
          <a:prstGeom prst="line">
            <a:avLst/>
          </a:prstGeom>
        </p:spPr>
        <p:style>
          <a:lnRef idx="1">
            <a:schemeClr val="accent1"/>
          </a:lnRef>
          <a:fillRef idx="0">
            <a:schemeClr val="accent1"/>
          </a:fillRef>
          <a:effectRef idx="0">
            <a:schemeClr val="accent1"/>
          </a:effectRef>
          <a:fontRef idx="minor">
            <a:schemeClr val="tx1"/>
          </a:fontRef>
        </p:style>
      </p:cxnSp>
      <p:sp>
        <p:nvSpPr>
          <p:cNvPr id="71" name="Oval 70"/>
          <p:cNvSpPr/>
          <p:nvPr/>
        </p:nvSpPr>
        <p:spPr>
          <a:xfrm>
            <a:off x="17373600" y="9426498"/>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F</a:t>
            </a:r>
          </a:p>
        </p:txBody>
      </p:sp>
      <p:cxnSp>
        <p:nvCxnSpPr>
          <p:cNvPr id="72" name="Straight Connector 71"/>
          <p:cNvCxnSpPr>
            <a:stCxn id="71" idx="7"/>
            <a:endCxn id="66" idx="4"/>
          </p:cNvCxnSpPr>
          <p:nvPr/>
        </p:nvCxnSpPr>
        <p:spPr>
          <a:xfrm flipV="1">
            <a:off x="18154091" y="8270236"/>
            <a:ext cx="895910" cy="1290172"/>
          </a:xfrm>
          <a:prstGeom prst="line">
            <a:avLst/>
          </a:prstGeom>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15331348" y="5820065"/>
            <a:ext cx="497252" cy="830997"/>
          </a:xfrm>
          <a:prstGeom prst="rect">
            <a:avLst/>
          </a:prstGeom>
          <a:noFill/>
        </p:spPr>
        <p:txBody>
          <a:bodyPr wrap="none" rtlCol="0">
            <a:spAutoFit/>
          </a:bodyPr>
          <a:lstStyle/>
          <a:p>
            <a:r>
              <a:rPr lang="en-US" sz="4800" dirty="0"/>
              <a:t>2</a:t>
            </a:r>
          </a:p>
        </p:txBody>
      </p:sp>
      <p:sp>
        <p:nvSpPr>
          <p:cNvPr id="74" name="TextBox 73"/>
          <p:cNvSpPr txBox="1"/>
          <p:nvPr/>
        </p:nvSpPr>
        <p:spPr>
          <a:xfrm>
            <a:off x="18203312" y="6105887"/>
            <a:ext cx="497252" cy="830997"/>
          </a:xfrm>
          <a:prstGeom prst="rect">
            <a:avLst/>
          </a:prstGeom>
          <a:noFill/>
        </p:spPr>
        <p:txBody>
          <a:bodyPr wrap="none" rtlCol="0">
            <a:spAutoFit/>
          </a:bodyPr>
          <a:lstStyle/>
          <a:p>
            <a:r>
              <a:rPr lang="en-US" sz="4800" dirty="0"/>
              <a:t>1</a:t>
            </a:r>
          </a:p>
        </p:txBody>
      </p:sp>
      <p:sp>
        <p:nvSpPr>
          <p:cNvPr id="75" name="TextBox 74"/>
          <p:cNvSpPr txBox="1"/>
          <p:nvPr/>
        </p:nvSpPr>
        <p:spPr>
          <a:xfrm>
            <a:off x="15600974" y="7078837"/>
            <a:ext cx="497252" cy="830997"/>
          </a:xfrm>
          <a:prstGeom prst="rect">
            <a:avLst/>
          </a:prstGeom>
          <a:noFill/>
        </p:spPr>
        <p:txBody>
          <a:bodyPr wrap="none" rtlCol="0">
            <a:spAutoFit/>
          </a:bodyPr>
          <a:lstStyle/>
          <a:p>
            <a:r>
              <a:rPr lang="en-US" sz="4800" dirty="0"/>
              <a:t>1</a:t>
            </a:r>
          </a:p>
        </p:txBody>
      </p:sp>
      <p:sp>
        <p:nvSpPr>
          <p:cNvPr id="76" name="TextBox 75"/>
          <p:cNvSpPr txBox="1"/>
          <p:nvPr/>
        </p:nvSpPr>
        <p:spPr>
          <a:xfrm>
            <a:off x="18553226" y="8886395"/>
            <a:ext cx="497252" cy="830997"/>
          </a:xfrm>
          <a:prstGeom prst="rect">
            <a:avLst/>
          </a:prstGeom>
          <a:noFill/>
        </p:spPr>
        <p:txBody>
          <a:bodyPr wrap="none" rtlCol="0">
            <a:spAutoFit/>
          </a:bodyPr>
          <a:lstStyle/>
          <a:p>
            <a:r>
              <a:rPr lang="en-US" sz="4800" dirty="0"/>
              <a:t>1</a:t>
            </a:r>
          </a:p>
        </p:txBody>
      </p:sp>
      <p:sp>
        <p:nvSpPr>
          <p:cNvPr id="77" name="TextBox 76"/>
          <p:cNvSpPr txBox="1"/>
          <p:nvPr/>
        </p:nvSpPr>
        <p:spPr>
          <a:xfrm>
            <a:off x="17716084" y="7759417"/>
            <a:ext cx="497252" cy="830997"/>
          </a:xfrm>
          <a:prstGeom prst="rect">
            <a:avLst/>
          </a:prstGeom>
          <a:noFill/>
        </p:spPr>
        <p:txBody>
          <a:bodyPr wrap="none" rtlCol="0">
            <a:spAutoFit/>
          </a:bodyPr>
          <a:lstStyle/>
          <a:p>
            <a:r>
              <a:rPr lang="en-US" sz="4800" dirty="0"/>
              <a:t>2</a:t>
            </a:r>
          </a:p>
        </p:txBody>
      </p:sp>
      <p:sp>
        <p:nvSpPr>
          <p:cNvPr id="78" name="TextBox 77"/>
          <p:cNvSpPr txBox="1"/>
          <p:nvPr/>
        </p:nvSpPr>
        <p:spPr>
          <a:xfrm>
            <a:off x="15271873" y="7464861"/>
            <a:ext cx="869149" cy="830997"/>
          </a:xfrm>
          <a:prstGeom prst="rect">
            <a:avLst/>
          </a:prstGeom>
          <a:noFill/>
        </p:spPr>
        <p:txBody>
          <a:bodyPr wrap="none" rtlCol="0">
            <a:spAutoFit/>
          </a:bodyPr>
          <a:lstStyle/>
          <a:p>
            <a:r>
              <a:rPr lang="en-US" sz="4800" dirty="0">
                <a:solidFill>
                  <a:srgbClr val="C00000"/>
                </a:solidFill>
              </a:rPr>
              <a:t>(1)</a:t>
            </a:r>
          </a:p>
        </p:txBody>
      </p:sp>
      <p:sp>
        <p:nvSpPr>
          <p:cNvPr id="79" name="TextBox 78"/>
          <p:cNvSpPr txBox="1"/>
          <p:nvPr/>
        </p:nvSpPr>
        <p:spPr>
          <a:xfrm>
            <a:off x="18325261" y="6324321"/>
            <a:ext cx="869149" cy="830997"/>
          </a:xfrm>
          <a:prstGeom prst="rect">
            <a:avLst/>
          </a:prstGeom>
          <a:noFill/>
        </p:spPr>
        <p:txBody>
          <a:bodyPr wrap="none" rtlCol="0">
            <a:spAutoFit/>
          </a:bodyPr>
          <a:lstStyle/>
          <a:p>
            <a:r>
              <a:rPr lang="en-US" sz="4800" dirty="0">
                <a:solidFill>
                  <a:srgbClr val="C00000"/>
                </a:solidFill>
              </a:rPr>
              <a:t>(2)</a:t>
            </a:r>
          </a:p>
        </p:txBody>
      </p:sp>
      <p:sp>
        <p:nvSpPr>
          <p:cNvPr id="80" name="TextBox 79"/>
          <p:cNvSpPr txBox="1"/>
          <p:nvPr/>
        </p:nvSpPr>
        <p:spPr>
          <a:xfrm>
            <a:off x="17634535" y="7259039"/>
            <a:ext cx="869149" cy="830997"/>
          </a:xfrm>
          <a:prstGeom prst="rect">
            <a:avLst/>
          </a:prstGeom>
          <a:noFill/>
        </p:spPr>
        <p:txBody>
          <a:bodyPr wrap="none" rtlCol="0">
            <a:spAutoFit/>
          </a:bodyPr>
          <a:lstStyle/>
          <a:p>
            <a:r>
              <a:rPr lang="en-US" sz="4800" dirty="0">
                <a:solidFill>
                  <a:srgbClr val="C00000"/>
                </a:solidFill>
              </a:rPr>
              <a:t>(5)</a:t>
            </a:r>
          </a:p>
        </p:txBody>
      </p:sp>
      <p:sp>
        <p:nvSpPr>
          <p:cNvPr id="81" name="TextBox 80"/>
          <p:cNvSpPr txBox="1"/>
          <p:nvPr/>
        </p:nvSpPr>
        <p:spPr>
          <a:xfrm>
            <a:off x="17603323" y="8871109"/>
            <a:ext cx="869149" cy="830997"/>
          </a:xfrm>
          <a:prstGeom prst="rect">
            <a:avLst/>
          </a:prstGeom>
          <a:noFill/>
        </p:spPr>
        <p:txBody>
          <a:bodyPr wrap="none" rtlCol="0">
            <a:spAutoFit/>
          </a:bodyPr>
          <a:lstStyle/>
          <a:p>
            <a:r>
              <a:rPr lang="en-US" sz="4800" dirty="0">
                <a:solidFill>
                  <a:srgbClr val="C00000"/>
                </a:solidFill>
              </a:rPr>
              <a:t>(3)</a:t>
            </a:r>
          </a:p>
        </p:txBody>
      </p:sp>
      <p:sp>
        <p:nvSpPr>
          <p:cNvPr id="82" name="TextBox 81"/>
          <p:cNvSpPr txBox="1"/>
          <p:nvPr/>
        </p:nvSpPr>
        <p:spPr>
          <a:xfrm>
            <a:off x="15735453" y="6021423"/>
            <a:ext cx="869149" cy="830997"/>
          </a:xfrm>
          <a:prstGeom prst="rect">
            <a:avLst/>
          </a:prstGeom>
          <a:noFill/>
        </p:spPr>
        <p:txBody>
          <a:bodyPr wrap="none" rtlCol="0">
            <a:spAutoFit/>
          </a:bodyPr>
          <a:lstStyle/>
          <a:p>
            <a:r>
              <a:rPr lang="en-US" sz="4800" dirty="0">
                <a:solidFill>
                  <a:srgbClr val="C00000"/>
                </a:solidFill>
              </a:rPr>
              <a:t>(4)</a:t>
            </a:r>
          </a:p>
        </p:txBody>
      </p:sp>
      <p:sp>
        <p:nvSpPr>
          <p:cNvPr id="83" name="TextBox 82"/>
          <p:cNvSpPr txBox="1"/>
          <p:nvPr/>
        </p:nvSpPr>
        <p:spPr>
          <a:xfrm>
            <a:off x="17267211" y="10668000"/>
            <a:ext cx="3788217" cy="2308324"/>
          </a:xfrm>
          <a:prstGeom prst="rect">
            <a:avLst/>
          </a:prstGeom>
          <a:noFill/>
        </p:spPr>
        <p:txBody>
          <a:bodyPr wrap="none" rtlCol="0">
            <a:spAutoFit/>
          </a:bodyPr>
          <a:lstStyle/>
          <a:p>
            <a:r>
              <a:rPr lang="en-US" sz="4800" b="1" dirty="0"/>
              <a:t>Note:</a:t>
            </a:r>
          </a:p>
          <a:p>
            <a:r>
              <a:rPr lang="en-US" sz="4800" b="1" dirty="0">
                <a:solidFill>
                  <a:srgbClr val="C00000"/>
                </a:solidFill>
              </a:rPr>
              <a:t>(Process Step)</a:t>
            </a:r>
          </a:p>
          <a:p>
            <a:r>
              <a:rPr lang="en-US" sz="4800" b="1" dirty="0"/>
              <a:t>Edge Value</a:t>
            </a:r>
          </a:p>
        </p:txBody>
      </p:sp>
    </p:spTree>
    <p:extLst>
      <p:ext uri="{BB962C8B-B14F-4D97-AF65-F5344CB8AC3E}">
        <p14:creationId xmlns:p14="http://schemas.microsoft.com/office/powerpoint/2010/main" val="3800873052"/>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normAutofit fontScale="90000"/>
          </a:bodyPr>
          <a:lstStyle/>
          <a:p>
            <a:pPr eaLnBrk="1" hangingPunct="1"/>
            <a:r>
              <a:rPr lang="en-US" dirty="0"/>
              <a:t>EXAMPLE MST PROBLEM</a:t>
            </a:r>
          </a:p>
        </p:txBody>
      </p:sp>
      <p:sp>
        <p:nvSpPr>
          <p:cNvPr id="24580" name="Rectangle 7"/>
          <p:cNvSpPr>
            <a:spLocks noGrp="1" noChangeArrowheads="1"/>
          </p:cNvSpPr>
          <p:nvPr>
            <p:ph type="body" sz="quarter" idx="10"/>
          </p:nvPr>
        </p:nvSpPr>
        <p:spPr/>
        <p:txBody>
          <a:bodyPr/>
          <a:lstStyle/>
          <a:p>
            <a:pPr eaLnBrk="1" hangingPunct="1">
              <a:lnSpc>
                <a:spcPct val="80000"/>
              </a:lnSpc>
            </a:pPr>
            <a:endParaRPr lang="en-US" sz="4000"/>
          </a:p>
          <a:p>
            <a:pPr eaLnBrk="1" hangingPunct="1">
              <a:lnSpc>
                <a:spcPct val="80000"/>
              </a:lnSpc>
            </a:pPr>
            <a:endParaRPr lang="en-US" sz="4000"/>
          </a:p>
          <a:p>
            <a:pPr eaLnBrk="1" hangingPunct="1">
              <a:lnSpc>
                <a:spcPct val="80000"/>
              </a:lnSpc>
            </a:pPr>
            <a:endParaRPr lang="en-US" sz="4000"/>
          </a:p>
          <a:p>
            <a:pPr eaLnBrk="1" hangingPunct="1">
              <a:lnSpc>
                <a:spcPct val="80000"/>
              </a:lnSpc>
            </a:pPr>
            <a:endParaRPr lang="en-US" sz="4000"/>
          </a:p>
          <a:p>
            <a:pPr eaLnBrk="1" hangingPunct="1">
              <a:lnSpc>
                <a:spcPct val="80000"/>
              </a:lnSpc>
            </a:pPr>
            <a:endParaRPr lang="en-US" sz="4000"/>
          </a:p>
          <a:p>
            <a:pPr eaLnBrk="1" hangingPunct="1">
              <a:lnSpc>
                <a:spcPct val="80000"/>
              </a:lnSpc>
            </a:pPr>
            <a:endParaRPr lang="en-US" sz="4000"/>
          </a:p>
          <a:p>
            <a:pPr eaLnBrk="1" hangingPunct="1">
              <a:lnSpc>
                <a:spcPct val="80000"/>
              </a:lnSpc>
            </a:pPr>
            <a:endParaRPr lang="en-US" sz="4000"/>
          </a:p>
          <a:p>
            <a:pPr eaLnBrk="1" hangingPunct="1">
              <a:lnSpc>
                <a:spcPct val="80000"/>
              </a:lnSpc>
            </a:pPr>
            <a:endParaRPr lang="en-US" sz="4000"/>
          </a:p>
          <a:p>
            <a:pPr eaLnBrk="1" hangingPunct="1">
              <a:lnSpc>
                <a:spcPct val="80000"/>
              </a:lnSpc>
            </a:pPr>
            <a:endParaRPr lang="en-US" sz="4000"/>
          </a:p>
          <a:p>
            <a:pPr eaLnBrk="1" hangingPunct="1">
              <a:lnSpc>
                <a:spcPct val="80000"/>
              </a:lnSpc>
            </a:pPr>
            <a:endParaRPr lang="en-US" sz="4000"/>
          </a:p>
          <a:p>
            <a:pPr eaLnBrk="1" hangingPunct="1">
              <a:lnSpc>
                <a:spcPct val="80000"/>
              </a:lnSpc>
            </a:pPr>
            <a:endParaRPr lang="en-US" sz="4000"/>
          </a:p>
          <a:p>
            <a:pPr eaLnBrk="1" hangingPunct="1">
              <a:lnSpc>
                <a:spcPct val="80000"/>
              </a:lnSpc>
            </a:pPr>
            <a:endParaRPr lang="en-US" sz="4000"/>
          </a:p>
        </p:txBody>
      </p:sp>
      <p:sp>
        <p:nvSpPr>
          <p:cNvPr id="2" name="Content Placeholder 1">
            <a:extLst>
              <a:ext uri="{FF2B5EF4-FFF2-40B4-BE49-F238E27FC236}">
                <a16:creationId xmlns:a16="http://schemas.microsoft.com/office/drawing/2014/main" id="{6B3722AA-601E-99C9-D9B8-B9EA0ACA4ECF}"/>
              </a:ext>
            </a:extLst>
          </p:cNvPr>
          <p:cNvSpPr>
            <a:spLocks noGrp="1"/>
          </p:cNvSpPr>
          <p:nvPr>
            <p:ph sz="quarter" idx="11"/>
          </p:nvPr>
        </p:nvSpPr>
        <p:spPr/>
        <p:txBody>
          <a:bodyPr/>
          <a:lstStyle/>
          <a:p>
            <a:endParaRPr lang="en-US"/>
          </a:p>
        </p:txBody>
      </p:sp>
      <p:sp>
        <p:nvSpPr>
          <p:cNvPr id="24578" name="Date Placeholder 3"/>
          <p:cNvSpPr>
            <a:spLocks noGrp="1"/>
          </p:cNvSpPr>
          <p:nvPr>
            <p:ph type="dt" sz="quarter" idx="4294967295"/>
          </p:nvPr>
        </p:nvSpPr>
        <p:spPr>
          <a:xfrm>
            <a:off x="0" y="0"/>
            <a:ext cx="0" cy="0"/>
          </a:xfrm>
          <a:noFill/>
          <a:ln>
            <a:miter lim="800000"/>
            <a:headEnd/>
            <a:tailEnd/>
          </a:ln>
        </p:spPr>
        <p:txBody>
          <a:bodyPr/>
          <a:lstStyle/>
          <a:p>
            <a:r>
              <a:rPr lang="en-US">
                <a:latin typeface="Interstate"/>
              </a:rPr>
              <a:t>Bina Nusantara</a:t>
            </a:r>
          </a:p>
        </p:txBody>
      </p:sp>
      <p:pic>
        <p:nvPicPr>
          <p:cNvPr id="24581" name="Picture 4" descr="ilustrasi 6"/>
          <p:cNvPicPr>
            <a:picLocks noChangeAspect="1" noChangeArrowheads="1"/>
          </p:cNvPicPr>
          <p:nvPr/>
        </p:nvPicPr>
        <p:blipFill>
          <a:blip r:embed="rId2"/>
          <a:srcRect/>
          <a:stretch>
            <a:fillRect/>
          </a:stretch>
        </p:blipFill>
        <p:spPr bwMode="auto">
          <a:xfrm>
            <a:off x="5200712" y="4526191"/>
            <a:ext cx="4975064" cy="4780082"/>
          </a:xfrm>
          <a:prstGeom prst="rect">
            <a:avLst/>
          </a:prstGeom>
          <a:noFill/>
          <a:ln w="9525">
            <a:noFill/>
            <a:miter lim="800000"/>
            <a:headEnd/>
            <a:tailEnd/>
          </a:ln>
        </p:spPr>
      </p:pic>
      <p:pic>
        <p:nvPicPr>
          <p:cNvPr id="24582" name="Picture 5" descr="ilustrasi 6"/>
          <p:cNvPicPr>
            <a:picLocks noChangeAspect="1" noChangeArrowheads="1"/>
          </p:cNvPicPr>
          <p:nvPr/>
        </p:nvPicPr>
        <p:blipFill>
          <a:blip r:embed="rId3"/>
          <a:srcRect/>
          <a:stretch>
            <a:fillRect/>
          </a:stretch>
        </p:blipFill>
        <p:spPr bwMode="auto">
          <a:xfrm>
            <a:off x="10529304" y="4410078"/>
            <a:ext cx="4975064" cy="4792268"/>
          </a:xfrm>
          <a:prstGeom prst="rect">
            <a:avLst/>
          </a:prstGeom>
          <a:noFill/>
          <a:ln w="9525">
            <a:noFill/>
            <a:miter lim="800000"/>
            <a:headEnd/>
            <a:tailEnd/>
          </a:ln>
        </p:spPr>
      </p:pic>
      <p:pic>
        <p:nvPicPr>
          <p:cNvPr id="24583" name="Picture 6" descr="ilustrasi 6"/>
          <p:cNvPicPr>
            <a:picLocks noChangeAspect="1" noChangeArrowheads="1"/>
          </p:cNvPicPr>
          <p:nvPr/>
        </p:nvPicPr>
        <p:blipFill>
          <a:blip r:embed="rId4"/>
          <a:srcRect/>
          <a:stretch>
            <a:fillRect/>
          </a:stretch>
        </p:blipFill>
        <p:spPr bwMode="auto">
          <a:xfrm>
            <a:off x="15857896" y="4410077"/>
            <a:ext cx="4975064" cy="4780082"/>
          </a:xfrm>
          <a:prstGeom prst="rect">
            <a:avLst/>
          </a:prstGeom>
          <a:noFill/>
          <a:ln w="9525">
            <a:noFill/>
            <a:miter lim="800000"/>
            <a:headEnd/>
            <a:tailEnd/>
          </a:ln>
        </p:spPr>
      </p:pic>
    </p:spTree>
    <p:extLst>
      <p:ext uri="{BB962C8B-B14F-4D97-AF65-F5344CB8AC3E}">
        <p14:creationId xmlns:p14="http://schemas.microsoft.com/office/powerpoint/2010/main" val="3164424935"/>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normAutofit fontScale="90000"/>
          </a:bodyPr>
          <a:lstStyle/>
          <a:p>
            <a:pPr eaLnBrk="1" hangingPunct="1"/>
            <a:r>
              <a:rPr lang="en-US" dirty="0"/>
              <a:t>SHORTEST PATH</a:t>
            </a:r>
          </a:p>
        </p:txBody>
      </p:sp>
      <p:sp>
        <p:nvSpPr>
          <p:cNvPr id="25604" name="Rectangle 3"/>
          <p:cNvSpPr>
            <a:spLocks noGrp="1" noChangeArrowheads="1"/>
          </p:cNvSpPr>
          <p:nvPr>
            <p:ph type="body" sz="quarter" idx="10"/>
          </p:nvPr>
        </p:nvSpPr>
        <p:spPr/>
        <p:txBody>
          <a:bodyPr>
            <a:normAutofit/>
          </a:bodyPr>
          <a:lstStyle/>
          <a:p>
            <a:pPr eaLnBrk="1" hangingPunct="1">
              <a:lnSpc>
                <a:spcPct val="90000"/>
              </a:lnSpc>
            </a:pPr>
            <a:endParaRPr lang="en-US" sz="4000" dirty="0"/>
          </a:p>
        </p:txBody>
      </p:sp>
      <p:sp>
        <p:nvSpPr>
          <p:cNvPr id="2" name="Content Placeholder 1">
            <a:extLst>
              <a:ext uri="{FF2B5EF4-FFF2-40B4-BE49-F238E27FC236}">
                <a16:creationId xmlns:a16="http://schemas.microsoft.com/office/drawing/2014/main" id="{9920F739-1D09-0AD0-6390-2529E39E63B5}"/>
              </a:ext>
            </a:extLst>
          </p:cNvPr>
          <p:cNvSpPr>
            <a:spLocks noGrp="1"/>
          </p:cNvSpPr>
          <p:nvPr>
            <p:ph sz="quarter" idx="11"/>
          </p:nvPr>
        </p:nvSpPr>
        <p:spPr/>
        <p:txBody>
          <a:bodyPr/>
          <a:lstStyle/>
          <a:p>
            <a:pPr eaLnBrk="1" hangingPunct="1">
              <a:lnSpc>
                <a:spcPct val="90000"/>
              </a:lnSpc>
            </a:pPr>
            <a:r>
              <a:rPr lang="en-US" sz="4000" dirty="0"/>
              <a:t>In a graph each edge has weight, the shortest path between 2 nodes can be search by Greedy Method.</a:t>
            </a:r>
          </a:p>
          <a:p>
            <a:pPr eaLnBrk="1" hangingPunct="1">
              <a:lnSpc>
                <a:spcPct val="90000"/>
              </a:lnSpc>
            </a:pPr>
            <a:endParaRPr lang="en-US" sz="4000" dirty="0"/>
          </a:p>
          <a:p>
            <a:pPr eaLnBrk="1" hangingPunct="1">
              <a:lnSpc>
                <a:spcPct val="90000"/>
              </a:lnSpc>
            </a:pPr>
            <a:endParaRPr lang="en-US" sz="4000" dirty="0"/>
          </a:p>
          <a:p>
            <a:pPr eaLnBrk="1" hangingPunct="1">
              <a:lnSpc>
                <a:spcPct val="90000"/>
              </a:lnSpc>
            </a:pPr>
            <a:endParaRPr lang="en-US" sz="4000" dirty="0"/>
          </a:p>
          <a:p>
            <a:pPr eaLnBrk="1" hangingPunct="1">
              <a:lnSpc>
                <a:spcPct val="90000"/>
              </a:lnSpc>
            </a:pPr>
            <a:endParaRPr lang="en-US" sz="4000" dirty="0"/>
          </a:p>
          <a:p>
            <a:pPr eaLnBrk="1" hangingPunct="1">
              <a:lnSpc>
                <a:spcPct val="90000"/>
              </a:lnSpc>
            </a:pPr>
            <a:endParaRPr lang="en-US" sz="4000" dirty="0"/>
          </a:p>
          <a:p>
            <a:pPr eaLnBrk="1" hangingPunct="1">
              <a:lnSpc>
                <a:spcPct val="90000"/>
              </a:lnSpc>
            </a:pPr>
            <a:endParaRPr lang="en-US" sz="4000" dirty="0"/>
          </a:p>
          <a:p>
            <a:pPr eaLnBrk="1" hangingPunct="1">
              <a:lnSpc>
                <a:spcPct val="90000"/>
              </a:lnSpc>
            </a:pPr>
            <a:endParaRPr lang="en-US" sz="4000" dirty="0"/>
          </a:p>
          <a:p>
            <a:pPr eaLnBrk="1" hangingPunct="1">
              <a:lnSpc>
                <a:spcPct val="90000"/>
              </a:lnSpc>
            </a:pPr>
            <a:r>
              <a:rPr lang="en-US" sz="4000" dirty="0"/>
              <a:t>Suppose we want to find the shortest path (shortest path) from node A to node F, how is it calculated with the method Greedy?</a:t>
            </a:r>
          </a:p>
          <a:p>
            <a:endParaRPr lang="en-US" dirty="0"/>
          </a:p>
        </p:txBody>
      </p:sp>
      <p:sp>
        <p:nvSpPr>
          <p:cNvPr id="25602" name="Date Placeholder 3"/>
          <p:cNvSpPr>
            <a:spLocks noGrp="1"/>
          </p:cNvSpPr>
          <p:nvPr>
            <p:ph type="dt" sz="quarter" idx="4294967295"/>
          </p:nvPr>
        </p:nvSpPr>
        <p:spPr>
          <a:xfrm>
            <a:off x="0" y="0"/>
            <a:ext cx="0" cy="0"/>
          </a:xfrm>
          <a:noFill/>
          <a:ln>
            <a:miter lim="800000"/>
            <a:headEnd/>
            <a:tailEnd/>
          </a:ln>
        </p:spPr>
        <p:txBody>
          <a:bodyPr/>
          <a:lstStyle/>
          <a:p>
            <a:r>
              <a:rPr lang="en-US">
                <a:latin typeface="Interstate"/>
              </a:rPr>
              <a:t>Bina Nusantara</a:t>
            </a:r>
          </a:p>
        </p:txBody>
      </p:sp>
      <p:pic>
        <p:nvPicPr>
          <p:cNvPr id="25605" name="Picture 4" descr="kasus 6"/>
          <p:cNvPicPr>
            <a:picLocks noChangeAspect="1" noChangeArrowheads="1"/>
          </p:cNvPicPr>
          <p:nvPr/>
        </p:nvPicPr>
        <p:blipFill>
          <a:blip r:embed="rId2"/>
          <a:srcRect/>
          <a:stretch>
            <a:fillRect/>
          </a:stretch>
        </p:blipFill>
        <p:spPr bwMode="auto">
          <a:xfrm>
            <a:off x="7201744" y="5129808"/>
            <a:ext cx="7645400" cy="3908424"/>
          </a:xfrm>
          <a:prstGeom prst="rect">
            <a:avLst/>
          </a:prstGeom>
          <a:noFill/>
          <a:ln w="9525">
            <a:noFill/>
            <a:miter lim="800000"/>
            <a:headEnd/>
            <a:tailEnd/>
          </a:ln>
        </p:spPr>
      </p:pic>
    </p:spTree>
    <p:extLst>
      <p:ext uri="{BB962C8B-B14F-4D97-AF65-F5344CB8AC3E}">
        <p14:creationId xmlns:p14="http://schemas.microsoft.com/office/powerpoint/2010/main" val="803028305"/>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normAutofit fontScale="90000"/>
          </a:bodyPr>
          <a:lstStyle/>
          <a:p>
            <a:pPr eaLnBrk="1" hangingPunct="1"/>
            <a:r>
              <a:rPr lang="en-US" dirty="0">
                <a:latin typeface="Open Sans" pitchFamily="-84" charset="0"/>
              </a:rPr>
              <a:t>Shortest path</a:t>
            </a:r>
          </a:p>
        </p:txBody>
      </p:sp>
      <p:sp>
        <p:nvSpPr>
          <p:cNvPr id="2" name="Text Placeholder 1">
            <a:extLst>
              <a:ext uri="{FF2B5EF4-FFF2-40B4-BE49-F238E27FC236}">
                <a16:creationId xmlns:a16="http://schemas.microsoft.com/office/drawing/2014/main" id="{EA85BE0E-0233-0257-3CC7-05702E6C1E4C}"/>
              </a:ext>
            </a:extLst>
          </p:cNvPr>
          <p:cNvSpPr>
            <a:spLocks noGrp="1"/>
          </p:cNvSpPr>
          <p:nvPr>
            <p:ph type="body" sz="quarter" idx="10"/>
          </p:nvPr>
        </p:nvSpPr>
        <p:spPr/>
        <p:txBody>
          <a:bodyPr/>
          <a:lstStyle/>
          <a:p>
            <a:r>
              <a:rPr lang="en-US" dirty="0">
                <a:latin typeface="Open Sans" pitchFamily="-84" charset="0"/>
              </a:rPr>
              <a:t>Dijkstra’s Algorithm</a:t>
            </a:r>
            <a:endParaRPr lang="en-US" dirty="0"/>
          </a:p>
        </p:txBody>
      </p:sp>
      <p:sp>
        <p:nvSpPr>
          <p:cNvPr id="7171" name="Content Placeholder 2"/>
          <p:cNvSpPr>
            <a:spLocks noGrp="1"/>
          </p:cNvSpPr>
          <p:nvPr>
            <p:ph sz="quarter" idx="11"/>
          </p:nvPr>
        </p:nvSpPr>
        <p:spPr/>
        <p:txBody>
          <a:bodyPr>
            <a:normAutofit/>
          </a:bodyPr>
          <a:lstStyle/>
          <a:p>
            <a:pPr>
              <a:buNone/>
            </a:pPr>
            <a:r>
              <a:rPr lang="en-US" b="1" u="sng" dirty="0" err="1">
                <a:latin typeface="Open Sans" pitchFamily="-84" charset="0"/>
              </a:rPr>
              <a:t>Dijkstra's</a:t>
            </a:r>
            <a:r>
              <a:rPr lang="en-US" b="1" u="sng" dirty="0">
                <a:latin typeface="Open Sans" pitchFamily="-84" charset="0"/>
              </a:rPr>
              <a:t> algorithm:</a:t>
            </a:r>
          </a:p>
          <a:p>
            <a:pPr>
              <a:buNone/>
            </a:pPr>
            <a:r>
              <a:rPr lang="en-US" dirty="0">
                <a:latin typeface="Lucida Console" panose="020B0609040504020204" pitchFamily="49" charset="0"/>
              </a:rPr>
              <a:t>	</a:t>
            </a:r>
            <a:r>
              <a:rPr lang="en-US" dirty="0" err="1">
                <a:latin typeface="Lucida Console" panose="020B0609040504020204" pitchFamily="49" charset="0"/>
              </a:rPr>
              <a:t>initSSSP</a:t>
            </a:r>
            <a:endParaRPr lang="en-US" dirty="0">
              <a:latin typeface="Lucida Console" panose="020B0609040504020204" pitchFamily="49" charset="0"/>
            </a:endParaRPr>
          </a:p>
          <a:p>
            <a:pPr>
              <a:buNone/>
            </a:pPr>
            <a:r>
              <a:rPr lang="en-US" dirty="0">
                <a:latin typeface="Lucida Console" panose="020B0609040504020204" pitchFamily="49" charset="0"/>
              </a:rPr>
              <a:t>	while the priority queue PQ is not empty</a:t>
            </a:r>
          </a:p>
          <a:p>
            <a:pPr>
              <a:buNone/>
            </a:pPr>
            <a:r>
              <a:rPr lang="en-US" dirty="0">
                <a:latin typeface="Lucida Console" panose="020B0609040504020204" pitchFamily="49" charset="0"/>
              </a:rPr>
              <a:t>		for each neighbor v of u = </a:t>
            </a:r>
            <a:r>
              <a:rPr lang="en-US" dirty="0" err="1">
                <a:latin typeface="Lucida Console" panose="020B0609040504020204" pitchFamily="49" charset="0"/>
              </a:rPr>
              <a:t>PQ.front</a:t>
            </a:r>
            <a:r>
              <a:rPr lang="en-US" dirty="0">
                <a:latin typeface="Lucida Console" panose="020B0609040504020204" pitchFamily="49" charset="0"/>
              </a:rPr>
              <a:t>()</a:t>
            </a:r>
          </a:p>
          <a:p>
            <a:pPr>
              <a:buNone/>
            </a:pPr>
            <a:r>
              <a:rPr lang="en-US" dirty="0">
                <a:latin typeface="Lucida Console" panose="020B0609040504020204" pitchFamily="49" charset="0"/>
              </a:rPr>
              <a:t>			relax(u, v, w(u, v)) + update PQ</a:t>
            </a:r>
          </a:p>
        </p:txBody>
      </p:sp>
      <p:sp>
        <p:nvSpPr>
          <p:cNvPr id="5124" name="Footer Placeholder 3"/>
          <p:cNvSpPr>
            <a:spLocks noGrp="1"/>
          </p:cNvSpPr>
          <p:nvPr>
            <p:ph type="ftr" sz="quarter" idx="4294967295"/>
          </p:nvPr>
        </p:nvSpPr>
        <p:spPr>
          <a:xfrm>
            <a:off x="0" y="12833350"/>
            <a:ext cx="5791200" cy="730250"/>
          </a:xfrm>
        </p:spPr>
        <p:txBody>
          <a:bodyPr/>
          <a:lstStyle/>
          <a:p>
            <a:pPr>
              <a:defRPr/>
            </a:pPr>
            <a:r>
              <a:rPr lang="id-ID" dirty="0"/>
              <a:t>COMP6048 - Data Structure</a:t>
            </a:r>
          </a:p>
        </p:txBody>
      </p:sp>
      <p:sp>
        <p:nvSpPr>
          <p:cNvPr id="5125" name="Slide Number Placeholder 4"/>
          <p:cNvSpPr>
            <a:spLocks noGrp="1"/>
          </p:cNvSpPr>
          <p:nvPr>
            <p:ph type="sldNum" sz="quarter" idx="4294967295"/>
          </p:nvPr>
        </p:nvSpPr>
        <p:spPr>
          <a:xfrm>
            <a:off x="24018875" y="13184188"/>
            <a:ext cx="365125" cy="379412"/>
          </a:xfrm>
        </p:spPr>
        <p:txBody>
          <a:bodyPr/>
          <a:lstStyle/>
          <a:p>
            <a:pPr>
              <a:defRPr/>
            </a:pPr>
            <a:fld id="{BE9CBBE9-7D85-40CF-85AA-565BC62F71A7}" type="slidenum">
              <a:rPr lang="en-US"/>
              <a:pPr>
                <a:defRPr/>
              </a:pPr>
              <a:t>58</a:t>
            </a:fld>
            <a:endParaRPr lang="en-US"/>
          </a:p>
        </p:txBody>
      </p:sp>
    </p:spTree>
    <p:extLst>
      <p:ext uri="{BB962C8B-B14F-4D97-AF65-F5344CB8AC3E}">
        <p14:creationId xmlns:p14="http://schemas.microsoft.com/office/powerpoint/2010/main" val="4293217787"/>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Content Placeholder 2"/>
          <p:cNvSpPr>
            <a:spLocks noGrp="1"/>
          </p:cNvSpPr>
          <p:nvPr>
            <p:ph sz="quarter" idx="11"/>
          </p:nvPr>
        </p:nvSpPr>
        <p:spPr/>
        <p:txBody>
          <a:bodyPr>
            <a:normAutofit fontScale="92500" lnSpcReduction="10000"/>
          </a:bodyPr>
          <a:lstStyle/>
          <a:p>
            <a:pPr>
              <a:buNone/>
            </a:pPr>
            <a:r>
              <a:rPr lang="en-US" b="1" u="sng" dirty="0" err="1">
                <a:latin typeface="Open Sans" pitchFamily="-84" charset="0"/>
              </a:rPr>
              <a:t>Dijkstra's</a:t>
            </a:r>
            <a:r>
              <a:rPr lang="en-US" b="1" u="sng" dirty="0">
                <a:latin typeface="Open Sans" pitchFamily="-84" charset="0"/>
              </a:rPr>
              <a:t> algorithm:</a:t>
            </a:r>
          </a:p>
          <a:p>
            <a:pPr>
              <a:buNone/>
            </a:pPr>
            <a:r>
              <a:rPr lang="en-US" dirty="0">
                <a:latin typeface="Open Sans" pitchFamily="-84" charset="0"/>
              </a:rPr>
              <a:t>Explanation :</a:t>
            </a:r>
          </a:p>
          <a:p>
            <a:pPr marL="914400" indent="-914400">
              <a:buAutoNum type="arabicPeriod"/>
            </a:pPr>
            <a:r>
              <a:rPr lang="en-US" dirty="0">
                <a:latin typeface="Open Sans" pitchFamily="-84" charset="0"/>
              </a:rPr>
              <a:t>Select the source node (initial node)</a:t>
            </a:r>
          </a:p>
          <a:p>
            <a:pPr marL="914400" indent="-914400">
              <a:buAutoNum type="arabicPeriod"/>
            </a:pPr>
            <a:r>
              <a:rPr lang="en-US" dirty="0">
                <a:latin typeface="Open Sans" pitchFamily="-84" charset="0"/>
              </a:rPr>
              <a:t>Define N as empty set</a:t>
            </a:r>
          </a:p>
          <a:p>
            <a:pPr marL="914400" indent="-914400">
              <a:buAutoNum type="arabicPeriod"/>
            </a:pPr>
            <a:r>
              <a:rPr lang="en-US" dirty="0">
                <a:latin typeface="Open Sans" pitchFamily="-84" charset="0"/>
              </a:rPr>
              <a:t>Label the initial node with 0, and insert it into N</a:t>
            </a:r>
          </a:p>
          <a:p>
            <a:pPr marL="914400" indent="-914400">
              <a:buAutoNum type="arabicPeriod"/>
            </a:pPr>
            <a:r>
              <a:rPr lang="en-US" dirty="0">
                <a:latin typeface="Open Sans" pitchFamily="-84" charset="0"/>
              </a:rPr>
              <a:t>Repeat steps 5 to 7 until the destination node is in N or there are no mode labelled nodes in N.</a:t>
            </a:r>
          </a:p>
          <a:p>
            <a:pPr marL="914400" indent="-914400">
              <a:buAutoNum type="arabicPeriod"/>
            </a:pPr>
            <a:r>
              <a:rPr lang="en-US" dirty="0">
                <a:latin typeface="Open Sans" pitchFamily="-84" charset="0"/>
              </a:rPr>
              <a:t>Consider each node that is not in N and is connected by an edge from the newly inserted node.</a:t>
            </a:r>
          </a:p>
          <a:p>
            <a:pPr marL="914400" indent="-914400">
              <a:buAutoNum type="arabicPeriod"/>
            </a:pPr>
            <a:r>
              <a:rPr lang="en-US" dirty="0">
                <a:latin typeface="Open Sans" pitchFamily="-84" charset="0"/>
              </a:rPr>
              <a:t>(a) If the node that is not in N has no label then SET the label of the node = the label of the newly inserted node + the length of the edge</a:t>
            </a:r>
          </a:p>
          <a:p>
            <a:pPr marL="0" indent="0">
              <a:buNone/>
            </a:pPr>
            <a:r>
              <a:rPr lang="en-US" dirty="0">
                <a:latin typeface="Open Sans" pitchFamily="-84" charset="0"/>
              </a:rPr>
              <a:t>       (b) Else if the node that is not in N was already labelled, then SET its new </a:t>
            </a:r>
          </a:p>
          <a:p>
            <a:pPr marL="0" indent="0">
              <a:buNone/>
            </a:pPr>
            <a:r>
              <a:rPr lang="en-US" dirty="0">
                <a:latin typeface="Open Sans" pitchFamily="-84" charset="0"/>
              </a:rPr>
              <a:t>       label = minimum (label of newly inserted vertex + length of edge, old label)</a:t>
            </a:r>
          </a:p>
          <a:p>
            <a:pPr marL="914400" indent="-914400">
              <a:buFont typeface="+mj-lt"/>
              <a:buAutoNum type="arabicPeriod" startAt="7"/>
            </a:pPr>
            <a:r>
              <a:rPr lang="en-US" dirty="0">
                <a:latin typeface="Open Sans" pitchFamily="-84" charset="0"/>
              </a:rPr>
              <a:t>Pick a node not in N that has the smallest label assigned to it and add it to N.</a:t>
            </a:r>
          </a:p>
        </p:txBody>
      </p:sp>
      <p:sp>
        <p:nvSpPr>
          <p:cNvPr id="5124" name="Footer Placeholder 3"/>
          <p:cNvSpPr>
            <a:spLocks noGrp="1"/>
          </p:cNvSpPr>
          <p:nvPr>
            <p:ph type="ftr" sz="quarter" idx="4294967295"/>
          </p:nvPr>
        </p:nvSpPr>
        <p:spPr>
          <a:xfrm>
            <a:off x="0" y="12833350"/>
            <a:ext cx="5791200" cy="730250"/>
          </a:xfrm>
        </p:spPr>
        <p:txBody>
          <a:bodyPr/>
          <a:lstStyle/>
          <a:p>
            <a:pPr>
              <a:defRPr/>
            </a:pPr>
            <a:r>
              <a:rPr lang="id-ID" dirty="0"/>
              <a:t>COMP6048 - Data Structure</a:t>
            </a:r>
          </a:p>
        </p:txBody>
      </p:sp>
      <p:sp>
        <p:nvSpPr>
          <p:cNvPr id="5125" name="Slide Number Placeholder 4"/>
          <p:cNvSpPr>
            <a:spLocks noGrp="1"/>
          </p:cNvSpPr>
          <p:nvPr>
            <p:ph type="sldNum" sz="quarter" idx="4294967295"/>
          </p:nvPr>
        </p:nvSpPr>
        <p:spPr>
          <a:xfrm>
            <a:off x="24018875" y="13184188"/>
            <a:ext cx="365125" cy="379412"/>
          </a:xfrm>
        </p:spPr>
        <p:txBody>
          <a:bodyPr/>
          <a:lstStyle/>
          <a:p>
            <a:pPr>
              <a:defRPr/>
            </a:pPr>
            <a:fld id="{BE9CBBE9-7D85-40CF-85AA-565BC62F71A7}" type="slidenum">
              <a:rPr lang="en-US"/>
              <a:pPr>
                <a:defRPr/>
              </a:pPr>
              <a:t>59</a:t>
            </a:fld>
            <a:endParaRPr lang="en-US"/>
          </a:p>
        </p:txBody>
      </p:sp>
      <p:sp>
        <p:nvSpPr>
          <p:cNvPr id="9" name="Title 1">
            <a:extLst>
              <a:ext uri="{FF2B5EF4-FFF2-40B4-BE49-F238E27FC236}">
                <a16:creationId xmlns:a16="http://schemas.microsoft.com/office/drawing/2014/main" id="{D8239B9F-3DCA-D34F-F249-7B5AB424C7EB}"/>
              </a:ext>
            </a:extLst>
          </p:cNvPr>
          <p:cNvSpPr>
            <a:spLocks noGrp="1"/>
          </p:cNvSpPr>
          <p:nvPr>
            <p:ph type="title"/>
          </p:nvPr>
        </p:nvSpPr>
        <p:spPr>
          <a:xfrm>
            <a:off x="2167377" y="1871164"/>
            <a:ext cx="14715569" cy="511175"/>
          </a:xfrm>
        </p:spPr>
        <p:txBody>
          <a:bodyPr>
            <a:normAutofit fontScale="90000"/>
          </a:bodyPr>
          <a:lstStyle/>
          <a:p>
            <a:pPr eaLnBrk="1" hangingPunct="1"/>
            <a:r>
              <a:rPr lang="en-US" dirty="0">
                <a:latin typeface="Open Sans" pitchFamily="-84" charset="0"/>
              </a:rPr>
              <a:t>Shortest path</a:t>
            </a:r>
          </a:p>
        </p:txBody>
      </p:sp>
      <p:sp>
        <p:nvSpPr>
          <p:cNvPr id="10" name="Text Placeholder 1">
            <a:extLst>
              <a:ext uri="{FF2B5EF4-FFF2-40B4-BE49-F238E27FC236}">
                <a16:creationId xmlns:a16="http://schemas.microsoft.com/office/drawing/2014/main" id="{1827D6B5-5D1B-9D20-443B-91B250FAD459}"/>
              </a:ext>
            </a:extLst>
          </p:cNvPr>
          <p:cNvSpPr>
            <a:spLocks noGrp="1"/>
          </p:cNvSpPr>
          <p:nvPr>
            <p:ph type="body" sz="quarter" idx="10"/>
          </p:nvPr>
        </p:nvSpPr>
        <p:spPr>
          <a:xfrm>
            <a:off x="2167377" y="2419728"/>
            <a:ext cx="9768875" cy="803546"/>
          </a:xfrm>
        </p:spPr>
        <p:txBody>
          <a:bodyPr/>
          <a:lstStyle/>
          <a:p>
            <a:r>
              <a:rPr lang="en-US" dirty="0">
                <a:latin typeface="Open Sans" pitchFamily="-84" charset="0"/>
              </a:rPr>
              <a:t>Dijkstra’s Algorithm</a:t>
            </a:r>
            <a:endParaRPr lang="en-US" dirty="0"/>
          </a:p>
        </p:txBody>
      </p:sp>
    </p:spTree>
    <p:extLst>
      <p:ext uri="{BB962C8B-B14F-4D97-AF65-F5344CB8AC3E}">
        <p14:creationId xmlns:p14="http://schemas.microsoft.com/office/powerpoint/2010/main" val="218890266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normAutofit fontScale="90000"/>
          </a:bodyPr>
          <a:lstStyle/>
          <a:p>
            <a:pPr eaLnBrk="1" hangingPunct="1"/>
            <a:r>
              <a:rPr lang="en-US" dirty="0"/>
              <a:t>GREEDY METHOD </a:t>
            </a:r>
          </a:p>
        </p:txBody>
      </p:sp>
      <p:sp>
        <p:nvSpPr>
          <p:cNvPr id="5124" name="Rectangle 3"/>
          <p:cNvSpPr>
            <a:spLocks noGrp="1" noChangeArrowheads="1"/>
          </p:cNvSpPr>
          <p:nvPr>
            <p:ph type="body" sz="quarter" idx="10"/>
          </p:nvPr>
        </p:nvSpPr>
        <p:spPr/>
        <p:txBody>
          <a:bodyPr>
            <a:normAutofit/>
          </a:bodyPr>
          <a:lstStyle/>
          <a:p>
            <a:pPr eaLnBrk="1" hangingPunct="1">
              <a:lnSpc>
                <a:spcPct val="80000"/>
              </a:lnSpc>
            </a:pPr>
            <a:endParaRPr lang="en-US" sz="4000" dirty="0"/>
          </a:p>
        </p:txBody>
      </p:sp>
      <p:sp>
        <p:nvSpPr>
          <p:cNvPr id="2" name="Content Placeholder 1">
            <a:extLst>
              <a:ext uri="{FF2B5EF4-FFF2-40B4-BE49-F238E27FC236}">
                <a16:creationId xmlns:a16="http://schemas.microsoft.com/office/drawing/2014/main" id="{A8D3852E-28AE-1740-859D-523B564DABF8}"/>
              </a:ext>
            </a:extLst>
          </p:cNvPr>
          <p:cNvSpPr>
            <a:spLocks noGrp="1"/>
          </p:cNvSpPr>
          <p:nvPr>
            <p:ph sz="quarter" idx="11"/>
          </p:nvPr>
        </p:nvSpPr>
        <p:spPr/>
        <p:txBody>
          <a:bodyPr>
            <a:normAutofit lnSpcReduction="10000"/>
          </a:bodyPr>
          <a:lstStyle/>
          <a:p>
            <a:pPr eaLnBrk="1" hangingPunct="1">
              <a:lnSpc>
                <a:spcPct val="80000"/>
              </a:lnSpc>
            </a:pPr>
            <a:r>
              <a:rPr lang="en-US" sz="4400" dirty="0"/>
              <a:t>Greedy means rapacious = “</a:t>
            </a:r>
            <a:r>
              <a:rPr lang="en-US" sz="4400" dirty="0" err="1"/>
              <a:t>serakah</a:t>
            </a:r>
            <a:r>
              <a:rPr lang="en-US" sz="4400" dirty="0"/>
              <a:t>”.</a:t>
            </a:r>
          </a:p>
          <a:p>
            <a:pPr eaLnBrk="1" hangingPunct="1">
              <a:lnSpc>
                <a:spcPct val="80000"/>
              </a:lnSpc>
            </a:pPr>
            <a:endParaRPr lang="sv-SE" sz="4400" dirty="0"/>
          </a:p>
          <a:p>
            <a:pPr eaLnBrk="1" hangingPunct="1">
              <a:lnSpc>
                <a:spcPct val="80000"/>
              </a:lnSpc>
            </a:pPr>
            <a:r>
              <a:rPr lang="en-US" sz="4400" dirty="0"/>
              <a:t>Algorithms often perform some calculation phase before finding a final solution.</a:t>
            </a:r>
          </a:p>
          <a:p>
            <a:pPr eaLnBrk="1" hangingPunct="1">
              <a:lnSpc>
                <a:spcPct val="80000"/>
              </a:lnSpc>
            </a:pPr>
            <a:endParaRPr lang="en-US" sz="4400" dirty="0"/>
          </a:p>
          <a:p>
            <a:pPr eaLnBrk="1" hangingPunct="1">
              <a:lnSpc>
                <a:spcPct val="80000"/>
              </a:lnSpc>
            </a:pPr>
            <a:r>
              <a:rPr lang="en-US" sz="4400" dirty="0"/>
              <a:t>Sometimes these stages produced a number of elements that will be used to formulate the final solution.</a:t>
            </a:r>
          </a:p>
          <a:p>
            <a:pPr eaLnBrk="1" hangingPunct="1">
              <a:lnSpc>
                <a:spcPct val="80000"/>
              </a:lnSpc>
            </a:pPr>
            <a:endParaRPr lang="en-US" sz="4400" dirty="0"/>
          </a:p>
          <a:p>
            <a:pPr eaLnBrk="1" hangingPunct="1">
              <a:lnSpc>
                <a:spcPct val="80000"/>
              </a:lnSpc>
            </a:pPr>
            <a:r>
              <a:rPr lang="en-US" sz="4400" dirty="0"/>
              <a:t>Greedy method will "ignore" a complete calculation in the search for solutions, replacing it with using those elements to calculate the solution more quickly.</a:t>
            </a:r>
          </a:p>
          <a:p>
            <a:pPr eaLnBrk="1" hangingPunct="1">
              <a:lnSpc>
                <a:spcPct val="80000"/>
              </a:lnSpc>
            </a:pPr>
            <a:endParaRPr lang="en-US" sz="4400" dirty="0"/>
          </a:p>
          <a:p>
            <a:pPr eaLnBrk="1" hangingPunct="1">
              <a:lnSpc>
                <a:spcPct val="80000"/>
              </a:lnSpc>
            </a:pPr>
            <a:r>
              <a:rPr lang="en-US" sz="4400" dirty="0"/>
              <a:t>Very useful if the search for solutions 100% take too long rather than waste time trying to calculate the "best" solution, it is better saved by finding a "good enough" solution.</a:t>
            </a:r>
          </a:p>
          <a:p>
            <a:endParaRPr lang="en-US" sz="4400" dirty="0"/>
          </a:p>
        </p:txBody>
      </p:sp>
      <p:sp>
        <p:nvSpPr>
          <p:cNvPr id="5122" name="Date Placeholder 3"/>
          <p:cNvSpPr>
            <a:spLocks noGrp="1"/>
          </p:cNvSpPr>
          <p:nvPr>
            <p:ph type="dt" sz="quarter" idx="4294967295"/>
          </p:nvPr>
        </p:nvSpPr>
        <p:spPr>
          <a:xfrm>
            <a:off x="0" y="0"/>
            <a:ext cx="0" cy="0"/>
          </a:xfrm>
          <a:noFill/>
          <a:ln>
            <a:miter lim="800000"/>
            <a:headEnd/>
            <a:tailEnd/>
          </a:ln>
        </p:spPr>
        <p:txBody>
          <a:bodyPr/>
          <a:lstStyle/>
          <a:p>
            <a:r>
              <a:rPr lang="en-US">
                <a:latin typeface="Interstate"/>
              </a:rPr>
              <a:t>Bina Nusantara</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Content Placeholder 2"/>
          <p:cNvSpPr>
            <a:spLocks noGrp="1"/>
          </p:cNvSpPr>
          <p:nvPr>
            <p:ph sz="quarter" idx="11"/>
          </p:nvPr>
        </p:nvSpPr>
        <p:spPr/>
        <p:txBody>
          <a:bodyPr>
            <a:normAutofit/>
          </a:bodyPr>
          <a:lstStyle/>
          <a:p>
            <a:pPr>
              <a:buNone/>
            </a:pPr>
            <a:r>
              <a:rPr lang="en-US" sz="3600" b="1" u="sng" dirty="0">
                <a:latin typeface="Open Sans" pitchFamily="-84" charset="0"/>
              </a:rPr>
              <a:t>Simulation :</a:t>
            </a:r>
          </a:p>
          <a:p>
            <a:pPr>
              <a:buNone/>
            </a:pPr>
            <a:r>
              <a:rPr lang="en-US" sz="3600" dirty="0">
                <a:latin typeface="Open Sans" pitchFamily="-84" charset="0"/>
              </a:rPr>
              <a:t>Find the shortest path from node A to F using </a:t>
            </a:r>
            <a:r>
              <a:rPr lang="en-US" sz="3600" b="1" i="1" dirty="0" err="1">
                <a:latin typeface="Open Sans" pitchFamily="-84" charset="0"/>
              </a:rPr>
              <a:t>Dikjstra’s</a:t>
            </a:r>
            <a:r>
              <a:rPr lang="en-US" sz="3600" b="1" i="1" dirty="0">
                <a:latin typeface="Open Sans" pitchFamily="-84" charset="0"/>
              </a:rPr>
              <a:t> Algorithm</a:t>
            </a:r>
            <a:r>
              <a:rPr lang="en-US" sz="3600" dirty="0">
                <a:latin typeface="Open Sans" pitchFamily="-84" charset="0"/>
              </a:rPr>
              <a:t>!</a:t>
            </a:r>
          </a:p>
          <a:p>
            <a:pPr>
              <a:buNone/>
            </a:pPr>
            <a:endParaRPr lang="en-US" sz="3200" dirty="0">
              <a:latin typeface="Lucida Console" panose="020B0609040504020204" pitchFamily="49" charset="0"/>
            </a:endParaRPr>
          </a:p>
        </p:txBody>
      </p:sp>
      <p:sp>
        <p:nvSpPr>
          <p:cNvPr id="5124" name="Footer Placeholder 3"/>
          <p:cNvSpPr>
            <a:spLocks noGrp="1"/>
          </p:cNvSpPr>
          <p:nvPr>
            <p:ph type="ftr" sz="quarter" idx="4294967295"/>
          </p:nvPr>
        </p:nvSpPr>
        <p:spPr>
          <a:xfrm>
            <a:off x="0" y="12833350"/>
            <a:ext cx="5791200" cy="730250"/>
          </a:xfrm>
        </p:spPr>
        <p:txBody>
          <a:bodyPr/>
          <a:lstStyle/>
          <a:p>
            <a:pPr>
              <a:defRPr/>
            </a:pPr>
            <a:r>
              <a:rPr lang="id-ID" dirty="0"/>
              <a:t>COMP6048 - Data Structure</a:t>
            </a:r>
          </a:p>
        </p:txBody>
      </p:sp>
      <p:sp>
        <p:nvSpPr>
          <p:cNvPr id="5125" name="Slide Number Placeholder 4"/>
          <p:cNvSpPr>
            <a:spLocks noGrp="1"/>
          </p:cNvSpPr>
          <p:nvPr>
            <p:ph type="sldNum" sz="quarter" idx="4294967295"/>
          </p:nvPr>
        </p:nvSpPr>
        <p:spPr>
          <a:xfrm>
            <a:off x="24018875" y="13184188"/>
            <a:ext cx="365125" cy="379412"/>
          </a:xfrm>
        </p:spPr>
        <p:txBody>
          <a:bodyPr/>
          <a:lstStyle/>
          <a:p>
            <a:pPr>
              <a:defRPr/>
            </a:pPr>
            <a:fld id="{BE9CBBE9-7D85-40CF-85AA-565BC62F71A7}" type="slidenum">
              <a:rPr lang="en-US"/>
              <a:pPr>
                <a:defRPr/>
              </a:pPr>
              <a:t>60</a:t>
            </a:fld>
            <a:endParaRPr lang="en-US"/>
          </a:p>
        </p:txBody>
      </p:sp>
      <p:sp>
        <p:nvSpPr>
          <p:cNvPr id="19" name="Oval 18"/>
          <p:cNvSpPr/>
          <p:nvPr/>
        </p:nvSpPr>
        <p:spPr>
          <a:xfrm>
            <a:off x="6553200" y="838200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A</a:t>
            </a:r>
          </a:p>
        </p:txBody>
      </p:sp>
      <p:sp>
        <p:nvSpPr>
          <p:cNvPr id="20" name="Oval 19"/>
          <p:cNvSpPr/>
          <p:nvPr/>
        </p:nvSpPr>
        <p:spPr>
          <a:xfrm>
            <a:off x="8839200" y="743575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B</a:t>
            </a:r>
          </a:p>
        </p:txBody>
      </p:sp>
      <p:sp>
        <p:nvSpPr>
          <p:cNvPr id="21" name="Oval 20"/>
          <p:cNvSpPr/>
          <p:nvPr/>
        </p:nvSpPr>
        <p:spPr>
          <a:xfrm>
            <a:off x="8839200" y="929640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a:t>
            </a:r>
          </a:p>
        </p:txBody>
      </p:sp>
      <p:sp>
        <p:nvSpPr>
          <p:cNvPr id="22" name="Oval 21"/>
          <p:cNvSpPr/>
          <p:nvPr/>
        </p:nvSpPr>
        <p:spPr>
          <a:xfrm>
            <a:off x="10972800" y="7426964"/>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D</a:t>
            </a:r>
          </a:p>
        </p:txBody>
      </p:sp>
      <p:sp>
        <p:nvSpPr>
          <p:cNvPr id="23" name="Oval 22"/>
          <p:cNvSpPr/>
          <p:nvPr/>
        </p:nvSpPr>
        <p:spPr>
          <a:xfrm>
            <a:off x="10972800" y="929640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E</a:t>
            </a:r>
          </a:p>
        </p:txBody>
      </p:sp>
      <p:cxnSp>
        <p:nvCxnSpPr>
          <p:cNvPr id="24" name="Straight Connector 23"/>
          <p:cNvCxnSpPr>
            <a:stCxn id="19" idx="7"/>
            <a:endCxn id="20" idx="2"/>
          </p:cNvCxnSpPr>
          <p:nvPr/>
        </p:nvCxnSpPr>
        <p:spPr>
          <a:xfrm flipV="1">
            <a:off x="7333691" y="7892957"/>
            <a:ext cx="1505510" cy="6229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9" idx="5"/>
            <a:endCxn id="21" idx="2"/>
          </p:cNvCxnSpPr>
          <p:nvPr/>
        </p:nvCxnSpPr>
        <p:spPr>
          <a:xfrm>
            <a:off x="7333691" y="9162491"/>
            <a:ext cx="1505510" cy="5911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20" idx="6"/>
            <a:endCxn id="22" idx="2"/>
          </p:cNvCxnSpPr>
          <p:nvPr/>
        </p:nvCxnSpPr>
        <p:spPr>
          <a:xfrm flipV="1">
            <a:off x="9753600" y="7884164"/>
            <a:ext cx="1219200" cy="87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22" idx="4"/>
            <a:endCxn id="23" idx="0"/>
          </p:cNvCxnSpPr>
          <p:nvPr/>
        </p:nvCxnSpPr>
        <p:spPr>
          <a:xfrm>
            <a:off x="11430000" y="8341364"/>
            <a:ext cx="0" cy="955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21" idx="6"/>
            <a:endCxn id="23" idx="2"/>
          </p:cNvCxnSpPr>
          <p:nvPr/>
        </p:nvCxnSpPr>
        <p:spPr>
          <a:xfrm>
            <a:off x="9753600" y="9753600"/>
            <a:ext cx="1219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20" idx="4"/>
            <a:endCxn id="21" idx="0"/>
          </p:cNvCxnSpPr>
          <p:nvPr/>
        </p:nvCxnSpPr>
        <p:spPr>
          <a:xfrm>
            <a:off x="9296400" y="8350156"/>
            <a:ext cx="0" cy="9462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22" idx="3"/>
            <a:endCxn id="21" idx="7"/>
          </p:cNvCxnSpPr>
          <p:nvPr/>
        </p:nvCxnSpPr>
        <p:spPr>
          <a:xfrm flipH="1">
            <a:off x="9619690" y="8207454"/>
            <a:ext cx="1487020" cy="12228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0" idx="5"/>
            <a:endCxn id="23" idx="1"/>
          </p:cNvCxnSpPr>
          <p:nvPr/>
        </p:nvCxnSpPr>
        <p:spPr>
          <a:xfrm>
            <a:off x="9619690" y="8216246"/>
            <a:ext cx="1487020" cy="1214064"/>
          </a:xfrm>
          <a:prstGeom prst="line">
            <a:avLst/>
          </a:prstGeom>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9753600" y="11367062"/>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F</a:t>
            </a:r>
          </a:p>
        </p:txBody>
      </p:sp>
      <p:cxnSp>
        <p:nvCxnSpPr>
          <p:cNvPr id="4" name="Straight Connector 3"/>
          <p:cNvCxnSpPr>
            <a:stCxn id="19" idx="4"/>
            <a:endCxn id="32" idx="2"/>
          </p:cNvCxnSpPr>
          <p:nvPr/>
        </p:nvCxnSpPr>
        <p:spPr>
          <a:xfrm>
            <a:off x="7010400" y="9296401"/>
            <a:ext cx="2743200" cy="2527862"/>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a:stCxn id="32" idx="7"/>
            <a:endCxn id="23" idx="4"/>
          </p:cNvCxnSpPr>
          <p:nvPr/>
        </p:nvCxnSpPr>
        <p:spPr>
          <a:xfrm flipV="1">
            <a:off x="10534091" y="10210800"/>
            <a:ext cx="895910" cy="12901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1" idx="4"/>
            <a:endCxn id="32" idx="1"/>
          </p:cNvCxnSpPr>
          <p:nvPr/>
        </p:nvCxnSpPr>
        <p:spPr>
          <a:xfrm>
            <a:off x="9296401" y="10210800"/>
            <a:ext cx="591110" cy="1290172"/>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711348" y="7760629"/>
            <a:ext cx="497252" cy="830997"/>
          </a:xfrm>
          <a:prstGeom prst="rect">
            <a:avLst/>
          </a:prstGeom>
          <a:noFill/>
        </p:spPr>
        <p:txBody>
          <a:bodyPr wrap="none" rtlCol="0">
            <a:spAutoFit/>
          </a:bodyPr>
          <a:lstStyle/>
          <a:p>
            <a:r>
              <a:rPr lang="en-US" sz="4800" dirty="0"/>
              <a:t>2</a:t>
            </a:r>
          </a:p>
        </p:txBody>
      </p:sp>
      <p:sp>
        <p:nvSpPr>
          <p:cNvPr id="36" name="TextBox 35"/>
          <p:cNvSpPr txBox="1"/>
          <p:nvPr/>
        </p:nvSpPr>
        <p:spPr>
          <a:xfrm>
            <a:off x="10193638" y="7352325"/>
            <a:ext cx="497252" cy="830997"/>
          </a:xfrm>
          <a:prstGeom prst="rect">
            <a:avLst/>
          </a:prstGeom>
          <a:noFill/>
        </p:spPr>
        <p:txBody>
          <a:bodyPr wrap="none" rtlCol="0">
            <a:spAutoFit/>
          </a:bodyPr>
          <a:lstStyle/>
          <a:p>
            <a:r>
              <a:rPr lang="en-US" sz="4800" dirty="0"/>
              <a:t>3</a:t>
            </a:r>
          </a:p>
        </p:txBody>
      </p:sp>
      <p:sp>
        <p:nvSpPr>
          <p:cNvPr id="37" name="TextBox 36"/>
          <p:cNvSpPr txBox="1"/>
          <p:nvPr/>
        </p:nvSpPr>
        <p:spPr>
          <a:xfrm>
            <a:off x="11368948" y="8562201"/>
            <a:ext cx="497252" cy="830997"/>
          </a:xfrm>
          <a:prstGeom prst="rect">
            <a:avLst/>
          </a:prstGeom>
          <a:noFill/>
        </p:spPr>
        <p:txBody>
          <a:bodyPr wrap="none" rtlCol="0">
            <a:spAutoFit/>
          </a:bodyPr>
          <a:lstStyle/>
          <a:p>
            <a:r>
              <a:rPr lang="en-US" sz="4800" dirty="0"/>
              <a:t>2</a:t>
            </a:r>
          </a:p>
        </p:txBody>
      </p:sp>
      <p:sp>
        <p:nvSpPr>
          <p:cNvPr id="38" name="TextBox 37"/>
          <p:cNvSpPr txBox="1"/>
          <p:nvPr/>
        </p:nvSpPr>
        <p:spPr>
          <a:xfrm>
            <a:off x="10583312" y="8046451"/>
            <a:ext cx="497252" cy="830997"/>
          </a:xfrm>
          <a:prstGeom prst="rect">
            <a:avLst/>
          </a:prstGeom>
          <a:noFill/>
        </p:spPr>
        <p:txBody>
          <a:bodyPr wrap="none" rtlCol="0">
            <a:spAutoFit/>
          </a:bodyPr>
          <a:lstStyle/>
          <a:p>
            <a:r>
              <a:rPr lang="en-US" sz="4800" dirty="0"/>
              <a:t>1</a:t>
            </a:r>
          </a:p>
        </p:txBody>
      </p:sp>
      <p:sp>
        <p:nvSpPr>
          <p:cNvPr id="39" name="TextBox 38"/>
          <p:cNvSpPr txBox="1"/>
          <p:nvPr/>
        </p:nvSpPr>
        <p:spPr>
          <a:xfrm>
            <a:off x="10642124" y="8965785"/>
            <a:ext cx="497252" cy="830997"/>
          </a:xfrm>
          <a:prstGeom prst="rect">
            <a:avLst/>
          </a:prstGeom>
          <a:noFill/>
        </p:spPr>
        <p:txBody>
          <a:bodyPr wrap="none" rtlCol="0">
            <a:spAutoFit/>
          </a:bodyPr>
          <a:lstStyle/>
          <a:p>
            <a:r>
              <a:rPr lang="en-US" sz="4800" dirty="0"/>
              <a:t>4</a:t>
            </a:r>
          </a:p>
        </p:txBody>
      </p:sp>
      <p:sp>
        <p:nvSpPr>
          <p:cNvPr id="40" name="TextBox 39"/>
          <p:cNvSpPr txBox="1"/>
          <p:nvPr/>
        </p:nvSpPr>
        <p:spPr>
          <a:xfrm>
            <a:off x="8860198" y="8600033"/>
            <a:ext cx="497252" cy="830997"/>
          </a:xfrm>
          <a:prstGeom prst="rect">
            <a:avLst/>
          </a:prstGeom>
          <a:noFill/>
        </p:spPr>
        <p:txBody>
          <a:bodyPr wrap="none" rtlCol="0">
            <a:spAutoFit/>
          </a:bodyPr>
          <a:lstStyle/>
          <a:p>
            <a:r>
              <a:rPr lang="en-US" sz="4800" dirty="0"/>
              <a:t>5</a:t>
            </a:r>
          </a:p>
        </p:txBody>
      </p:sp>
      <p:sp>
        <p:nvSpPr>
          <p:cNvPr id="41" name="TextBox 40"/>
          <p:cNvSpPr txBox="1"/>
          <p:nvPr/>
        </p:nvSpPr>
        <p:spPr>
          <a:xfrm>
            <a:off x="7980974" y="9019401"/>
            <a:ext cx="497252" cy="830997"/>
          </a:xfrm>
          <a:prstGeom prst="rect">
            <a:avLst/>
          </a:prstGeom>
          <a:noFill/>
        </p:spPr>
        <p:txBody>
          <a:bodyPr wrap="none" rtlCol="0">
            <a:spAutoFit/>
          </a:bodyPr>
          <a:lstStyle/>
          <a:p>
            <a:r>
              <a:rPr lang="en-US" sz="4800" dirty="0"/>
              <a:t>1</a:t>
            </a:r>
          </a:p>
        </p:txBody>
      </p:sp>
      <p:sp>
        <p:nvSpPr>
          <p:cNvPr id="44" name="TextBox 43"/>
          <p:cNvSpPr txBox="1"/>
          <p:nvPr/>
        </p:nvSpPr>
        <p:spPr>
          <a:xfrm>
            <a:off x="8133374" y="10578887"/>
            <a:ext cx="497252" cy="830997"/>
          </a:xfrm>
          <a:prstGeom prst="rect">
            <a:avLst/>
          </a:prstGeom>
          <a:noFill/>
        </p:spPr>
        <p:txBody>
          <a:bodyPr wrap="none" rtlCol="0">
            <a:spAutoFit/>
          </a:bodyPr>
          <a:lstStyle/>
          <a:p>
            <a:r>
              <a:rPr lang="en-US" sz="4800" dirty="0"/>
              <a:t>4</a:t>
            </a:r>
          </a:p>
        </p:txBody>
      </p:sp>
      <p:sp>
        <p:nvSpPr>
          <p:cNvPr id="45" name="TextBox 44"/>
          <p:cNvSpPr txBox="1"/>
          <p:nvPr/>
        </p:nvSpPr>
        <p:spPr>
          <a:xfrm>
            <a:off x="9571930" y="10390999"/>
            <a:ext cx="497252" cy="830997"/>
          </a:xfrm>
          <a:prstGeom prst="rect">
            <a:avLst/>
          </a:prstGeom>
          <a:noFill/>
        </p:spPr>
        <p:txBody>
          <a:bodyPr wrap="none" rtlCol="0">
            <a:spAutoFit/>
          </a:bodyPr>
          <a:lstStyle/>
          <a:p>
            <a:r>
              <a:rPr lang="en-US" sz="4800" dirty="0"/>
              <a:t>3</a:t>
            </a:r>
          </a:p>
        </p:txBody>
      </p:sp>
      <p:sp>
        <p:nvSpPr>
          <p:cNvPr id="46" name="TextBox 45"/>
          <p:cNvSpPr txBox="1"/>
          <p:nvPr/>
        </p:nvSpPr>
        <p:spPr>
          <a:xfrm>
            <a:off x="10933226" y="10826959"/>
            <a:ext cx="497252" cy="830997"/>
          </a:xfrm>
          <a:prstGeom prst="rect">
            <a:avLst/>
          </a:prstGeom>
          <a:noFill/>
        </p:spPr>
        <p:txBody>
          <a:bodyPr wrap="none" rtlCol="0">
            <a:spAutoFit/>
          </a:bodyPr>
          <a:lstStyle/>
          <a:p>
            <a:r>
              <a:rPr lang="en-US" sz="4800" dirty="0"/>
              <a:t>1</a:t>
            </a:r>
          </a:p>
        </p:txBody>
      </p:sp>
      <p:sp>
        <p:nvSpPr>
          <p:cNvPr id="51" name="TextBox 50"/>
          <p:cNvSpPr txBox="1"/>
          <p:nvPr/>
        </p:nvSpPr>
        <p:spPr>
          <a:xfrm>
            <a:off x="10077594" y="9686713"/>
            <a:ext cx="497252" cy="830997"/>
          </a:xfrm>
          <a:prstGeom prst="rect">
            <a:avLst/>
          </a:prstGeom>
          <a:noFill/>
        </p:spPr>
        <p:txBody>
          <a:bodyPr wrap="none" rtlCol="0">
            <a:spAutoFit/>
          </a:bodyPr>
          <a:lstStyle/>
          <a:p>
            <a:r>
              <a:rPr lang="en-US" sz="4800" dirty="0"/>
              <a:t>2</a:t>
            </a:r>
          </a:p>
        </p:txBody>
      </p:sp>
      <p:sp>
        <p:nvSpPr>
          <p:cNvPr id="9" name="Title 1">
            <a:extLst>
              <a:ext uri="{FF2B5EF4-FFF2-40B4-BE49-F238E27FC236}">
                <a16:creationId xmlns:a16="http://schemas.microsoft.com/office/drawing/2014/main" id="{BCBBDC07-0D99-AB7A-BAA6-FF1D9323D145}"/>
              </a:ext>
            </a:extLst>
          </p:cNvPr>
          <p:cNvSpPr>
            <a:spLocks noGrp="1"/>
          </p:cNvSpPr>
          <p:nvPr>
            <p:ph type="title"/>
          </p:nvPr>
        </p:nvSpPr>
        <p:spPr>
          <a:xfrm>
            <a:off x="2167377" y="1871164"/>
            <a:ext cx="14715569" cy="511175"/>
          </a:xfrm>
        </p:spPr>
        <p:txBody>
          <a:bodyPr>
            <a:normAutofit fontScale="90000"/>
          </a:bodyPr>
          <a:lstStyle/>
          <a:p>
            <a:pPr eaLnBrk="1" hangingPunct="1"/>
            <a:r>
              <a:rPr lang="en-US" dirty="0">
                <a:latin typeface="Open Sans" pitchFamily="-84" charset="0"/>
              </a:rPr>
              <a:t>Shortest path</a:t>
            </a:r>
          </a:p>
        </p:txBody>
      </p:sp>
      <p:sp>
        <p:nvSpPr>
          <p:cNvPr id="10" name="Text Placeholder 1">
            <a:extLst>
              <a:ext uri="{FF2B5EF4-FFF2-40B4-BE49-F238E27FC236}">
                <a16:creationId xmlns:a16="http://schemas.microsoft.com/office/drawing/2014/main" id="{F395FF1F-7C27-F40A-9F60-D8DC357569EA}"/>
              </a:ext>
            </a:extLst>
          </p:cNvPr>
          <p:cNvSpPr>
            <a:spLocks noGrp="1"/>
          </p:cNvSpPr>
          <p:nvPr>
            <p:ph type="body" sz="quarter" idx="10"/>
          </p:nvPr>
        </p:nvSpPr>
        <p:spPr>
          <a:xfrm>
            <a:off x="2167377" y="2419728"/>
            <a:ext cx="9768875" cy="803546"/>
          </a:xfrm>
        </p:spPr>
        <p:txBody>
          <a:bodyPr/>
          <a:lstStyle/>
          <a:p>
            <a:r>
              <a:rPr lang="en-US" dirty="0">
                <a:latin typeface="Open Sans" pitchFamily="-84" charset="0"/>
              </a:rPr>
              <a:t>Dijkstra’s Algorithm</a:t>
            </a:r>
            <a:endParaRPr lang="en-US" dirty="0"/>
          </a:p>
        </p:txBody>
      </p:sp>
    </p:spTree>
    <p:extLst>
      <p:ext uri="{BB962C8B-B14F-4D97-AF65-F5344CB8AC3E}">
        <p14:creationId xmlns:p14="http://schemas.microsoft.com/office/powerpoint/2010/main" val="2449801520"/>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Content Placeholder 2"/>
          <p:cNvSpPr>
            <a:spLocks noGrp="1"/>
          </p:cNvSpPr>
          <p:nvPr>
            <p:ph sz="quarter" idx="11"/>
          </p:nvPr>
        </p:nvSpPr>
        <p:spPr/>
        <p:txBody>
          <a:bodyPr>
            <a:normAutofit/>
          </a:bodyPr>
          <a:lstStyle/>
          <a:p>
            <a:pPr>
              <a:buNone/>
            </a:pPr>
            <a:r>
              <a:rPr lang="en-US" sz="3600" b="1" u="sng" dirty="0">
                <a:latin typeface="Open Sans" pitchFamily="-84" charset="0"/>
              </a:rPr>
              <a:t>Simulation :</a:t>
            </a:r>
          </a:p>
          <a:p>
            <a:pPr>
              <a:buNone/>
            </a:pPr>
            <a:r>
              <a:rPr lang="en-US" sz="3200" dirty="0">
                <a:latin typeface="Lucida Console" panose="020B0609040504020204" pitchFamily="49" charset="0"/>
              </a:rPr>
              <a:t>Answer : the shortest path is </a:t>
            </a:r>
            <a:r>
              <a:rPr lang="en-US" sz="3200" b="1" u="sng" dirty="0">
                <a:latin typeface="Lucida Console" panose="020B0609040504020204" pitchFamily="49" charset="0"/>
              </a:rPr>
              <a:t>A – C – D – E – F</a:t>
            </a:r>
            <a:r>
              <a:rPr lang="en-US" sz="3200" dirty="0">
                <a:latin typeface="Lucida Console" panose="020B0609040504020204" pitchFamily="49" charset="0"/>
              </a:rPr>
              <a:t> with </a:t>
            </a:r>
            <a:r>
              <a:rPr lang="en-US" sz="3200" b="1" u="sng" dirty="0">
                <a:latin typeface="Lucida Console" panose="020B0609040504020204" pitchFamily="49" charset="0"/>
              </a:rPr>
              <a:t>4 cost </a:t>
            </a:r>
            <a:r>
              <a:rPr lang="en-US" sz="3200" i="1" dirty="0">
                <a:latin typeface="Lucida Console" panose="020B0609040504020204" pitchFamily="49" charset="0"/>
              </a:rPr>
              <a:t>or </a:t>
            </a:r>
            <a:r>
              <a:rPr lang="en-US" sz="3200" b="1" u="sng" dirty="0">
                <a:latin typeface="Lucida Console" panose="020B0609040504020204" pitchFamily="49" charset="0"/>
              </a:rPr>
              <a:t>A – C – F</a:t>
            </a:r>
            <a:r>
              <a:rPr lang="en-US" sz="3200" dirty="0">
                <a:latin typeface="Lucida Console" panose="020B0609040504020204" pitchFamily="49" charset="0"/>
              </a:rPr>
              <a:t> with </a:t>
            </a:r>
            <a:r>
              <a:rPr lang="en-US" sz="3200" b="1" u="sng" dirty="0">
                <a:latin typeface="Lucida Console" panose="020B0609040504020204" pitchFamily="49" charset="0"/>
              </a:rPr>
              <a:t>4 cost</a:t>
            </a:r>
            <a:r>
              <a:rPr lang="en-US" sz="3200" dirty="0">
                <a:latin typeface="Lucida Console" panose="020B0609040504020204" pitchFamily="49" charset="0"/>
              </a:rPr>
              <a:t> </a:t>
            </a:r>
            <a:r>
              <a:rPr lang="en-US" sz="3200" i="1" dirty="0">
                <a:latin typeface="Lucida Console" panose="020B0609040504020204" pitchFamily="49" charset="0"/>
              </a:rPr>
              <a:t>or</a:t>
            </a:r>
            <a:r>
              <a:rPr lang="en-US" sz="3200" dirty="0">
                <a:latin typeface="Lucida Console" panose="020B0609040504020204" pitchFamily="49" charset="0"/>
              </a:rPr>
              <a:t> </a:t>
            </a:r>
            <a:r>
              <a:rPr lang="en-US" sz="3200" b="1" u="sng" dirty="0">
                <a:latin typeface="Lucida Console" panose="020B0609040504020204" pitchFamily="49" charset="0"/>
              </a:rPr>
              <a:t>A – F</a:t>
            </a:r>
            <a:r>
              <a:rPr lang="en-US" sz="3200" dirty="0">
                <a:latin typeface="Lucida Console" panose="020B0609040504020204" pitchFamily="49" charset="0"/>
              </a:rPr>
              <a:t> with </a:t>
            </a:r>
            <a:r>
              <a:rPr lang="en-US" sz="3200" b="1" u="sng" dirty="0">
                <a:latin typeface="Lucida Console" panose="020B0609040504020204" pitchFamily="49" charset="0"/>
              </a:rPr>
              <a:t>4 cost</a:t>
            </a:r>
            <a:r>
              <a:rPr lang="en-US" sz="3200" dirty="0">
                <a:latin typeface="Lucida Console" panose="020B0609040504020204" pitchFamily="49" charset="0"/>
              </a:rPr>
              <a:t>.</a:t>
            </a:r>
          </a:p>
        </p:txBody>
      </p:sp>
      <p:sp>
        <p:nvSpPr>
          <p:cNvPr id="5124" name="Footer Placeholder 3"/>
          <p:cNvSpPr>
            <a:spLocks noGrp="1"/>
          </p:cNvSpPr>
          <p:nvPr>
            <p:ph type="ftr" sz="quarter" idx="4294967295"/>
          </p:nvPr>
        </p:nvSpPr>
        <p:spPr>
          <a:xfrm>
            <a:off x="0" y="12833350"/>
            <a:ext cx="5791200" cy="730250"/>
          </a:xfrm>
        </p:spPr>
        <p:txBody>
          <a:bodyPr/>
          <a:lstStyle/>
          <a:p>
            <a:pPr>
              <a:defRPr/>
            </a:pPr>
            <a:r>
              <a:rPr lang="id-ID" dirty="0"/>
              <a:t>COMP6048 - Data Structure</a:t>
            </a:r>
          </a:p>
        </p:txBody>
      </p:sp>
      <p:sp>
        <p:nvSpPr>
          <p:cNvPr id="5125" name="Slide Number Placeholder 4"/>
          <p:cNvSpPr>
            <a:spLocks noGrp="1"/>
          </p:cNvSpPr>
          <p:nvPr>
            <p:ph type="sldNum" sz="quarter" idx="4294967295"/>
          </p:nvPr>
        </p:nvSpPr>
        <p:spPr>
          <a:xfrm>
            <a:off x="24018875" y="13184188"/>
            <a:ext cx="365125" cy="379412"/>
          </a:xfrm>
        </p:spPr>
        <p:txBody>
          <a:bodyPr/>
          <a:lstStyle/>
          <a:p>
            <a:pPr>
              <a:defRPr/>
            </a:pPr>
            <a:fld id="{BE9CBBE9-7D85-40CF-85AA-565BC62F71A7}" type="slidenum">
              <a:rPr lang="en-US"/>
              <a:pPr>
                <a:defRPr/>
              </a:pPr>
              <a:t>61</a:t>
            </a:fld>
            <a:endParaRPr lang="en-US"/>
          </a:p>
        </p:txBody>
      </p:sp>
      <p:sp>
        <p:nvSpPr>
          <p:cNvPr id="19" name="Oval 18"/>
          <p:cNvSpPr/>
          <p:nvPr/>
        </p:nvSpPr>
        <p:spPr>
          <a:xfrm>
            <a:off x="6553200" y="838200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A</a:t>
            </a:r>
          </a:p>
        </p:txBody>
      </p:sp>
      <p:sp>
        <p:nvSpPr>
          <p:cNvPr id="20" name="Oval 19"/>
          <p:cNvSpPr/>
          <p:nvPr/>
        </p:nvSpPr>
        <p:spPr>
          <a:xfrm>
            <a:off x="8839200" y="743575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B</a:t>
            </a:r>
          </a:p>
        </p:txBody>
      </p:sp>
      <p:sp>
        <p:nvSpPr>
          <p:cNvPr id="21" name="Oval 20"/>
          <p:cNvSpPr/>
          <p:nvPr/>
        </p:nvSpPr>
        <p:spPr>
          <a:xfrm>
            <a:off x="8839200" y="929640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a:t>
            </a:r>
          </a:p>
        </p:txBody>
      </p:sp>
      <p:sp>
        <p:nvSpPr>
          <p:cNvPr id="22" name="Oval 21"/>
          <p:cNvSpPr/>
          <p:nvPr/>
        </p:nvSpPr>
        <p:spPr>
          <a:xfrm>
            <a:off x="10972800" y="7426964"/>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D</a:t>
            </a:r>
          </a:p>
        </p:txBody>
      </p:sp>
      <p:sp>
        <p:nvSpPr>
          <p:cNvPr id="23" name="Oval 22"/>
          <p:cNvSpPr/>
          <p:nvPr/>
        </p:nvSpPr>
        <p:spPr>
          <a:xfrm>
            <a:off x="10972800" y="929640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E</a:t>
            </a:r>
          </a:p>
        </p:txBody>
      </p:sp>
      <p:cxnSp>
        <p:nvCxnSpPr>
          <p:cNvPr id="24" name="Straight Connector 23"/>
          <p:cNvCxnSpPr>
            <a:stCxn id="19" idx="7"/>
            <a:endCxn id="20" idx="2"/>
          </p:cNvCxnSpPr>
          <p:nvPr/>
        </p:nvCxnSpPr>
        <p:spPr>
          <a:xfrm flipV="1">
            <a:off x="7333691" y="7892957"/>
            <a:ext cx="1505510" cy="6229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9" idx="5"/>
            <a:endCxn id="21" idx="2"/>
          </p:cNvCxnSpPr>
          <p:nvPr/>
        </p:nvCxnSpPr>
        <p:spPr>
          <a:xfrm>
            <a:off x="7333691" y="9162491"/>
            <a:ext cx="1505510" cy="59111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20" idx="6"/>
            <a:endCxn id="22" idx="2"/>
          </p:cNvCxnSpPr>
          <p:nvPr/>
        </p:nvCxnSpPr>
        <p:spPr>
          <a:xfrm flipV="1">
            <a:off x="9753600" y="7884164"/>
            <a:ext cx="1219200" cy="87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22" idx="4"/>
            <a:endCxn id="23" idx="0"/>
          </p:cNvCxnSpPr>
          <p:nvPr/>
        </p:nvCxnSpPr>
        <p:spPr>
          <a:xfrm>
            <a:off x="11430000" y="8341364"/>
            <a:ext cx="0" cy="955036"/>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21" idx="6"/>
            <a:endCxn id="23" idx="2"/>
          </p:cNvCxnSpPr>
          <p:nvPr/>
        </p:nvCxnSpPr>
        <p:spPr>
          <a:xfrm>
            <a:off x="9753600" y="9753600"/>
            <a:ext cx="1219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20" idx="4"/>
            <a:endCxn id="21" idx="0"/>
          </p:cNvCxnSpPr>
          <p:nvPr/>
        </p:nvCxnSpPr>
        <p:spPr>
          <a:xfrm>
            <a:off x="9296400" y="8350156"/>
            <a:ext cx="0" cy="9462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22" idx="3"/>
            <a:endCxn id="21" idx="7"/>
          </p:cNvCxnSpPr>
          <p:nvPr/>
        </p:nvCxnSpPr>
        <p:spPr>
          <a:xfrm flipH="1">
            <a:off x="9619690" y="8207454"/>
            <a:ext cx="1487020" cy="1222856"/>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0" idx="5"/>
            <a:endCxn id="23" idx="1"/>
          </p:cNvCxnSpPr>
          <p:nvPr/>
        </p:nvCxnSpPr>
        <p:spPr>
          <a:xfrm>
            <a:off x="9619690" y="8216246"/>
            <a:ext cx="1487020" cy="1214064"/>
          </a:xfrm>
          <a:prstGeom prst="line">
            <a:avLst/>
          </a:prstGeom>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9753600" y="11367062"/>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F</a:t>
            </a:r>
          </a:p>
        </p:txBody>
      </p:sp>
      <p:cxnSp>
        <p:nvCxnSpPr>
          <p:cNvPr id="4" name="Straight Connector 3"/>
          <p:cNvCxnSpPr>
            <a:stCxn id="19" idx="4"/>
            <a:endCxn id="32" idx="2"/>
          </p:cNvCxnSpPr>
          <p:nvPr/>
        </p:nvCxnSpPr>
        <p:spPr>
          <a:xfrm>
            <a:off x="7010400" y="9296401"/>
            <a:ext cx="2743200" cy="25278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a:stCxn id="32" idx="7"/>
            <a:endCxn id="23" idx="4"/>
          </p:cNvCxnSpPr>
          <p:nvPr/>
        </p:nvCxnSpPr>
        <p:spPr>
          <a:xfrm flipV="1">
            <a:off x="10534091" y="10210800"/>
            <a:ext cx="895910" cy="1290172"/>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1" idx="4"/>
            <a:endCxn id="32" idx="1"/>
          </p:cNvCxnSpPr>
          <p:nvPr/>
        </p:nvCxnSpPr>
        <p:spPr>
          <a:xfrm>
            <a:off x="9296401" y="10210800"/>
            <a:ext cx="591110" cy="1290172"/>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711348" y="7760629"/>
            <a:ext cx="497252" cy="830997"/>
          </a:xfrm>
          <a:prstGeom prst="rect">
            <a:avLst/>
          </a:prstGeom>
          <a:noFill/>
        </p:spPr>
        <p:txBody>
          <a:bodyPr wrap="none" rtlCol="0">
            <a:spAutoFit/>
          </a:bodyPr>
          <a:lstStyle/>
          <a:p>
            <a:r>
              <a:rPr lang="en-US" sz="4800" dirty="0"/>
              <a:t>2</a:t>
            </a:r>
          </a:p>
        </p:txBody>
      </p:sp>
      <p:sp>
        <p:nvSpPr>
          <p:cNvPr id="36" name="TextBox 35"/>
          <p:cNvSpPr txBox="1"/>
          <p:nvPr/>
        </p:nvSpPr>
        <p:spPr>
          <a:xfrm>
            <a:off x="10193638" y="7352325"/>
            <a:ext cx="497252" cy="830997"/>
          </a:xfrm>
          <a:prstGeom prst="rect">
            <a:avLst/>
          </a:prstGeom>
          <a:noFill/>
        </p:spPr>
        <p:txBody>
          <a:bodyPr wrap="none" rtlCol="0">
            <a:spAutoFit/>
          </a:bodyPr>
          <a:lstStyle/>
          <a:p>
            <a:r>
              <a:rPr lang="en-US" sz="4800" dirty="0"/>
              <a:t>3</a:t>
            </a:r>
          </a:p>
        </p:txBody>
      </p:sp>
      <p:sp>
        <p:nvSpPr>
          <p:cNvPr id="37" name="TextBox 36"/>
          <p:cNvSpPr txBox="1"/>
          <p:nvPr/>
        </p:nvSpPr>
        <p:spPr>
          <a:xfrm>
            <a:off x="11368948" y="8562201"/>
            <a:ext cx="497252" cy="830997"/>
          </a:xfrm>
          <a:prstGeom prst="rect">
            <a:avLst/>
          </a:prstGeom>
          <a:noFill/>
        </p:spPr>
        <p:txBody>
          <a:bodyPr wrap="none" rtlCol="0">
            <a:spAutoFit/>
          </a:bodyPr>
          <a:lstStyle/>
          <a:p>
            <a:r>
              <a:rPr lang="en-US" sz="4800" dirty="0"/>
              <a:t>2</a:t>
            </a:r>
          </a:p>
        </p:txBody>
      </p:sp>
      <p:sp>
        <p:nvSpPr>
          <p:cNvPr id="38" name="TextBox 37"/>
          <p:cNvSpPr txBox="1"/>
          <p:nvPr/>
        </p:nvSpPr>
        <p:spPr>
          <a:xfrm>
            <a:off x="10583312" y="8046451"/>
            <a:ext cx="497252" cy="830997"/>
          </a:xfrm>
          <a:prstGeom prst="rect">
            <a:avLst/>
          </a:prstGeom>
          <a:noFill/>
        </p:spPr>
        <p:txBody>
          <a:bodyPr wrap="none" rtlCol="0">
            <a:spAutoFit/>
          </a:bodyPr>
          <a:lstStyle/>
          <a:p>
            <a:r>
              <a:rPr lang="en-US" sz="4800" dirty="0"/>
              <a:t>1</a:t>
            </a:r>
          </a:p>
        </p:txBody>
      </p:sp>
      <p:sp>
        <p:nvSpPr>
          <p:cNvPr id="39" name="TextBox 38"/>
          <p:cNvSpPr txBox="1"/>
          <p:nvPr/>
        </p:nvSpPr>
        <p:spPr>
          <a:xfrm>
            <a:off x="10642124" y="8965785"/>
            <a:ext cx="497252" cy="830997"/>
          </a:xfrm>
          <a:prstGeom prst="rect">
            <a:avLst/>
          </a:prstGeom>
          <a:noFill/>
        </p:spPr>
        <p:txBody>
          <a:bodyPr wrap="none" rtlCol="0">
            <a:spAutoFit/>
          </a:bodyPr>
          <a:lstStyle/>
          <a:p>
            <a:r>
              <a:rPr lang="en-US" sz="4800" dirty="0"/>
              <a:t>4</a:t>
            </a:r>
          </a:p>
        </p:txBody>
      </p:sp>
      <p:sp>
        <p:nvSpPr>
          <p:cNvPr id="40" name="TextBox 39"/>
          <p:cNvSpPr txBox="1"/>
          <p:nvPr/>
        </p:nvSpPr>
        <p:spPr>
          <a:xfrm>
            <a:off x="8860198" y="8600033"/>
            <a:ext cx="497252" cy="830997"/>
          </a:xfrm>
          <a:prstGeom prst="rect">
            <a:avLst/>
          </a:prstGeom>
          <a:noFill/>
        </p:spPr>
        <p:txBody>
          <a:bodyPr wrap="none" rtlCol="0">
            <a:spAutoFit/>
          </a:bodyPr>
          <a:lstStyle/>
          <a:p>
            <a:r>
              <a:rPr lang="en-US" sz="4800" dirty="0"/>
              <a:t>5</a:t>
            </a:r>
          </a:p>
        </p:txBody>
      </p:sp>
      <p:sp>
        <p:nvSpPr>
          <p:cNvPr id="41" name="TextBox 40"/>
          <p:cNvSpPr txBox="1"/>
          <p:nvPr/>
        </p:nvSpPr>
        <p:spPr>
          <a:xfrm>
            <a:off x="7980974" y="9019401"/>
            <a:ext cx="497252" cy="830997"/>
          </a:xfrm>
          <a:prstGeom prst="rect">
            <a:avLst/>
          </a:prstGeom>
          <a:noFill/>
        </p:spPr>
        <p:txBody>
          <a:bodyPr wrap="none" rtlCol="0">
            <a:spAutoFit/>
          </a:bodyPr>
          <a:lstStyle/>
          <a:p>
            <a:r>
              <a:rPr lang="en-US" sz="4800" dirty="0"/>
              <a:t>1</a:t>
            </a:r>
          </a:p>
        </p:txBody>
      </p:sp>
      <p:sp>
        <p:nvSpPr>
          <p:cNvPr id="44" name="TextBox 43"/>
          <p:cNvSpPr txBox="1"/>
          <p:nvPr/>
        </p:nvSpPr>
        <p:spPr>
          <a:xfrm>
            <a:off x="8133374" y="10578887"/>
            <a:ext cx="497252" cy="830997"/>
          </a:xfrm>
          <a:prstGeom prst="rect">
            <a:avLst/>
          </a:prstGeom>
          <a:noFill/>
        </p:spPr>
        <p:txBody>
          <a:bodyPr wrap="none" rtlCol="0">
            <a:spAutoFit/>
          </a:bodyPr>
          <a:lstStyle/>
          <a:p>
            <a:r>
              <a:rPr lang="en-US" sz="4800" dirty="0"/>
              <a:t>4</a:t>
            </a:r>
          </a:p>
        </p:txBody>
      </p:sp>
      <p:sp>
        <p:nvSpPr>
          <p:cNvPr id="45" name="TextBox 44"/>
          <p:cNvSpPr txBox="1"/>
          <p:nvPr/>
        </p:nvSpPr>
        <p:spPr>
          <a:xfrm>
            <a:off x="9571930" y="10390999"/>
            <a:ext cx="497252" cy="830997"/>
          </a:xfrm>
          <a:prstGeom prst="rect">
            <a:avLst/>
          </a:prstGeom>
          <a:noFill/>
        </p:spPr>
        <p:txBody>
          <a:bodyPr wrap="none" rtlCol="0">
            <a:spAutoFit/>
          </a:bodyPr>
          <a:lstStyle/>
          <a:p>
            <a:r>
              <a:rPr lang="en-US" sz="4800" dirty="0"/>
              <a:t>3</a:t>
            </a:r>
          </a:p>
        </p:txBody>
      </p:sp>
      <p:sp>
        <p:nvSpPr>
          <p:cNvPr id="46" name="TextBox 45"/>
          <p:cNvSpPr txBox="1"/>
          <p:nvPr/>
        </p:nvSpPr>
        <p:spPr>
          <a:xfrm>
            <a:off x="10933226" y="10826959"/>
            <a:ext cx="497252" cy="830997"/>
          </a:xfrm>
          <a:prstGeom prst="rect">
            <a:avLst/>
          </a:prstGeom>
          <a:noFill/>
        </p:spPr>
        <p:txBody>
          <a:bodyPr wrap="none" rtlCol="0">
            <a:spAutoFit/>
          </a:bodyPr>
          <a:lstStyle/>
          <a:p>
            <a:r>
              <a:rPr lang="en-US" sz="4800" dirty="0"/>
              <a:t>1</a:t>
            </a:r>
          </a:p>
        </p:txBody>
      </p:sp>
      <p:sp>
        <p:nvSpPr>
          <p:cNvPr id="51" name="TextBox 50"/>
          <p:cNvSpPr txBox="1"/>
          <p:nvPr/>
        </p:nvSpPr>
        <p:spPr>
          <a:xfrm>
            <a:off x="10077594" y="9686713"/>
            <a:ext cx="497252" cy="830997"/>
          </a:xfrm>
          <a:prstGeom prst="rect">
            <a:avLst/>
          </a:prstGeom>
          <a:noFill/>
        </p:spPr>
        <p:txBody>
          <a:bodyPr wrap="none" rtlCol="0">
            <a:spAutoFit/>
          </a:bodyPr>
          <a:lstStyle/>
          <a:p>
            <a:r>
              <a:rPr lang="en-US" sz="4800" dirty="0"/>
              <a:t>2</a:t>
            </a:r>
          </a:p>
        </p:txBody>
      </p:sp>
      <p:sp>
        <p:nvSpPr>
          <p:cNvPr id="7" name="Title 1">
            <a:extLst>
              <a:ext uri="{FF2B5EF4-FFF2-40B4-BE49-F238E27FC236}">
                <a16:creationId xmlns:a16="http://schemas.microsoft.com/office/drawing/2014/main" id="{6A7046A7-B629-315E-D457-9CE93C878A08}"/>
              </a:ext>
            </a:extLst>
          </p:cNvPr>
          <p:cNvSpPr>
            <a:spLocks noGrp="1"/>
          </p:cNvSpPr>
          <p:nvPr>
            <p:ph type="title"/>
          </p:nvPr>
        </p:nvSpPr>
        <p:spPr>
          <a:xfrm>
            <a:off x="2167377" y="1871164"/>
            <a:ext cx="14715569" cy="511175"/>
          </a:xfrm>
        </p:spPr>
        <p:txBody>
          <a:bodyPr>
            <a:normAutofit fontScale="90000"/>
          </a:bodyPr>
          <a:lstStyle/>
          <a:p>
            <a:pPr eaLnBrk="1" hangingPunct="1"/>
            <a:r>
              <a:rPr lang="en-US" dirty="0">
                <a:latin typeface="Open Sans" pitchFamily="-84" charset="0"/>
              </a:rPr>
              <a:t>Shortest path</a:t>
            </a:r>
          </a:p>
        </p:txBody>
      </p:sp>
      <p:sp>
        <p:nvSpPr>
          <p:cNvPr id="8" name="Text Placeholder 1">
            <a:extLst>
              <a:ext uri="{FF2B5EF4-FFF2-40B4-BE49-F238E27FC236}">
                <a16:creationId xmlns:a16="http://schemas.microsoft.com/office/drawing/2014/main" id="{BE2636CB-6386-DB59-0D2C-36A5C0B3B023}"/>
              </a:ext>
            </a:extLst>
          </p:cNvPr>
          <p:cNvSpPr>
            <a:spLocks noGrp="1"/>
          </p:cNvSpPr>
          <p:nvPr>
            <p:ph type="body" sz="quarter" idx="10"/>
          </p:nvPr>
        </p:nvSpPr>
        <p:spPr>
          <a:xfrm>
            <a:off x="2167377" y="2419728"/>
            <a:ext cx="9768875" cy="803546"/>
          </a:xfrm>
        </p:spPr>
        <p:txBody>
          <a:bodyPr/>
          <a:lstStyle/>
          <a:p>
            <a:r>
              <a:rPr lang="en-US" dirty="0">
                <a:latin typeface="Open Sans" pitchFamily="-84" charset="0"/>
              </a:rPr>
              <a:t>Dijkstra’s Algorithm</a:t>
            </a:r>
            <a:endParaRPr lang="en-US" dirty="0"/>
          </a:p>
        </p:txBody>
      </p:sp>
    </p:spTree>
    <p:extLst>
      <p:ext uri="{BB962C8B-B14F-4D97-AF65-F5344CB8AC3E}">
        <p14:creationId xmlns:p14="http://schemas.microsoft.com/office/powerpoint/2010/main" val="736242919"/>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Content Placeholder 2"/>
          <p:cNvSpPr>
            <a:spLocks noGrp="1"/>
          </p:cNvSpPr>
          <p:nvPr>
            <p:ph sz="quarter" idx="11"/>
          </p:nvPr>
        </p:nvSpPr>
        <p:spPr/>
        <p:txBody>
          <a:bodyPr>
            <a:normAutofit/>
          </a:bodyPr>
          <a:lstStyle/>
          <a:p>
            <a:pPr>
              <a:buNone/>
            </a:pPr>
            <a:r>
              <a:rPr lang="en-US" sz="3600" b="1" u="sng" dirty="0">
                <a:latin typeface="Open Sans" pitchFamily="-84" charset="0"/>
              </a:rPr>
              <a:t>Solution Table :</a:t>
            </a:r>
          </a:p>
        </p:txBody>
      </p:sp>
      <p:sp>
        <p:nvSpPr>
          <p:cNvPr id="5124" name="Footer Placeholder 3"/>
          <p:cNvSpPr>
            <a:spLocks noGrp="1"/>
          </p:cNvSpPr>
          <p:nvPr>
            <p:ph type="ftr" sz="quarter" idx="4294967295"/>
          </p:nvPr>
        </p:nvSpPr>
        <p:spPr>
          <a:xfrm>
            <a:off x="0" y="12833350"/>
            <a:ext cx="5791200" cy="730250"/>
          </a:xfrm>
        </p:spPr>
        <p:txBody>
          <a:bodyPr/>
          <a:lstStyle/>
          <a:p>
            <a:pPr>
              <a:defRPr/>
            </a:pPr>
            <a:r>
              <a:rPr lang="id-ID" dirty="0"/>
              <a:t>COMP6048 - Data Structure</a:t>
            </a:r>
          </a:p>
        </p:txBody>
      </p:sp>
      <p:sp>
        <p:nvSpPr>
          <p:cNvPr id="5125" name="Slide Number Placeholder 4"/>
          <p:cNvSpPr>
            <a:spLocks noGrp="1"/>
          </p:cNvSpPr>
          <p:nvPr>
            <p:ph type="sldNum" sz="quarter" idx="4294967295"/>
          </p:nvPr>
        </p:nvSpPr>
        <p:spPr>
          <a:xfrm>
            <a:off x="24018875" y="13184188"/>
            <a:ext cx="365125" cy="379412"/>
          </a:xfrm>
        </p:spPr>
        <p:txBody>
          <a:bodyPr/>
          <a:lstStyle/>
          <a:p>
            <a:pPr>
              <a:defRPr/>
            </a:pPr>
            <a:fld id="{BE9CBBE9-7D85-40CF-85AA-565BC62F71A7}" type="slidenum">
              <a:rPr lang="en-US"/>
              <a:pPr>
                <a:defRPr/>
              </a:pPr>
              <a:t>62</a:t>
            </a:fld>
            <a:endParaRPr lang="en-US"/>
          </a:p>
        </p:txBody>
      </p:sp>
      <p:graphicFrame>
        <p:nvGraphicFramePr>
          <p:cNvPr id="3" name="Table 2"/>
          <p:cNvGraphicFramePr>
            <a:graphicFrameLocks noGrp="1"/>
          </p:cNvGraphicFramePr>
          <p:nvPr/>
        </p:nvGraphicFramePr>
        <p:xfrm>
          <a:off x="5279233" y="4841777"/>
          <a:ext cx="15265150" cy="7715198"/>
        </p:xfrm>
        <a:graphic>
          <a:graphicData uri="http://schemas.openxmlformats.org/drawingml/2006/table">
            <a:tbl>
              <a:tblPr>
                <a:tableStyleId>{5C22544A-7EE6-4342-B048-85BDC9FD1C3A}</a:tableStyleId>
              </a:tblPr>
              <a:tblGrid>
                <a:gridCol w="1520180">
                  <a:extLst>
                    <a:ext uri="{9D8B030D-6E8A-4147-A177-3AD203B41FA5}">
                      <a16:colId xmlns:a16="http://schemas.microsoft.com/office/drawing/2014/main" val="20000"/>
                    </a:ext>
                  </a:extLst>
                </a:gridCol>
                <a:gridCol w="1520180">
                  <a:extLst>
                    <a:ext uri="{9D8B030D-6E8A-4147-A177-3AD203B41FA5}">
                      <a16:colId xmlns:a16="http://schemas.microsoft.com/office/drawing/2014/main" val="20001"/>
                    </a:ext>
                  </a:extLst>
                </a:gridCol>
                <a:gridCol w="2351530">
                  <a:extLst>
                    <a:ext uri="{9D8B030D-6E8A-4147-A177-3AD203B41FA5}">
                      <a16:colId xmlns:a16="http://schemas.microsoft.com/office/drawing/2014/main" val="20002"/>
                    </a:ext>
                  </a:extLst>
                </a:gridCol>
                <a:gridCol w="2446542">
                  <a:extLst>
                    <a:ext uri="{9D8B030D-6E8A-4147-A177-3AD203B41FA5}">
                      <a16:colId xmlns:a16="http://schemas.microsoft.com/office/drawing/2014/main" val="20003"/>
                    </a:ext>
                  </a:extLst>
                </a:gridCol>
                <a:gridCol w="2533634">
                  <a:extLst>
                    <a:ext uri="{9D8B030D-6E8A-4147-A177-3AD203B41FA5}">
                      <a16:colId xmlns:a16="http://schemas.microsoft.com/office/drawing/2014/main" val="20004"/>
                    </a:ext>
                  </a:extLst>
                </a:gridCol>
                <a:gridCol w="2541554">
                  <a:extLst>
                    <a:ext uri="{9D8B030D-6E8A-4147-A177-3AD203B41FA5}">
                      <a16:colId xmlns:a16="http://schemas.microsoft.com/office/drawing/2014/main" val="20005"/>
                    </a:ext>
                  </a:extLst>
                </a:gridCol>
                <a:gridCol w="2351530">
                  <a:extLst>
                    <a:ext uri="{9D8B030D-6E8A-4147-A177-3AD203B41FA5}">
                      <a16:colId xmlns:a16="http://schemas.microsoft.com/office/drawing/2014/main" val="20006"/>
                    </a:ext>
                  </a:extLst>
                </a:gridCol>
              </a:tblGrid>
              <a:tr h="593476">
                <a:tc>
                  <a:txBody>
                    <a:bodyPr/>
                    <a:lstStyle/>
                    <a:p>
                      <a:pPr algn="ctr" fontAlgn="b"/>
                      <a:r>
                        <a:rPr lang="en-US" sz="3200" u="none" strike="noStrike" dirty="0">
                          <a:effectLst/>
                        </a:rPr>
                        <a:t>MARK</a:t>
                      </a:r>
                      <a:endParaRPr lang="en-US" sz="32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3200" b="1" u="none" strike="noStrike" dirty="0">
                          <a:effectLst/>
                        </a:rPr>
                        <a:t>A</a:t>
                      </a:r>
                      <a:endParaRPr lang="en-US" sz="3200" b="1"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3200" b="1" u="none" strike="noStrike" dirty="0">
                          <a:effectLst/>
                        </a:rPr>
                        <a:t>B</a:t>
                      </a:r>
                      <a:endParaRPr lang="en-US" sz="3200" b="1"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3200" b="1" u="none" strike="noStrike" dirty="0">
                          <a:effectLst/>
                        </a:rPr>
                        <a:t>C</a:t>
                      </a:r>
                      <a:endParaRPr lang="en-US" sz="3200" b="1"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3200" b="1" u="none" strike="noStrike" dirty="0">
                          <a:effectLst/>
                        </a:rPr>
                        <a:t>D</a:t>
                      </a:r>
                      <a:endParaRPr lang="en-US" sz="3200" b="1"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3200" b="1" u="none" strike="noStrike" dirty="0">
                          <a:effectLst/>
                        </a:rPr>
                        <a:t>E</a:t>
                      </a:r>
                      <a:endParaRPr lang="en-US" sz="3200" b="1"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3200" b="1" u="none" strike="noStrike" dirty="0">
                          <a:effectLst/>
                        </a:rPr>
                        <a:t>F</a:t>
                      </a:r>
                      <a:endParaRPr lang="en-US" sz="3200" b="1"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0000"/>
                  </a:ext>
                </a:extLst>
              </a:tr>
              <a:tr h="593476">
                <a:tc>
                  <a:txBody>
                    <a:bodyPr/>
                    <a:lstStyle/>
                    <a:p>
                      <a:pPr algn="ctr" fontAlgn="b"/>
                      <a:r>
                        <a:rPr lang="en-US" sz="3200" b="1" u="none" strike="noStrike" dirty="0">
                          <a:effectLst/>
                        </a:rPr>
                        <a:t>NULL</a:t>
                      </a:r>
                      <a:endParaRPr lang="en-US" sz="3200" b="1"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3200" u="none" strike="noStrike">
                          <a:effectLst/>
                        </a:rPr>
                        <a:t>~</a:t>
                      </a:r>
                      <a:endParaRPr lang="en-US" sz="32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3200" u="none" strike="noStrike">
                          <a:effectLst/>
                        </a:rPr>
                        <a:t>~</a:t>
                      </a:r>
                      <a:endParaRPr lang="en-US" sz="32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3200" u="none" strike="noStrike">
                          <a:effectLst/>
                        </a:rPr>
                        <a:t>~</a:t>
                      </a:r>
                      <a:endParaRPr lang="en-US" sz="32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3200" u="none" strike="noStrike">
                          <a:effectLst/>
                        </a:rPr>
                        <a:t>~</a:t>
                      </a:r>
                      <a:endParaRPr lang="en-US" sz="32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3200" u="none" strike="noStrike">
                          <a:effectLst/>
                        </a:rPr>
                        <a:t>~</a:t>
                      </a:r>
                      <a:endParaRPr lang="en-US" sz="32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3200" u="none" strike="noStrike">
                          <a:effectLst/>
                        </a:rPr>
                        <a:t>~</a:t>
                      </a:r>
                      <a:endParaRPr lang="en-US" sz="32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0001"/>
                  </a:ext>
                </a:extLst>
              </a:tr>
              <a:tr h="593476">
                <a:tc>
                  <a:txBody>
                    <a:bodyPr/>
                    <a:lstStyle/>
                    <a:p>
                      <a:pPr algn="ctr" fontAlgn="b"/>
                      <a:r>
                        <a:rPr lang="en-US" sz="3200" b="1" u="none" strike="noStrike" dirty="0">
                          <a:effectLst/>
                        </a:rPr>
                        <a:t>A</a:t>
                      </a:r>
                      <a:endParaRPr lang="en-US" sz="3200" b="1"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3200" u="none" strike="noStrike">
                          <a:effectLst/>
                        </a:rPr>
                        <a:t>0</a:t>
                      </a:r>
                      <a:endParaRPr lang="en-US" sz="32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3200" u="none" strike="noStrike">
                          <a:effectLst/>
                        </a:rPr>
                        <a:t>~</a:t>
                      </a:r>
                      <a:endParaRPr lang="en-US" sz="32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3200" u="none" strike="noStrike">
                          <a:effectLst/>
                        </a:rPr>
                        <a:t>~</a:t>
                      </a:r>
                      <a:endParaRPr lang="en-US" sz="32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3200" u="none" strike="noStrike">
                          <a:effectLst/>
                        </a:rPr>
                        <a:t>~</a:t>
                      </a:r>
                      <a:endParaRPr lang="en-US" sz="32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3200" u="none" strike="noStrike">
                          <a:effectLst/>
                        </a:rPr>
                        <a:t>~</a:t>
                      </a:r>
                      <a:endParaRPr lang="en-US" sz="32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3200" u="none" strike="noStrike">
                          <a:effectLst/>
                        </a:rPr>
                        <a:t>~</a:t>
                      </a:r>
                      <a:endParaRPr lang="en-US" sz="32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0002"/>
                  </a:ext>
                </a:extLst>
              </a:tr>
              <a:tr h="1186954">
                <a:tc>
                  <a:txBody>
                    <a:bodyPr/>
                    <a:lstStyle/>
                    <a:p>
                      <a:pPr algn="ctr" fontAlgn="b"/>
                      <a:r>
                        <a:rPr lang="en-US" sz="3200" b="1" u="none" strike="noStrike" dirty="0">
                          <a:effectLst/>
                        </a:rPr>
                        <a:t>C</a:t>
                      </a:r>
                      <a:endParaRPr lang="en-US" sz="3200" b="1"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3200" u="none" strike="noStrike">
                          <a:effectLst/>
                        </a:rPr>
                        <a:t>0</a:t>
                      </a:r>
                      <a:endParaRPr lang="en-US" sz="32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3200" u="none" strike="noStrike" dirty="0">
                          <a:effectLst/>
                        </a:rPr>
                        <a:t>MIN(~, 0 + 2)</a:t>
                      </a:r>
                      <a:br>
                        <a:rPr lang="en-US" sz="3200" u="none" strike="noStrike" dirty="0">
                          <a:effectLst/>
                        </a:rPr>
                      </a:br>
                      <a:r>
                        <a:rPr lang="en-US" sz="3200" u="none" strike="noStrike" dirty="0">
                          <a:effectLst/>
                        </a:rPr>
                        <a:t>2</a:t>
                      </a:r>
                      <a:endParaRPr lang="en-US" sz="32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3200" u="none" strike="noStrike" dirty="0">
                          <a:effectLst/>
                        </a:rPr>
                        <a:t>MIN (~, 0 + 1)</a:t>
                      </a:r>
                      <a:br>
                        <a:rPr lang="en-US" sz="3200" u="none" strike="noStrike" dirty="0">
                          <a:effectLst/>
                        </a:rPr>
                      </a:br>
                      <a:r>
                        <a:rPr lang="en-US" sz="3200" u="none" strike="noStrike" dirty="0">
                          <a:effectLst/>
                        </a:rPr>
                        <a:t>1</a:t>
                      </a:r>
                      <a:endParaRPr lang="en-US" sz="3200" b="0" i="0" u="none" strike="noStrike" dirty="0">
                        <a:solidFill>
                          <a:srgbClr val="000000"/>
                        </a:solidFill>
                        <a:effectLst/>
                        <a:latin typeface="Calibri" panose="020F0502020204030204" pitchFamily="34" charset="0"/>
                      </a:endParaRPr>
                    </a:p>
                  </a:txBody>
                  <a:tcPr marL="0" marR="0" marT="0" marB="0" anchor="b">
                    <a:solidFill>
                      <a:schemeClr val="tx2">
                        <a:lumMod val="20000"/>
                        <a:lumOff val="80000"/>
                      </a:schemeClr>
                    </a:solidFill>
                  </a:tcPr>
                </a:tc>
                <a:tc>
                  <a:txBody>
                    <a:bodyPr/>
                    <a:lstStyle/>
                    <a:p>
                      <a:pPr algn="ctr" fontAlgn="b"/>
                      <a:r>
                        <a:rPr lang="en-US" sz="3200" u="none" strike="noStrike">
                          <a:effectLst/>
                        </a:rPr>
                        <a:t>~</a:t>
                      </a:r>
                      <a:endParaRPr lang="en-US" sz="32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3200" u="none" strike="noStrike">
                          <a:effectLst/>
                        </a:rPr>
                        <a:t>~</a:t>
                      </a:r>
                      <a:endParaRPr lang="en-US" sz="32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3200" u="none" strike="noStrike" dirty="0">
                          <a:effectLst/>
                        </a:rPr>
                        <a:t>MIN(~, 0 + 4)</a:t>
                      </a:r>
                      <a:br>
                        <a:rPr lang="en-US" sz="3200" u="none" strike="noStrike" dirty="0">
                          <a:effectLst/>
                        </a:rPr>
                      </a:br>
                      <a:r>
                        <a:rPr lang="en-US" sz="3200" u="none" strike="noStrike" dirty="0">
                          <a:effectLst/>
                        </a:rPr>
                        <a:t>4</a:t>
                      </a:r>
                      <a:endParaRPr lang="en-US" sz="3200" b="0" i="0" u="none" strike="noStrike" dirty="0">
                        <a:solidFill>
                          <a:srgbClr val="000000"/>
                        </a:solidFill>
                        <a:effectLst/>
                        <a:latin typeface="Calibri" panose="020F0502020204030204" pitchFamily="34" charset="0"/>
                      </a:endParaRPr>
                    </a:p>
                  </a:txBody>
                  <a:tcPr marL="0" marR="0" marT="0" marB="0" anchor="b">
                    <a:solidFill>
                      <a:schemeClr val="accent4">
                        <a:lumMod val="40000"/>
                        <a:lumOff val="60000"/>
                      </a:schemeClr>
                    </a:solidFill>
                  </a:tcPr>
                </a:tc>
                <a:extLst>
                  <a:ext uri="{0D108BD9-81ED-4DB2-BD59-A6C34878D82A}">
                    <a16:rowId xmlns:a16="http://schemas.microsoft.com/office/drawing/2014/main" val="10003"/>
                  </a:ext>
                </a:extLst>
              </a:tr>
              <a:tr h="1186954">
                <a:tc>
                  <a:txBody>
                    <a:bodyPr/>
                    <a:lstStyle/>
                    <a:p>
                      <a:pPr algn="ctr" fontAlgn="b"/>
                      <a:r>
                        <a:rPr lang="en-US" sz="3200" b="1" u="none" strike="noStrike" dirty="0">
                          <a:effectLst/>
                        </a:rPr>
                        <a:t>B</a:t>
                      </a:r>
                      <a:endParaRPr lang="en-US" sz="3200" b="1"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3200" u="none" strike="noStrike">
                          <a:effectLst/>
                        </a:rPr>
                        <a:t>0</a:t>
                      </a:r>
                      <a:endParaRPr lang="en-US" sz="32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3200" u="none" strike="noStrike" dirty="0">
                          <a:effectLst/>
                        </a:rPr>
                        <a:t>MIN(2, 1 + 5)</a:t>
                      </a:r>
                      <a:br>
                        <a:rPr lang="en-US" sz="3200" u="none" strike="noStrike" dirty="0">
                          <a:effectLst/>
                        </a:rPr>
                      </a:br>
                      <a:r>
                        <a:rPr lang="en-US" sz="3200" u="none" strike="noStrike" dirty="0">
                          <a:effectLst/>
                        </a:rPr>
                        <a:t>2</a:t>
                      </a:r>
                      <a:endParaRPr lang="en-US" sz="3200" b="0" i="0" u="none" strike="noStrike" dirty="0">
                        <a:solidFill>
                          <a:srgbClr val="000000"/>
                        </a:solidFill>
                        <a:effectLst/>
                        <a:latin typeface="Calibri" panose="020F0502020204030204" pitchFamily="34" charset="0"/>
                      </a:endParaRPr>
                    </a:p>
                  </a:txBody>
                  <a:tcPr marL="0" marR="0" marT="0" marB="0" anchor="b">
                    <a:solidFill>
                      <a:schemeClr val="tx2">
                        <a:lumMod val="20000"/>
                        <a:lumOff val="80000"/>
                      </a:schemeClr>
                    </a:solidFill>
                  </a:tcPr>
                </a:tc>
                <a:tc>
                  <a:txBody>
                    <a:bodyPr/>
                    <a:lstStyle/>
                    <a:p>
                      <a:pPr algn="ctr" fontAlgn="b"/>
                      <a:r>
                        <a:rPr lang="en-US" sz="3200" u="none" strike="noStrike" dirty="0">
                          <a:effectLst/>
                        </a:rPr>
                        <a:t>1</a:t>
                      </a:r>
                      <a:endParaRPr lang="en-US" sz="32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3200" u="none" strike="noStrike" dirty="0">
                          <a:effectLst/>
                        </a:rPr>
                        <a:t>MIN(~, 1 + 1)</a:t>
                      </a:r>
                      <a:br>
                        <a:rPr lang="en-US" sz="3200" u="none" strike="noStrike" dirty="0">
                          <a:effectLst/>
                        </a:rPr>
                      </a:br>
                      <a:r>
                        <a:rPr lang="en-US" sz="3200" u="none" strike="noStrike" dirty="0">
                          <a:effectLst/>
                        </a:rPr>
                        <a:t>2</a:t>
                      </a:r>
                      <a:endParaRPr lang="en-US" sz="32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3200" u="none" strike="noStrike">
                          <a:effectLst/>
                        </a:rPr>
                        <a:t>MIN(~, 1 + 2)</a:t>
                      </a:r>
                      <a:br>
                        <a:rPr lang="en-US" sz="3200" u="none" strike="noStrike">
                          <a:effectLst/>
                        </a:rPr>
                      </a:br>
                      <a:r>
                        <a:rPr lang="en-US" sz="3200" u="none" strike="noStrike">
                          <a:effectLst/>
                        </a:rPr>
                        <a:t>3</a:t>
                      </a:r>
                      <a:endParaRPr lang="en-US" sz="32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3200" u="none" strike="noStrike" dirty="0">
                          <a:effectLst/>
                        </a:rPr>
                        <a:t>MIN(4, 1 + 3)</a:t>
                      </a:r>
                      <a:br>
                        <a:rPr lang="en-US" sz="3200" u="none" strike="noStrike" dirty="0">
                          <a:effectLst/>
                        </a:rPr>
                      </a:br>
                      <a:r>
                        <a:rPr lang="en-US" sz="3200" u="none" strike="noStrike" dirty="0">
                          <a:effectLst/>
                        </a:rPr>
                        <a:t>4</a:t>
                      </a:r>
                      <a:endParaRPr lang="en-US" sz="3200" b="0" i="0" u="none" strike="noStrike" dirty="0">
                        <a:solidFill>
                          <a:srgbClr val="000000"/>
                        </a:solidFill>
                        <a:effectLst/>
                        <a:latin typeface="Calibri" panose="020F0502020204030204" pitchFamily="34" charset="0"/>
                      </a:endParaRPr>
                    </a:p>
                  </a:txBody>
                  <a:tcPr marL="0" marR="0" marT="0" marB="0" anchor="b">
                    <a:solidFill>
                      <a:schemeClr val="accent2">
                        <a:lumMod val="40000"/>
                        <a:lumOff val="60000"/>
                      </a:schemeClr>
                    </a:solidFill>
                  </a:tcPr>
                </a:tc>
                <a:extLst>
                  <a:ext uri="{0D108BD9-81ED-4DB2-BD59-A6C34878D82A}">
                    <a16:rowId xmlns:a16="http://schemas.microsoft.com/office/drawing/2014/main" val="10004"/>
                  </a:ext>
                </a:extLst>
              </a:tr>
              <a:tr h="1186954">
                <a:tc>
                  <a:txBody>
                    <a:bodyPr/>
                    <a:lstStyle/>
                    <a:p>
                      <a:pPr algn="ctr" fontAlgn="b"/>
                      <a:r>
                        <a:rPr lang="en-US" sz="3200" b="1" u="none" strike="noStrike" dirty="0">
                          <a:effectLst/>
                        </a:rPr>
                        <a:t>D</a:t>
                      </a:r>
                      <a:endParaRPr lang="en-US" sz="3200" b="1"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3200" u="none" strike="noStrike">
                          <a:effectLst/>
                        </a:rPr>
                        <a:t>0</a:t>
                      </a:r>
                      <a:endParaRPr lang="en-US" sz="32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3200" u="none" strike="noStrike">
                          <a:effectLst/>
                        </a:rPr>
                        <a:t>2</a:t>
                      </a:r>
                      <a:endParaRPr lang="en-US" sz="32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3200" u="none" strike="noStrike">
                          <a:effectLst/>
                        </a:rPr>
                        <a:t>1</a:t>
                      </a:r>
                      <a:endParaRPr lang="en-US" sz="32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3200" u="none" strike="noStrike" dirty="0">
                          <a:effectLst/>
                        </a:rPr>
                        <a:t>MIN(2, 2 + 3)</a:t>
                      </a:r>
                      <a:br>
                        <a:rPr lang="en-US" sz="3200" u="none" strike="noStrike" dirty="0">
                          <a:effectLst/>
                        </a:rPr>
                      </a:br>
                      <a:r>
                        <a:rPr lang="en-US" sz="3200" u="none" strike="noStrike" dirty="0">
                          <a:effectLst/>
                        </a:rPr>
                        <a:t>2</a:t>
                      </a:r>
                      <a:endParaRPr lang="en-US" sz="3200" b="0" i="0" u="none" strike="noStrike" dirty="0">
                        <a:solidFill>
                          <a:srgbClr val="000000"/>
                        </a:solidFill>
                        <a:effectLst/>
                        <a:latin typeface="Calibri" panose="020F0502020204030204" pitchFamily="34" charset="0"/>
                      </a:endParaRPr>
                    </a:p>
                  </a:txBody>
                  <a:tcPr marL="0" marR="0" marT="0" marB="0" anchor="b">
                    <a:solidFill>
                      <a:schemeClr val="tx2">
                        <a:lumMod val="20000"/>
                        <a:lumOff val="80000"/>
                      </a:schemeClr>
                    </a:solidFill>
                  </a:tcPr>
                </a:tc>
                <a:tc>
                  <a:txBody>
                    <a:bodyPr/>
                    <a:lstStyle/>
                    <a:p>
                      <a:pPr algn="ctr" fontAlgn="b"/>
                      <a:r>
                        <a:rPr lang="en-US" sz="3200" u="none" strike="noStrike" dirty="0">
                          <a:effectLst/>
                        </a:rPr>
                        <a:t>MIN(3, 2 + 4)</a:t>
                      </a:r>
                      <a:br>
                        <a:rPr lang="en-US" sz="3200" u="none" strike="noStrike" dirty="0">
                          <a:effectLst/>
                        </a:rPr>
                      </a:br>
                      <a:r>
                        <a:rPr lang="en-US" sz="3200" u="none" strike="noStrike" dirty="0">
                          <a:effectLst/>
                        </a:rPr>
                        <a:t>3</a:t>
                      </a:r>
                      <a:endParaRPr lang="en-US" sz="32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3200" u="none" strike="noStrike">
                          <a:effectLst/>
                        </a:rPr>
                        <a:t>4</a:t>
                      </a:r>
                      <a:endParaRPr lang="en-US" sz="32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0005"/>
                  </a:ext>
                </a:extLst>
              </a:tr>
              <a:tr h="1186954">
                <a:tc>
                  <a:txBody>
                    <a:bodyPr/>
                    <a:lstStyle/>
                    <a:p>
                      <a:pPr algn="ctr" fontAlgn="b"/>
                      <a:r>
                        <a:rPr lang="en-US" sz="3200" b="1" u="none" strike="noStrike" dirty="0">
                          <a:effectLst/>
                        </a:rPr>
                        <a:t>E</a:t>
                      </a:r>
                      <a:endParaRPr lang="en-US" sz="3200" b="1"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3200" u="none" strike="noStrike">
                          <a:effectLst/>
                        </a:rPr>
                        <a:t>0</a:t>
                      </a:r>
                      <a:endParaRPr lang="en-US" sz="32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3200" u="none" strike="noStrike">
                          <a:effectLst/>
                        </a:rPr>
                        <a:t>2</a:t>
                      </a:r>
                      <a:endParaRPr lang="en-US" sz="32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3200" u="none" strike="noStrike">
                          <a:effectLst/>
                        </a:rPr>
                        <a:t>1</a:t>
                      </a:r>
                      <a:endParaRPr lang="en-US" sz="32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3200" u="none" strike="noStrike">
                          <a:effectLst/>
                        </a:rPr>
                        <a:t>2</a:t>
                      </a:r>
                      <a:endParaRPr lang="en-US" sz="32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3200" u="none" strike="noStrike" dirty="0">
                          <a:effectLst/>
                        </a:rPr>
                        <a:t>MIN(3, 2 + 2)</a:t>
                      </a:r>
                      <a:br>
                        <a:rPr lang="en-US" sz="3200" u="none" strike="noStrike" dirty="0">
                          <a:effectLst/>
                        </a:rPr>
                      </a:br>
                      <a:r>
                        <a:rPr lang="en-US" sz="3200" u="none" strike="noStrike" dirty="0">
                          <a:effectLst/>
                        </a:rPr>
                        <a:t>3</a:t>
                      </a:r>
                      <a:endParaRPr lang="en-US" sz="3200" b="0" i="0" u="none" strike="noStrike" dirty="0">
                        <a:solidFill>
                          <a:srgbClr val="000000"/>
                        </a:solidFill>
                        <a:effectLst/>
                        <a:latin typeface="Calibri" panose="020F0502020204030204" pitchFamily="34" charset="0"/>
                      </a:endParaRPr>
                    </a:p>
                  </a:txBody>
                  <a:tcPr marL="0" marR="0" marT="0" marB="0" anchor="b">
                    <a:solidFill>
                      <a:schemeClr val="tx2">
                        <a:lumMod val="20000"/>
                        <a:lumOff val="80000"/>
                      </a:schemeClr>
                    </a:solidFill>
                  </a:tcPr>
                </a:tc>
                <a:tc>
                  <a:txBody>
                    <a:bodyPr/>
                    <a:lstStyle/>
                    <a:p>
                      <a:pPr algn="ctr" fontAlgn="b"/>
                      <a:r>
                        <a:rPr lang="en-US" sz="3200" u="none" strike="noStrike" dirty="0">
                          <a:effectLst/>
                        </a:rPr>
                        <a:t>4</a:t>
                      </a:r>
                      <a:endParaRPr lang="en-US" sz="32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0006"/>
                  </a:ext>
                </a:extLst>
              </a:tr>
              <a:tr h="1186954">
                <a:tc>
                  <a:txBody>
                    <a:bodyPr/>
                    <a:lstStyle/>
                    <a:p>
                      <a:pPr algn="ctr" fontAlgn="b"/>
                      <a:r>
                        <a:rPr lang="en-US" sz="3200" b="1" u="none" strike="noStrike" dirty="0">
                          <a:effectLst/>
                        </a:rPr>
                        <a:t>F</a:t>
                      </a:r>
                      <a:endParaRPr lang="en-US" sz="3200" b="1"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3200" u="none" strike="noStrike">
                          <a:effectLst/>
                        </a:rPr>
                        <a:t>0</a:t>
                      </a:r>
                      <a:endParaRPr lang="en-US" sz="32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3200" u="none" strike="noStrike">
                          <a:effectLst/>
                        </a:rPr>
                        <a:t>2</a:t>
                      </a:r>
                      <a:endParaRPr lang="en-US" sz="32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3200" u="none" strike="noStrike">
                          <a:effectLst/>
                        </a:rPr>
                        <a:t>1</a:t>
                      </a:r>
                      <a:endParaRPr lang="en-US" sz="32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3200" u="none" strike="noStrike">
                          <a:effectLst/>
                        </a:rPr>
                        <a:t>2</a:t>
                      </a:r>
                      <a:endParaRPr lang="en-US" sz="32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3200" u="none" strike="noStrike">
                          <a:effectLst/>
                        </a:rPr>
                        <a:t>3</a:t>
                      </a:r>
                      <a:endParaRPr lang="en-US" sz="32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3200" u="none" strike="noStrike" dirty="0">
                          <a:effectLst/>
                        </a:rPr>
                        <a:t>MIN(4, 3 + 1)</a:t>
                      </a:r>
                      <a:br>
                        <a:rPr lang="en-US" sz="3200" u="none" strike="noStrike" dirty="0">
                          <a:effectLst/>
                        </a:rPr>
                      </a:br>
                      <a:r>
                        <a:rPr lang="en-US" sz="3200" u="none" strike="noStrike" dirty="0">
                          <a:effectLst/>
                        </a:rPr>
                        <a:t>4</a:t>
                      </a:r>
                      <a:endParaRPr lang="en-US" sz="3200" b="0" i="0" u="none" strike="noStrike" dirty="0">
                        <a:solidFill>
                          <a:srgbClr val="000000"/>
                        </a:solidFill>
                        <a:effectLst/>
                        <a:latin typeface="Calibri" panose="020F0502020204030204" pitchFamily="34" charset="0"/>
                      </a:endParaRPr>
                    </a:p>
                  </a:txBody>
                  <a:tcPr marL="0" marR="0" marT="0" marB="0" anchor="b">
                    <a:solidFill>
                      <a:schemeClr val="tx2">
                        <a:lumMod val="20000"/>
                        <a:lumOff val="80000"/>
                      </a:schemeClr>
                    </a:solidFill>
                  </a:tcPr>
                </a:tc>
                <a:extLst>
                  <a:ext uri="{0D108BD9-81ED-4DB2-BD59-A6C34878D82A}">
                    <a16:rowId xmlns:a16="http://schemas.microsoft.com/office/drawing/2014/main" val="10007"/>
                  </a:ext>
                </a:extLst>
              </a:tr>
            </a:tbl>
          </a:graphicData>
        </a:graphic>
      </p:graphicFrame>
      <p:sp>
        <p:nvSpPr>
          <p:cNvPr id="6" name="Title 1">
            <a:extLst>
              <a:ext uri="{FF2B5EF4-FFF2-40B4-BE49-F238E27FC236}">
                <a16:creationId xmlns:a16="http://schemas.microsoft.com/office/drawing/2014/main" id="{623A9644-6F4A-89A7-A855-163B32173525}"/>
              </a:ext>
            </a:extLst>
          </p:cNvPr>
          <p:cNvSpPr>
            <a:spLocks noGrp="1"/>
          </p:cNvSpPr>
          <p:nvPr>
            <p:ph type="title"/>
          </p:nvPr>
        </p:nvSpPr>
        <p:spPr>
          <a:xfrm>
            <a:off x="2167377" y="1871164"/>
            <a:ext cx="14715569" cy="511175"/>
          </a:xfrm>
        </p:spPr>
        <p:txBody>
          <a:bodyPr>
            <a:normAutofit fontScale="90000"/>
          </a:bodyPr>
          <a:lstStyle/>
          <a:p>
            <a:pPr eaLnBrk="1" hangingPunct="1"/>
            <a:r>
              <a:rPr lang="en-US" dirty="0">
                <a:latin typeface="Open Sans" pitchFamily="-84" charset="0"/>
              </a:rPr>
              <a:t>Shortest path</a:t>
            </a:r>
          </a:p>
        </p:txBody>
      </p:sp>
      <p:sp>
        <p:nvSpPr>
          <p:cNvPr id="7" name="Text Placeholder 1">
            <a:extLst>
              <a:ext uri="{FF2B5EF4-FFF2-40B4-BE49-F238E27FC236}">
                <a16:creationId xmlns:a16="http://schemas.microsoft.com/office/drawing/2014/main" id="{8F4F0E39-151B-24D0-C600-1588326FBDE9}"/>
              </a:ext>
            </a:extLst>
          </p:cNvPr>
          <p:cNvSpPr>
            <a:spLocks noGrp="1"/>
          </p:cNvSpPr>
          <p:nvPr>
            <p:ph type="body" sz="quarter" idx="10"/>
          </p:nvPr>
        </p:nvSpPr>
        <p:spPr>
          <a:xfrm>
            <a:off x="2167377" y="2419728"/>
            <a:ext cx="9768875" cy="803546"/>
          </a:xfrm>
        </p:spPr>
        <p:txBody>
          <a:bodyPr/>
          <a:lstStyle/>
          <a:p>
            <a:r>
              <a:rPr lang="en-US" dirty="0">
                <a:latin typeface="Open Sans" pitchFamily="-84" charset="0"/>
              </a:rPr>
              <a:t>Dijkstra’s Algorithm</a:t>
            </a:r>
            <a:endParaRPr lang="en-US" dirty="0"/>
          </a:p>
        </p:txBody>
      </p:sp>
    </p:spTree>
    <p:extLst>
      <p:ext uri="{BB962C8B-B14F-4D97-AF65-F5344CB8AC3E}">
        <p14:creationId xmlns:p14="http://schemas.microsoft.com/office/powerpoint/2010/main" val="3278318512"/>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10206-6767-242C-481B-C58FF282BF02}"/>
              </a:ext>
            </a:extLst>
          </p:cNvPr>
          <p:cNvSpPr>
            <a:spLocks noGrp="1"/>
          </p:cNvSpPr>
          <p:nvPr>
            <p:ph type="title"/>
          </p:nvPr>
        </p:nvSpPr>
        <p:spPr/>
        <p:txBody>
          <a:bodyPr>
            <a:normAutofit fontScale="90000"/>
          </a:bodyPr>
          <a:lstStyle/>
          <a:p>
            <a:r>
              <a:rPr lang="en-US" dirty="0"/>
              <a:t>References</a:t>
            </a:r>
          </a:p>
        </p:txBody>
      </p:sp>
      <p:sp>
        <p:nvSpPr>
          <p:cNvPr id="3" name="Text Placeholder 2">
            <a:extLst>
              <a:ext uri="{FF2B5EF4-FFF2-40B4-BE49-F238E27FC236}">
                <a16:creationId xmlns:a16="http://schemas.microsoft.com/office/drawing/2014/main" id="{776393A9-E124-F6F9-B19C-8C1C1A536EF2}"/>
              </a:ext>
            </a:extLst>
          </p:cNvPr>
          <p:cNvSpPr>
            <a:spLocks noGrp="1"/>
          </p:cNvSpPr>
          <p:nvPr>
            <p:ph type="body" sz="quarter" idx="10"/>
          </p:nvPr>
        </p:nvSpPr>
        <p:spPr/>
        <p:txBody>
          <a:bodyPr/>
          <a:lstStyle/>
          <a:p>
            <a:endParaRPr lang="en-US" dirty="0"/>
          </a:p>
        </p:txBody>
      </p:sp>
      <p:sp>
        <p:nvSpPr>
          <p:cNvPr id="4" name="Content Placeholder 3">
            <a:extLst>
              <a:ext uri="{FF2B5EF4-FFF2-40B4-BE49-F238E27FC236}">
                <a16:creationId xmlns:a16="http://schemas.microsoft.com/office/drawing/2014/main" id="{1A4F54C3-2409-4611-087C-4EECFA77448D}"/>
              </a:ext>
            </a:extLst>
          </p:cNvPr>
          <p:cNvSpPr>
            <a:spLocks noGrp="1"/>
          </p:cNvSpPr>
          <p:nvPr>
            <p:ph sz="quarter" idx="11"/>
          </p:nvPr>
        </p:nvSpPr>
        <p:spPr/>
        <p:txBody>
          <a:bodyPr/>
          <a:lstStyle/>
          <a:p>
            <a:r>
              <a:rPr lang="en-US" sz="3600" dirty="0"/>
              <a:t>S. Sridhar. 2014. Design and Analysis of Algorithms, 1/e. Oxford University Press. India. </a:t>
            </a:r>
            <a:r>
              <a:rPr lang="fr-FR" sz="3600" dirty="0" err="1"/>
              <a:t>Chapter</a:t>
            </a:r>
            <a:r>
              <a:rPr lang="fr-FR" sz="3600" dirty="0"/>
              <a:t> </a:t>
            </a:r>
            <a:r>
              <a:rPr lang="en-US" sz="3600" dirty="0"/>
              <a:t>11</a:t>
            </a:r>
          </a:p>
          <a:p>
            <a:r>
              <a:rPr lang="id-ID" sz="3600" dirty="0"/>
              <a:t>Ellis </a:t>
            </a:r>
            <a:r>
              <a:rPr lang="id-ID" sz="3600" dirty="0" err="1"/>
              <a:t>Horowitz,Sanguthevar</a:t>
            </a:r>
            <a:r>
              <a:rPr lang="id-ID" sz="3600" dirty="0"/>
              <a:t> </a:t>
            </a:r>
            <a:r>
              <a:rPr lang="id-ID" sz="3600" dirty="0" err="1"/>
              <a:t>Rajasekaran,Sartaj</a:t>
            </a:r>
            <a:r>
              <a:rPr lang="id-ID" sz="3600" dirty="0"/>
              <a:t> </a:t>
            </a:r>
            <a:r>
              <a:rPr lang="id-ID" sz="3600" dirty="0" err="1"/>
              <a:t>Sahni</a:t>
            </a:r>
            <a:r>
              <a:rPr lang="id-ID" sz="3600" dirty="0"/>
              <a:t>. 1998. </a:t>
            </a:r>
            <a:r>
              <a:rPr lang="id-ID" sz="3600" dirty="0" err="1"/>
              <a:t>Computer</a:t>
            </a:r>
            <a:r>
              <a:rPr lang="id-ID" sz="3600" dirty="0"/>
              <a:t> </a:t>
            </a:r>
            <a:r>
              <a:rPr lang="id-ID" sz="3600" dirty="0" err="1"/>
              <a:t>algorithms</a:t>
            </a:r>
            <a:r>
              <a:rPr lang="id-ID" sz="3600" dirty="0"/>
              <a:t>/C++. 1STBL. New </a:t>
            </a:r>
            <a:r>
              <a:rPr lang="id-ID" sz="3600" dirty="0" err="1"/>
              <a:t>York</a:t>
            </a:r>
            <a:r>
              <a:rPr lang="id-ID" sz="3600" dirty="0"/>
              <a:t>. </a:t>
            </a:r>
            <a:r>
              <a:rPr lang="id-ID" sz="3600" dirty="0" err="1"/>
              <a:t>Chapter</a:t>
            </a:r>
            <a:r>
              <a:rPr lang="id-ID" sz="3600" dirty="0"/>
              <a:t> </a:t>
            </a:r>
            <a:r>
              <a:rPr lang="en-US" sz="3600" dirty="0"/>
              <a:t>4</a:t>
            </a:r>
          </a:p>
          <a:p>
            <a:r>
              <a:rPr lang="en-US" sz="3600" dirty="0"/>
              <a:t>The Greedy Method </a:t>
            </a:r>
            <a:r>
              <a:rPr lang="en-US" sz="3600" dirty="0">
                <a:hlinkClick r:id="rId2"/>
              </a:rPr>
              <a:t>https://www.seas.gwu.edu/~ayoussef/cs6212/greedy.html</a:t>
            </a:r>
            <a:endParaRPr lang="id-ID" sz="3600" dirty="0"/>
          </a:p>
          <a:p>
            <a:r>
              <a:rPr lang="id-ID" sz="3600" dirty="0" err="1"/>
              <a:t>Disjoint</a:t>
            </a:r>
            <a:r>
              <a:rPr lang="id-ID" sz="3600" dirty="0"/>
              <a:t> Set Data </a:t>
            </a:r>
            <a:r>
              <a:rPr lang="id-ID" sz="3600" dirty="0" err="1"/>
              <a:t>Structure</a:t>
            </a:r>
            <a:endParaRPr lang="id-ID" sz="3600" dirty="0"/>
          </a:p>
          <a:p>
            <a:pPr marL="800100" lvl="1" indent="0">
              <a:buNone/>
            </a:pPr>
            <a:r>
              <a:rPr lang="id-ID" sz="3600" dirty="0" err="1"/>
              <a:t>https</a:t>
            </a:r>
            <a:r>
              <a:rPr lang="id-ID" sz="3600" dirty="0"/>
              <a:t>://</a:t>
            </a:r>
            <a:r>
              <a:rPr lang="id-ID" sz="3600" dirty="0" err="1"/>
              <a:t>www.topcoder.com</a:t>
            </a:r>
            <a:r>
              <a:rPr lang="id-ID" sz="3600" dirty="0"/>
              <a:t>/</a:t>
            </a:r>
            <a:r>
              <a:rPr lang="id-ID" sz="3600" dirty="0" err="1"/>
              <a:t>community</a:t>
            </a:r>
            <a:r>
              <a:rPr lang="id-ID" sz="3600" dirty="0"/>
              <a:t>/data-</a:t>
            </a:r>
            <a:r>
              <a:rPr lang="id-ID" sz="3600" dirty="0" err="1"/>
              <a:t>science</a:t>
            </a:r>
            <a:r>
              <a:rPr lang="id-ID" sz="3600" dirty="0"/>
              <a:t>/data-</a:t>
            </a:r>
            <a:r>
              <a:rPr lang="id-ID" sz="3600" dirty="0" err="1"/>
              <a:t>science</a:t>
            </a:r>
            <a:r>
              <a:rPr lang="id-ID" sz="3600" dirty="0"/>
              <a:t>-</a:t>
            </a:r>
            <a:r>
              <a:rPr lang="id-ID" sz="3600" dirty="0" err="1"/>
              <a:t>tutorials</a:t>
            </a:r>
            <a:r>
              <a:rPr lang="id-ID" sz="3600" dirty="0"/>
              <a:t>/</a:t>
            </a:r>
            <a:r>
              <a:rPr lang="id-ID" sz="3600" dirty="0" err="1"/>
              <a:t>disjoint</a:t>
            </a:r>
            <a:r>
              <a:rPr lang="id-ID" sz="3600" dirty="0"/>
              <a:t>-set-data-</a:t>
            </a:r>
            <a:r>
              <a:rPr lang="id-ID" sz="3600" dirty="0" err="1"/>
              <a:t>structures</a:t>
            </a:r>
            <a:r>
              <a:rPr lang="id-ID" sz="3600" dirty="0"/>
              <a:t>/</a:t>
            </a:r>
          </a:p>
          <a:p>
            <a:endParaRPr lang="en-US" dirty="0"/>
          </a:p>
        </p:txBody>
      </p:sp>
    </p:spTree>
    <p:extLst>
      <p:ext uri="{BB962C8B-B14F-4D97-AF65-F5344CB8AC3E}">
        <p14:creationId xmlns:p14="http://schemas.microsoft.com/office/powerpoint/2010/main" val="3767355330"/>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19A05A5-95E8-3650-1A08-2BEC267CC6F6}"/>
              </a:ext>
            </a:extLst>
          </p:cNvPr>
          <p:cNvSpPr>
            <a:spLocks noGrp="1"/>
          </p:cNvSpPr>
          <p:nvPr>
            <p:ph type="body" sz="quarter" idx="1"/>
          </p:nvPr>
        </p:nvSpPr>
        <p:spPr/>
        <p:txBody>
          <a:bodyPr/>
          <a:lstStyle/>
          <a:p>
            <a:r>
              <a:rPr lang="en-US" cap="none" dirty="0"/>
              <a:t>Greedy methods</a:t>
            </a:r>
            <a:endParaRPr lang="en-US" dirty="0"/>
          </a:p>
        </p:txBody>
      </p:sp>
      <p:sp>
        <p:nvSpPr>
          <p:cNvPr id="5" name="Title 4">
            <a:extLst>
              <a:ext uri="{FF2B5EF4-FFF2-40B4-BE49-F238E27FC236}">
                <a16:creationId xmlns:a16="http://schemas.microsoft.com/office/drawing/2014/main" id="{01DB4F1F-BBE4-D8DD-07CE-323E6B80B095}"/>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F729075E-F5CE-8173-6979-ECEF28B9D32D}"/>
              </a:ext>
            </a:extLst>
          </p:cNvPr>
          <p:cNvSpPr>
            <a:spLocks noGrp="1"/>
          </p:cNvSpPr>
          <p:nvPr>
            <p:ph type="body" sz="quarter" idx="10"/>
          </p:nvPr>
        </p:nvSpPr>
        <p:spPr/>
        <p:txBody>
          <a:bodyPr>
            <a:normAutofit lnSpcReduction="10000"/>
          </a:bodyPr>
          <a:lstStyle/>
          <a:p>
            <a:r>
              <a:rPr lang="en-US" dirty="0"/>
              <a:t>September, 2023</a:t>
            </a:r>
          </a:p>
        </p:txBody>
      </p:sp>
    </p:spTree>
    <p:extLst>
      <p:ext uri="{BB962C8B-B14F-4D97-AF65-F5344CB8AC3E}">
        <p14:creationId xmlns:p14="http://schemas.microsoft.com/office/powerpoint/2010/main" val="173194920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normAutofit fontScale="90000"/>
          </a:bodyPr>
          <a:lstStyle/>
          <a:p>
            <a:pPr eaLnBrk="1" hangingPunct="1"/>
            <a:r>
              <a:rPr lang="en-US" dirty="0"/>
              <a:t>UNIVERSAL SOLUTION</a:t>
            </a:r>
          </a:p>
        </p:txBody>
      </p:sp>
      <p:sp>
        <p:nvSpPr>
          <p:cNvPr id="6148" name="Rectangle 3"/>
          <p:cNvSpPr>
            <a:spLocks noGrp="1" noChangeArrowheads="1"/>
          </p:cNvSpPr>
          <p:nvPr>
            <p:ph type="body" sz="quarter" idx="10"/>
          </p:nvPr>
        </p:nvSpPr>
        <p:spPr/>
        <p:txBody>
          <a:bodyPr>
            <a:normAutofit/>
          </a:bodyPr>
          <a:lstStyle/>
          <a:p>
            <a:pPr eaLnBrk="1" hangingPunct="1"/>
            <a:endParaRPr lang="en-US" dirty="0"/>
          </a:p>
        </p:txBody>
      </p:sp>
      <p:sp>
        <p:nvSpPr>
          <p:cNvPr id="2" name="Content Placeholder 1">
            <a:extLst>
              <a:ext uri="{FF2B5EF4-FFF2-40B4-BE49-F238E27FC236}">
                <a16:creationId xmlns:a16="http://schemas.microsoft.com/office/drawing/2014/main" id="{46868539-08CF-B5C2-C00C-07911EA58976}"/>
              </a:ext>
            </a:extLst>
          </p:cNvPr>
          <p:cNvSpPr>
            <a:spLocks noGrp="1"/>
          </p:cNvSpPr>
          <p:nvPr>
            <p:ph sz="quarter" idx="11"/>
          </p:nvPr>
        </p:nvSpPr>
        <p:spPr/>
        <p:txBody>
          <a:bodyPr>
            <a:normAutofit/>
          </a:bodyPr>
          <a:lstStyle/>
          <a:p>
            <a:pPr eaLnBrk="1" hangingPunct="1"/>
            <a:r>
              <a:rPr lang="en-US" sz="4800" dirty="0"/>
              <a:t>A problem has:</a:t>
            </a:r>
          </a:p>
          <a:p>
            <a:pPr lvl="1" eaLnBrk="1" hangingPunct="1"/>
            <a:r>
              <a:rPr lang="en-US" sz="4800" dirty="0"/>
              <a:t>Universal solution</a:t>
            </a:r>
          </a:p>
          <a:p>
            <a:pPr lvl="2" eaLnBrk="1" hangingPunct="1"/>
            <a:r>
              <a:rPr lang="en-US" sz="4800" dirty="0"/>
              <a:t>all the possible solutions both right and wrong</a:t>
            </a:r>
          </a:p>
          <a:p>
            <a:pPr lvl="1" eaLnBrk="1" hangingPunct="1"/>
            <a:r>
              <a:rPr lang="en-US" sz="4800" dirty="0"/>
              <a:t>Feasible solution</a:t>
            </a:r>
          </a:p>
          <a:p>
            <a:pPr lvl="2" eaLnBrk="1" hangingPunct="1"/>
            <a:r>
              <a:rPr lang="en-US" sz="4800" dirty="0"/>
              <a:t>all possible correct solutions, but different levels of truth</a:t>
            </a:r>
          </a:p>
          <a:p>
            <a:pPr lvl="1" eaLnBrk="1" hangingPunct="1"/>
            <a:r>
              <a:rPr lang="en-US" sz="4800" dirty="0"/>
              <a:t>Objective function</a:t>
            </a:r>
          </a:p>
          <a:p>
            <a:pPr lvl="2" eaLnBrk="1" hangingPunct="1"/>
            <a:r>
              <a:rPr lang="en-US" sz="4800" dirty="0"/>
              <a:t>the function to measure the solution which is more correct (better)</a:t>
            </a:r>
          </a:p>
          <a:p>
            <a:pPr lvl="1" eaLnBrk="1" hangingPunct="1"/>
            <a:r>
              <a:rPr lang="en-US" sz="4800" dirty="0"/>
              <a:t>Optimal solution</a:t>
            </a:r>
          </a:p>
          <a:p>
            <a:pPr lvl="2" eaLnBrk="1" hangingPunct="1"/>
            <a:r>
              <a:rPr lang="en-US" sz="4800" dirty="0"/>
              <a:t>the most correct solution (best)</a:t>
            </a:r>
          </a:p>
          <a:p>
            <a:endParaRPr lang="en-US" sz="4800" dirty="0"/>
          </a:p>
        </p:txBody>
      </p:sp>
      <p:sp>
        <p:nvSpPr>
          <p:cNvPr id="6146" name="Date Placeholder 3"/>
          <p:cNvSpPr>
            <a:spLocks noGrp="1"/>
          </p:cNvSpPr>
          <p:nvPr>
            <p:ph type="dt" sz="quarter" idx="4294967295"/>
          </p:nvPr>
        </p:nvSpPr>
        <p:spPr>
          <a:xfrm>
            <a:off x="0" y="0"/>
            <a:ext cx="0" cy="0"/>
          </a:xfrm>
          <a:noFill/>
          <a:ln>
            <a:miter lim="800000"/>
            <a:headEnd/>
            <a:tailEnd/>
          </a:ln>
        </p:spPr>
        <p:txBody>
          <a:bodyPr/>
          <a:lstStyle/>
          <a:p>
            <a:r>
              <a:rPr lang="en-US">
                <a:latin typeface="Interstate"/>
              </a:rPr>
              <a:t>Bina Nusantara</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normAutofit fontScale="90000"/>
          </a:bodyPr>
          <a:lstStyle/>
          <a:p>
            <a:pPr eaLnBrk="1" hangingPunct="1"/>
            <a:r>
              <a:rPr lang="en-US" dirty="0"/>
              <a:t>Fractional Knapsack</a:t>
            </a:r>
          </a:p>
        </p:txBody>
      </p:sp>
      <p:sp>
        <p:nvSpPr>
          <p:cNvPr id="7172" name="Rectangle 3"/>
          <p:cNvSpPr>
            <a:spLocks noGrp="1" noChangeArrowheads="1"/>
          </p:cNvSpPr>
          <p:nvPr>
            <p:ph type="body" sz="quarter" idx="10"/>
          </p:nvPr>
        </p:nvSpPr>
        <p:spPr/>
        <p:txBody>
          <a:bodyPr>
            <a:normAutofit/>
          </a:bodyPr>
          <a:lstStyle/>
          <a:p>
            <a:pPr eaLnBrk="1" hangingPunct="1"/>
            <a:r>
              <a:rPr lang="en-US" sz="2800" dirty="0"/>
              <a:t>KNAPSACK PROBLEM</a:t>
            </a:r>
            <a:endParaRPr lang="en-US" sz="2000" dirty="0">
              <a:solidFill>
                <a:srgbClr val="3399FF"/>
              </a:solidFill>
              <a:latin typeface="Tahoma" pitchFamily="34" charset="0"/>
            </a:endParaRPr>
          </a:p>
        </p:txBody>
      </p:sp>
      <p:sp>
        <p:nvSpPr>
          <p:cNvPr id="2" name="Content Placeholder 1">
            <a:extLst>
              <a:ext uri="{FF2B5EF4-FFF2-40B4-BE49-F238E27FC236}">
                <a16:creationId xmlns:a16="http://schemas.microsoft.com/office/drawing/2014/main" id="{C3A8D917-CF67-8CA6-1757-C714CEA85B4B}"/>
              </a:ext>
            </a:extLst>
          </p:cNvPr>
          <p:cNvSpPr>
            <a:spLocks noGrp="1"/>
          </p:cNvSpPr>
          <p:nvPr>
            <p:ph sz="quarter" idx="11"/>
          </p:nvPr>
        </p:nvSpPr>
        <p:spPr/>
        <p:txBody>
          <a:bodyPr>
            <a:normAutofit/>
          </a:bodyPr>
          <a:lstStyle/>
          <a:p>
            <a:pPr eaLnBrk="1" hangingPunct="1"/>
            <a:r>
              <a:rPr lang="en-US" sz="4800" dirty="0"/>
              <a:t>A thief entered a house. He was carrying a bag with maximum capacity 20 kg. At the house there are items A, B, C, D, E.</a:t>
            </a:r>
          </a:p>
          <a:p>
            <a:pPr lvl="1" eaLnBrk="1" hangingPunct="1"/>
            <a:r>
              <a:rPr lang="en-US" sz="4800" dirty="0"/>
              <a:t> A weighed 7 kg, valued at $ 2975</a:t>
            </a:r>
          </a:p>
          <a:p>
            <a:pPr lvl="1" eaLnBrk="1" hangingPunct="1"/>
            <a:r>
              <a:rPr lang="en-US" sz="4800" dirty="0"/>
              <a:t> B weighed 3 kg, valued at $ 1230</a:t>
            </a:r>
          </a:p>
          <a:p>
            <a:pPr lvl="1" eaLnBrk="1" hangingPunct="1"/>
            <a:r>
              <a:rPr lang="en-US" sz="4800" dirty="0"/>
              <a:t> C weighed 9 kg, valued at $ 3870</a:t>
            </a:r>
          </a:p>
          <a:p>
            <a:pPr lvl="1" eaLnBrk="1" hangingPunct="1"/>
            <a:r>
              <a:rPr lang="en-US" sz="4800" dirty="0"/>
              <a:t> D weighed 2 kg, valued at $ 840</a:t>
            </a:r>
          </a:p>
          <a:p>
            <a:pPr lvl="1" eaLnBrk="1" hangingPunct="1"/>
            <a:r>
              <a:rPr lang="en-US" sz="4800" dirty="0"/>
              <a:t> E weighed 5 kg, valued at $ 2250</a:t>
            </a:r>
          </a:p>
          <a:p>
            <a:pPr eaLnBrk="1" hangingPunct="1"/>
            <a:r>
              <a:rPr lang="en-US" sz="4800" dirty="0"/>
              <a:t>What items to bring the thief for getting maximum benefit? (must not exceed the capacity of his bag of 20 kg)</a:t>
            </a:r>
            <a:endParaRPr lang="en-US" sz="2800" dirty="0">
              <a:solidFill>
                <a:srgbClr val="3399FF"/>
              </a:solidFill>
              <a:latin typeface="Tahoma" pitchFamily="34" charset="0"/>
            </a:endParaRPr>
          </a:p>
          <a:p>
            <a:endParaRPr lang="en-US" sz="4800" dirty="0"/>
          </a:p>
        </p:txBody>
      </p:sp>
      <p:sp>
        <p:nvSpPr>
          <p:cNvPr id="7170" name="Date Placeholder 3"/>
          <p:cNvSpPr>
            <a:spLocks noGrp="1"/>
          </p:cNvSpPr>
          <p:nvPr>
            <p:ph type="dt" sz="quarter" idx="4294967295"/>
          </p:nvPr>
        </p:nvSpPr>
        <p:spPr>
          <a:xfrm>
            <a:off x="0" y="0"/>
            <a:ext cx="0" cy="0"/>
          </a:xfrm>
          <a:noFill/>
          <a:ln>
            <a:miter lim="800000"/>
            <a:headEnd/>
            <a:tailEnd/>
          </a:ln>
        </p:spPr>
        <p:txBody>
          <a:bodyPr/>
          <a:lstStyle/>
          <a:p>
            <a:endParaRPr lang="en-US" dirty="0">
              <a:latin typeface="Interstate"/>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normAutofit fontScale="90000"/>
          </a:bodyPr>
          <a:lstStyle/>
          <a:p>
            <a:pPr eaLnBrk="1" hangingPunct="1"/>
            <a:r>
              <a:rPr lang="en-US" dirty="0"/>
              <a:t>Fractional knapsack</a:t>
            </a:r>
          </a:p>
        </p:txBody>
      </p:sp>
      <p:sp>
        <p:nvSpPr>
          <p:cNvPr id="8196" name="Rectangle 3"/>
          <p:cNvSpPr>
            <a:spLocks noGrp="1" noChangeArrowheads="1"/>
          </p:cNvSpPr>
          <p:nvPr>
            <p:ph type="body" sz="quarter" idx="10"/>
          </p:nvPr>
        </p:nvSpPr>
        <p:spPr/>
        <p:txBody>
          <a:bodyPr>
            <a:normAutofit/>
          </a:bodyPr>
          <a:lstStyle/>
          <a:p>
            <a:pPr eaLnBrk="1" hangingPunct="1"/>
            <a:r>
              <a:rPr lang="en-US" sz="2800" dirty="0"/>
              <a:t>Variation of KNAPSACK PROBLEM</a:t>
            </a:r>
            <a:endParaRPr lang="en-US" sz="2000" dirty="0">
              <a:solidFill>
                <a:srgbClr val="3399FF"/>
              </a:solidFill>
              <a:latin typeface="Tahoma" pitchFamily="34" charset="0"/>
            </a:endParaRPr>
          </a:p>
        </p:txBody>
      </p:sp>
      <p:sp>
        <p:nvSpPr>
          <p:cNvPr id="2" name="Content Placeholder 1">
            <a:extLst>
              <a:ext uri="{FF2B5EF4-FFF2-40B4-BE49-F238E27FC236}">
                <a16:creationId xmlns:a16="http://schemas.microsoft.com/office/drawing/2014/main" id="{5BE3D3E7-D7F8-6F83-20B3-67780360F085}"/>
              </a:ext>
            </a:extLst>
          </p:cNvPr>
          <p:cNvSpPr>
            <a:spLocks noGrp="1"/>
          </p:cNvSpPr>
          <p:nvPr>
            <p:ph sz="quarter" idx="11"/>
          </p:nvPr>
        </p:nvSpPr>
        <p:spPr/>
        <p:txBody>
          <a:bodyPr>
            <a:normAutofit lnSpcReduction="10000"/>
          </a:bodyPr>
          <a:lstStyle/>
          <a:p>
            <a:pPr eaLnBrk="1" hangingPunct="1"/>
            <a:r>
              <a:rPr lang="en-US" sz="4800" dirty="0"/>
              <a:t>Fractional Knapsack Problem</a:t>
            </a:r>
          </a:p>
          <a:p>
            <a:pPr lvl="1" eaLnBrk="1" hangingPunct="1"/>
            <a:r>
              <a:rPr lang="en-US" sz="4800" dirty="0"/>
              <a:t>Items should be brought in part (in fractional units).</a:t>
            </a:r>
            <a:br>
              <a:rPr lang="en-US" sz="4800" dirty="0"/>
            </a:br>
            <a:endParaRPr lang="en-US" sz="4800" dirty="0"/>
          </a:p>
          <a:p>
            <a:pPr eaLnBrk="1" hangingPunct="1"/>
            <a:r>
              <a:rPr lang="en-US" sz="4800" dirty="0"/>
              <a:t>0/1 Knapsack Problem</a:t>
            </a:r>
          </a:p>
          <a:p>
            <a:pPr lvl="1" eaLnBrk="1" hangingPunct="1"/>
            <a:r>
              <a:rPr lang="en-US" sz="4800" dirty="0"/>
              <a:t>Each item is only available 1 unit, take it or leave it.</a:t>
            </a:r>
            <a:br>
              <a:rPr lang="en-US" sz="4800" dirty="0"/>
            </a:br>
            <a:endParaRPr lang="en-US" sz="4800" dirty="0"/>
          </a:p>
          <a:p>
            <a:pPr eaLnBrk="1" hangingPunct="1"/>
            <a:r>
              <a:rPr lang="en-US" sz="4800" dirty="0"/>
              <a:t>Bounded Knapsack Problem</a:t>
            </a:r>
          </a:p>
          <a:p>
            <a:pPr lvl="1" eaLnBrk="1" hangingPunct="1"/>
            <a:r>
              <a:rPr lang="en-US" sz="4800" dirty="0"/>
              <a:t>Each item is available in N units (limited number).</a:t>
            </a:r>
            <a:br>
              <a:rPr lang="en-US" sz="4800" dirty="0"/>
            </a:br>
            <a:endParaRPr lang="en-US" sz="4800" dirty="0"/>
          </a:p>
          <a:p>
            <a:pPr eaLnBrk="1" hangingPunct="1"/>
            <a:r>
              <a:rPr lang="en-US" sz="4800" dirty="0"/>
              <a:t>Unbounded Knapsack Problem</a:t>
            </a:r>
          </a:p>
          <a:p>
            <a:pPr lvl="1" eaLnBrk="1" hangingPunct="1"/>
            <a:r>
              <a:rPr lang="en-US" sz="4800" dirty="0"/>
              <a:t>Each item is available in more than one unit, the number is unlimited.</a:t>
            </a:r>
          </a:p>
          <a:p>
            <a:pPr lvl="1" eaLnBrk="1" hangingPunct="1"/>
            <a:endParaRPr lang="en-US" sz="4800" dirty="0"/>
          </a:p>
          <a:p>
            <a:endParaRPr lang="en-US" sz="4800" dirty="0"/>
          </a:p>
        </p:txBody>
      </p:sp>
      <p:sp>
        <p:nvSpPr>
          <p:cNvPr id="8194" name="Date Placeholder 3"/>
          <p:cNvSpPr>
            <a:spLocks noGrp="1"/>
          </p:cNvSpPr>
          <p:nvPr>
            <p:ph type="dt" sz="quarter" idx="4294967295"/>
          </p:nvPr>
        </p:nvSpPr>
        <p:spPr>
          <a:xfrm>
            <a:off x="0" y="0"/>
            <a:ext cx="0" cy="0"/>
          </a:xfrm>
          <a:noFill/>
          <a:ln>
            <a:miter lim="800000"/>
            <a:headEnd/>
            <a:tailEnd/>
          </a:ln>
        </p:spPr>
        <p:txBody>
          <a:bodyPr/>
          <a:lstStyle/>
          <a:p>
            <a:r>
              <a:rPr lang="en-US">
                <a:latin typeface="Interstate"/>
              </a:rPr>
              <a:t>Bina Nusantara</a:t>
            </a:r>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1" id="{FEBCA056-F2A5-496F-A830-7BAED988D208}" vid="{3C0D7A97-88A3-424B-BF48-73EB1D05E1BE}"/>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21_BasicWhite</Template>
  <TotalTime>12145</TotalTime>
  <Words>8760</Words>
  <Application>Microsoft Macintosh PowerPoint</Application>
  <PresentationFormat>Custom</PresentationFormat>
  <Paragraphs>1798</Paragraphs>
  <Slides>64</Slides>
  <Notes>30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64</vt:i4>
      </vt:variant>
    </vt:vector>
  </HeadingPairs>
  <TitlesOfParts>
    <vt:vector size="78" baseType="lpstr">
      <vt:lpstr>Lucida Console</vt:lpstr>
      <vt:lpstr>Courier New</vt:lpstr>
      <vt:lpstr>Arial</vt:lpstr>
      <vt:lpstr>Open Sans</vt:lpstr>
      <vt:lpstr>OCRB</vt:lpstr>
      <vt:lpstr>Helvetica Neue</vt:lpstr>
      <vt:lpstr>Open Sans Light</vt:lpstr>
      <vt:lpstr>Tahoma</vt:lpstr>
      <vt:lpstr>Interstate</vt:lpstr>
      <vt:lpstr>Open Sans ExtraBold</vt:lpstr>
      <vt:lpstr>Calibri</vt:lpstr>
      <vt:lpstr>Open Sans Semibold</vt:lpstr>
      <vt:lpstr>Avenir Book</vt:lpstr>
      <vt:lpstr>21_BasicWhite</vt:lpstr>
      <vt:lpstr>Greedy methods</vt:lpstr>
      <vt:lpstr>Outline Materials</vt:lpstr>
      <vt:lpstr>Learning outcomes</vt:lpstr>
      <vt:lpstr>Greedy methods</vt:lpstr>
      <vt:lpstr>Greedy method </vt:lpstr>
      <vt:lpstr>GREEDY METHOD </vt:lpstr>
      <vt:lpstr>UNIVERSAL SOLUTION</vt:lpstr>
      <vt:lpstr>Fractional Knapsack</vt:lpstr>
      <vt:lpstr>Fractional knapsack</vt:lpstr>
      <vt:lpstr>CALCULATION FEASIBLE SOLUTION</vt:lpstr>
      <vt:lpstr>Fractional knapsack</vt:lpstr>
      <vt:lpstr>Fractional knapsack</vt:lpstr>
      <vt:lpstr>Fractional knapsack</vt:lpstr>
      <vt:lpstr>FRACTIONAL KNAPSACK PROBLEM</vt:lpstr>
      <vt:lpstr>Disjoint sets</vt:lpstr>
      <vt:lpstr>Disjoint Sets</vt:lpstr>
      <vt:lpstr>Disjoint Sets</vt:lpstr>
      <vt:lpstr>Disjoint Sets</vt:lpstr>
      <vt:lpstr>Disjoint Sets</vt:lpstr>
      <vt:lpstr>Disjoint Sets</vt:lpstr>
      <vt:lpstr>Disjoint Sets</vt:lpstr>
      <vt:lpstr>SPANNING TREE</vt:lpstr>
      <vt:lpstr>MINIMUM SPANNING TREE</vt:lpstr>
      <vt:lpstr>MST USING METODE GREEDY</vt:lpstr>
      <vt:lpstr>MST – Prim’s Algorithm</vt:lpstr>
      <vt:lpstr>MST – Prim’s Algorithm</vt:lpstr>
      <vt:lpstr>MST – Prim’s Algorithm</vt:lpstr>
      <vt:lpstr>MST – Prim’s Algorithm</vt:lpstr>
      <vt:lpstr>MST – Prim’s Algorithm</vt:lpstr>
      <vt:lpstr>MST – Prim’s Algorithm</vt:lpstr>
      <vt:lpstr>MST – Prim’s Algorithm</vt:lpstr>
      <vt:lpstr>MST – Prim’s Algorithm</vt:lpstr>
      <vt:lpstr>MST – Prim’s Algorithm</vt:lpstr>
      <vt:lpstr>MST – Prim’s Algorithm</vt:lpstr>
      <vt:lpstr>MST – Prim’s Algorithm</vt:lpstr>
      <vt:lpstr>MST – Prim’s Algorithm</vt:lpstr>
      <vt:lpstr>MST – Prim’s Algorithm</vt:lpstr>
      <vt:lpstr>MST – Kruskal’s Algorithm</vt:lpstr>
      <vt:lpstr>MST – Kruskal’s Algorithm</vt:lpstr>
      <vt:lpstr>MST – Kruskal’s Algorithm</vt:lpstr>
      <vt:lpstr>MST – Kruskal’s Algorithm</vt:lpstr>
      <vt:lpstr>MST – Kruskal’s Algorithm</vt:lpstr>
      <vt:lpstr>MST – Kruskal’s Algorithm</vt:lpstr>
      <vt:lpstr>MST – Kruskal’s Algorithm</vt:lpstr>
      <vt:lpstr>MST – Kruskal’s Algorithm</vt:lpstr>
      <vt:lpstr>MST – Kruskal’s Algorithm</vt:lpstr>
      <vt:lpstr>MST – Kruskal’s Algorithm</vt:lpstr>
      <vt:lpstr>MST – Kruskal’s Algorithm</vt:lpstr>
      <vt:lpstr>MST – Kruskal’s Algorithm</vt:lpstr>
      <vt:lpstr>MST – Kruskal’s Algorithm</vt:lpstr>
      <vt:lpstr>MST – Kruskal’s Algorithm</vt:lpstr>
      <vt:lpstr>MST – Kruskal’s Algorithm</vt:lpstr>
      <vt:lpstr>MST – Kruskal’s Algorithm</vt:lpstr>
      <vt:lpstr>MST – Kruskal’s Algorithm</vt:lpstr>
      <vt:lpstr>MST – Kruskal’s Algorithm</vt:lpstr>
      <vt:lpstr>EXAMPLE MST PROBLEM</vt:lpstr>
      <vt:lpstr>SHORTEST PATH</vt:lpstr>
      <vt:lpstr>Shortest path</vt:lpstr>
      <vt:lpstr>Shortest path</vt:lpstr>
      <vt:lpstr>Shortest path</vt:lpstr>
      <vt:lpstr>Shortest path</vt:lpstr>
      <vt:lpstr>Shortest path</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Role Of Algorithms In Programming</dc:title>
  <dc:creator>HENRY LUCKY</dc:creator>
  <cp:lastModifiedBy>HENRY LUCKY</cp:lastModifiedBy>
  <cp:revision>46</cp:revision>
  <dcterms:created xsi:type="dcterms:W3CDTF">2023-06-13T08:42:51Z</dcterms:created>
  <dcterms:modified xsi:type="dcterms:W3CDTF">2023-07-31T08:43:44Z</dcterms:modified>
</cp:coreProperties>
</file>